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4343" r:id="rId5"/>
    <p:sldId id="4369" r:id="rId6"/>
    <p:sldId id="4363" r:id="rId7"/>
    <p:sldId id="4421" r:id="rId8"/>
    <p:sldId id="4423" r:id="rId9"/>
    <p:sldId id="4347" r:id="rId10"/>
    <p:sldId id="435" r:id="rId11"/>
    <p:sldId id="4422" r:id="rId12"/>
    <p:sldId id="432" r:id="rId13"/>
    <p:sldId id="450" r:id="rId14"/>
    <p:sldId id="4350" r:id="rId15"/>
    <p:sldId id="4424" r:id="rId16"/>
    <p:sldId id="4425" r:id="rId17"/>
    <p:sldId id="4426" r:id="rId18"/>
    <p:sldId id="4378" r:id="rId19"/>
    <p:sldId id="4377" r:id="rId20"/>
    <p:sldId id="4351" r:id="rId21"/>
    <p:sldId id="462" r:id="rId22"/>
    <p:sldId id="4352" r:id="rId23"/>
    <p:sldId id="4427" r:id="rId24"/>
    <p:sldId id="4403" r:id="rId25"/>
    <p:sldId id="473" r:id="rId26"/>
    <p:sldId id="474" r:id="rId27"/>
    <p:sldId id="4355" r:id="rId28"/>
    <p:sldId id="4418" r:id="rId29"/>
    <p:sldId id="4428" r:id="rId30"/>
    <p:sldId id="4382" r:id="rId31"/>
    <p:sldId id="488" r:id="rId32"/>
    <p:sldId id="497" r:id="rId33"/>
    <p:sldId id="4380" r:id="rId34"/>
    <p:sldId id="491" r:id="rId35"/>
    <p:sldId id="4416" r:id="rId36"/>
    <p:sldId id="503" r:id="rId37"/>
    <p:sldId id="4429" r:id="rId38"/>
    <p:sldId id="4372" r:id="rId39"/>
    <p:sldId id="4371" r:id="rId40"/>
    <p:sldId id="4373" r:id="rId41"/>
    <p:sldId id="4381" r:id="rId42"/>
    <p:sldId id="4370" r:id="rId43"/>
    <p:sldId id="4414" r:id="rId44"/>
    <p:sldId id="451" r:id="rId45"/>
    <p:sldId id="467" r:id="rId46"/>
    <p:sldId id="4388" r:id="rId47"/>
    <p:sldId id="4349" r:id="rId48"/>
    <p:sldId id="512" r:id="rId49"/>
    <p:sldId id="4420" r:id="rId50"/>
    <p:sldId id="4374" r:id="rId51"/>
  </p:sldIdLst>
  <p:sldSz cx="12192000" cy="6858000"/>
  <p:notesSz cx="6858000" cy="9144000"/>
  <p:embeddedFontLst>
    <p:embeddedFont>
      <p:font typeface="Segoe UI" panose="020B0502040204020203" pitchFamily="34" charset="0"/>
      <p:regular r:id="rId54"/>
      <p:bold r:id="rId55"/>
      <p:italic r:id="rId56"/>
      <p:boldItalic r:id="rId5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02" userDrawn="1">
          <p15:clr>
            <a:srgbClr val="A4A3A4"/>
          </p15:clr>
        </p15:guide>
        <p15:guide id="7" pos="2479" userDrawn="1">
          <p15:clr>
            <a:srgbClr val="A4A3A4"/>
          </p15:clr>
        </p15:guide>
        <p15:guide id="8" pos="2751" userDrawn="1">
          <p15:clr>
            <a:srgbClr val="A4A3A4"/>
          </p15:clr>
        </p15:guide>
        <p15:guide id="10" pos="4929" userDrawn="1">
          <p15:clr>
            <a:srgbClr val="A4A3A4"/>
          </p15:clr>
        </p15:guide>
        <p15:guide id="13" pos="3704" userDrawn="1">
          <p15:clr>
            <a:srgbClr val="A4A3A4"/>
          </p15:clr>
        </p15:guide>
        <p15:guide id="14" orient="horz" pos="300" userDrawn="1">
          <p15:clr>
            <a:srgbClr val="A4A3A4"/>
          </p15:clr>
        </p15:guide>
        <p15:guide id="15" pos="3976" userDrawn="1">
          <p15:clr>
            <a:srgbClr val="A4A3A4"/>
          </p15:clr>
        </p15:guide>
        <p15:guide id="16" pos="5201" userDrawn="1">
          <p15:clr>
            <a:srgbClr val="A4A3A4"/>
          </p15:clr>
        </p15:guide>
        <p15:guide id="19" pos="7378" userDrawn="1">
          <p15:clr>
            <a:srgbClr val="A4A3A4"/>
          </p15:clr>
        </p15:guide>
        <p15:guide id="20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154C52-B1FE-016B-B0E8-A1018CB7BA08}" name="Anja Floetenmeyer-Woltmann" initials="AF" userId="497528a07d5a1ea9" providerId="Windows Live"/>
  <p188:author id="{B1716FF6-189F-5717-74E0-0A83185ECB02}" name="Fischer, Martin" initials="FM" userId="S::Martin.Fischer@dena.de::f001e2a0-040a-4a75-a03f-1b4dd2333e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hr, Doreen" initials="SD" lastIdx="18" clrIdx="0">
    <p:extLst>
      <p:ext uri="{19B8F6BF-5375-455C-9EA6-DF929625EA0E}">
        <p15:presenceInfo xmlns:p15="http://schemas.microsoft.com/office/powerpoint/2012/main" userId="S::Doreen.Stahr@dena.de::d4d0b9f8-3314-4e69-88db-bb1d425054f2" providerId="AD"/>
      </p:ext>
    </p:extLst>
  </p:cmAuthor>
  <p:cmAuthor id="2" name="Fischer, Martin" initials="FM" lastIdx="52" clrIdx="1">
    <p:extLst>
      <p:ext uri="{19B8F6BF-5375-455C-9EA6-DF929625EA0E}">
        <p15:presenceInfo xmlns:p15="http://schemas.microsoft.com/office/powerpoint/2012/main" userId="S::Martin.Fischer@dena.de::f001e2a0-040a-4a75-a03f-1b4dd2333e9b" providerId="AD"/>
      </p:ext>
    </p:extLst>
  </p:cmAuthor>
  <p:cmAuthor id="3" name="Anna Andreessen" initials="AA" lastIdx="1" clrIdx="2">
    <p:extLst>
      <p:ext uri="{19B8F6BF-5375-455C-9EA6-DF929625EA0E}">
        <p15:presenceInfo xmlns:p15="http://schemas.microsoft.com/office/powerpoint/2012/main" userId="S::andreessen@screenmakers.de::891d3e46-8881-43d6-8d02-3b175898d573" providerId="AD"/>
      </p:ext>
    </p:extLst>
  </p:cmAuthor>
  <p:cmAuthor id="4" name="Linda Wolter | TNC Group" initials="" lastIdx="3" clrIdx="3">
    <p:extLst>
      <p:ext uri="{19B8F6BF-5375-455C-9EA6-DF929625EA0E}">
        <p15:presenceInfo xmlns:p15="http://schemas.microsoft.com/office/powerpoint/2012/main" userId="S::linda.wolter@tnc-group.de::87c0f1bc-3ae0-4943-af15-439f2fd17c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E39"/>
    <a:srgbClr val="FAAB42"/>
    <a:srgbClr val="E56036"/>
    <a:srgbClr val="BDD670"/>
    <a:srgbClr val="FCBD00"/>
    <a:srgbClr val="57666D"/>
    <a:srgbClr val="338C7A"/>
    <a:srgbClr val="60A555"/>
    <a:srgbClr val="AAC94A"/>
    <a:srgbClr val="F8C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0"/>
    <p:restoredTop sz="89359" autoAdjust="0"/>
  </p:normalViewPr>
  <p:slideViewPr>
    <p:cSldViewPr snapToGrid="0">
      <p:cViewPr varScale="1">
        <p:scale>
          <a:sx n="111" d="100"/>
          <a:sy n="111" d="100"/>
        </p:scale>
        <p:origin x="264" y="62"/>
      </p:cViewPr>
      <p:guideLst>
        <p:guide pos="302"/>
        <p:guide pos="2479"/>
        <p:guide pos="2751"/>
        <p:guide pos="4929"/>
        <p:guide pos="3704"/>
        <p:guide orient="horz" pos="300"/>
        <p:guide pos="3976"/>
        <p:guide pos="5201"/>
        <p:guide pos="7378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774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inda.wolter\Downloads\20240925_Daten_Folie1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1805555555535E-2"/>
          <c:y val="4.7215722801895094E-2"/>
          <c:w val="0.88944541666666666"/>
          <c:h val="0.5645848567468565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Heizölkosten Haushalte Prognose incl. CO2-Preis 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Tabelle1!$A$2:$A$22</c:f>
              <c:numCache>
                <c:formatCode>General</c:formatCode>
                <c:ptCount val="2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</c:numCache>
            </c:numRef>
          </c:cat>
          <c:val>
            <c:numRef>
              <c:f>Tabelle1!$B$2:$B$22</c:f>
              <c:numCache>
                <c:formatCode>General</c:formatCode>
                <c:ptCount val="21"/>
                <c:pt idx="0">
                  <c:v>1595</c:v>
                </c:pt>
                <c:pt idx="1">
                  <c:v>1699</c:v>
                </c:pt>
                <c:pt idx="2">
                  <c:v>1803</c:v>
                </c:pt>
                <c:pt idx="3">
                  <c:v>1907</c:v>
                </c:pt>
                <c:pt idx="4">
                  <c:v>1993</c:v>
                </c:pt>
                <c:pt idx="5">
                  <c:v>2097</c:v>
                </c:pt>
                <c:pt idx="6">
                  <c:v>2184</c:v>
                </c:pt>
                <c:pt idx="7">
                  <c:v>2271</c:v>
                </c:pt>
                <c:pt idx="8">
                  <c:v>2340</c:v>
                </c:pt>
                <c:pt idx="9">
                  <c:v>2427</c:v>
                </c:pt>
                <c:pt idx="10">
                  <c:v>2496</c:v>
                </c:pt>
                <c:pt idx="11">
                  <c:v>2565</c:v>
                </c:pt>
                <c:pt idx="12">
                  <c:v>2635</c:v>
                </c:pt>
                <c:pt idx="13">
                  <c:v>2687</c:v>
                </c:pt>
                <c:pt idx="14">
                  <c:v>2739</c:v>
                </c:pt>
                <c:pt idx="15">
                  <c:v>2791</c:v>
                </c:pt>
                <c:pt idx="16">
                  <c:v>2825</c:v>
                </c:pt>
                <c:pt idx="17">
                  <c:v>2860</c:v>
                </c:pt>
                <c:pt idx="18">
                  <c:v>2895</c:v>
                </c:pt>
                <c:pt idx="19">
                  <c:v>2947</c:v>
                </c:pt>
                <c:pt idx="20">
                  <c:v>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6A-4A54-89D8-B33663CD593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Gaskosten Haushalte, Prognose incl. CO2-Preis, Beimischungspflichten Netzentgelte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Tabelle1!$A$2:$A$22</c:f>
              <c:numCache>
                <c:formatCode>General</c:formatCode>
                <c:ptCount val="2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</c:numCache>
            </c:numRef>
          </c:cat>
          <c:val>
            <c:numRef>
              <c:f>Tabelle1!$C$2:$C$22</c:f>
              <c:numCache>
                <c:formatCode>#,##0</c:formatCode>
                <c:ptCount val="21"/>
                <c:pt idx="0" formatCode="General">
                  <c:v>1855</c:v>
                </c:pt>
                <c:pt idx="1">
                  <c:v>1907</c:v>
                </c:pt>
                <c:pt idx="2">
                  <c:v>1976</c:v>
                </c:pt>
                <c:pt idx="3">
                  <c:v>2028</c:v>
                </c:pt>
                <c:pt idx="4" formatCode="General">
                  <c:v>2080</c:v>
                </c:pt>
                <c:pt idx="5" formatCode="General">
                  <c:v>2132</c:v>
                </c:pt>
                <c:pt idx="6" formatCode="General">
                  <c:v>2219</c:v>
                </c:pt>
                <c:pt idx="7" formatCode="General">
                  <c:v>2305</c:v>
                </c:pt>
                <c:pt idx="8" formatCode="General">
                  <c:v>2392</c:v>
                </c:pt>
                <c:pt idx="9" formatCode="General">
                  <c:v>2479</c:v>
                </c:pt>
                <c:pt idx="10" formatCode="General">
                  <c:v>2565</c:v>
                </c:pt>
                <c:pt idx="11" formatCode="General">
                  <c:v>2669</c:v>
                </c:pt>
                <c:pt idx="12" formatCode="General">
                  <c:v>2773</c:v>
                </c:pt>
                <c:pt idx="13" formatCode="General">
                  <c:v>2860</c:v>
                </c:pt>
                <c:pt idx="14" formatCode="General">
                  <c:v>2912</c:v>
                </c:pt>
                <c:pt idx="15" formatCode="General">
                  <c:v>2999</c:v>
                </c:pt>
                <c:pt idx="16" formatCode="General">
                  <c:v>3068</c:v>
                </c:pt>
                <c:pt idx="17" formatCode="General">
                  <c:v>3120</c:v>
                </c:pt>
                <c:pt idx="18" formatCode="General">
                  <c:v>3172</c:v>
                </c:pt>
                <c:pt idx="19" formatCode="General">
                  <c:v>3224</c:v>
                </c:pt>
                <c:pt idx="20" formatCode="General">
                  <c:v>3276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6A-4A54-89D8-B33663CD593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Stromkosten Haushalte mit Wärmepumpe JAZ = 3,5, Prognose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Tabelle1!$A$2:$A$22</c:f>
              <c:numCache>
                <c:formatCode>General</c:formatCode>
                <c:ptCount val="2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</c:numCache>
            </c:numRef>
          </c:cat>
          <c:val>
            <c:numRef>
              <c:f>Tabelle1!$D$2:$D$22</c:f>
              <c:numCache>
                <c:formatCode>General</c:formatCode>
                <c:ptCount val="21"/>
                <c:pt idx="0">
                  <c:v>1145</c:v>
                </c:pt>
                <c:pt idx="1">
                  <c:v>1172</c:v>
                </c:pt>
                <c:pt idx="2">
                  <c:v>1203</c:v>
                </c:pt>
                <c:pt idx="3">
                  <c:v>1235</c:v>
                </c:pt>
                <c:pt idx="4">
                  <c:v>1261</c:v>
                </c:pt>
                <c:pt idx="5">
                  <c:v>1293</c:v>
                </c:pt>
                <c:pt idx="6">
                  <c:v>1297</c:v>
                </c:pt>
                <c:pt idx="7">
                  <c:v>1301</c:v>
                </c:pt>
                <c:pt idx="8">
                  <c:v>1310</c:v>
                </c:pt>
                <c:pt idx="9">
                  <c:v>1315</c:v>
                </c:pt>
                <c:pt idx="10">
                  <c:v>1319</c:v>
                </c:pt>
                <c:pt idx="11">
                  <c:v>1319</c:v>
                </c:pt>
                <c:pt idx="12">
                  <c:v>1319</c:v>
                </c:pt>
                <c:pt idx="13">
                  <c:v>1319</c:v>
                </c:pt>
                <c:pt idx="14">
                  <c:v>1324</c:v>
                </c:pt>
                <c:pt idx="15">
                  <c:v>1324</c:v>
                </c:pt>
                <c:pt idx="16">
                  <c:v>1306</c:v>
                </c:pt>
                <c:pt idx="17">
                  <c:v>1293</c:v>
                </c:pt>
                <c:pt idx="18">
                  <c:v>1279</c:v>
                </c:pt>
                <c:pt idx="19">
                  <c:v>1266</c:v>
                </c:pt>
                <c:pt idx="20">
                  <c:v>1252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6A-4A54-89D8-B33663CD5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844048"/>
        <c:axId val="1000843088"/>
      </c:lineChart>
      <c:catAx>
        <c:axId val="100084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843088"/>
        <c:crosses val="autoZero"/>
        <c:auto val="1"/>
        <c:lblAlgn val="ctr"/>
        <c:lblOffset val="100"/>
        <c:noMultiLvlLbl val="0"/>
      </c:catAx>
      <c:valAx>
        <c:axId val="10008430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8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436282373756374"/>
          <c:w val="1"/>
          <c:h val="0.17467634495916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4967986988017"/>
          <c:y val="9.8143824861532405E-2"/>
          <c:w val="0.53733616007694507"/>
          <c:h val="0.8115597642455866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8-4D74-9879-C69D2857392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8-4D74-9879-C69D2857392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F8-4D74-9879-C69D2857392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F8-4D74-9879-C69D28573925}"/>
              </c:ext>
            </c:extLst>
          </c:dPt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7-46A6-987D-75DEE22E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17C1E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AC-42EB-B8DA-297C2FFAC8DB}"/>
              </c:ext>
            </c:extLst>
          </c:dPt>
          <c:dPt>
            <c:idx val="1"/>
            <c:bubble3D val="0"/>
            <c:spPr>
              <a:solidFill>
                <a:srgbClr val="1202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AC-42EB-B8DA-297C2FFAC8DB}"/>
              </c:ext>
            </c:extLst>
          </c:dPt>
          <c:dPt>
            <c:idx val="2"/>
            <c:bubble3D val="0"/>
            <c:spPr>
              <a:solidFill>
                <a:srgbClr val="FE5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AC-42EB-B8DA-297C2FFAC8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AC-42EB-B8DA-297C2FFAC8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AC-42EB-B8DA-297C2FFAC8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AC-42EB-B8DA-297C2FFAC8DB}"/>
              </c:ext>
            </c:extLst>
          </c:dPt>
          <c:dLbls>
            <c:delete val="1"/>
          </c:dLbls>
          <c:cat>
            <c:strRef>
              <c:f>'[Diagramm in Microsoft PowerPoint]Ark1'!$F$45:$F$47</c:f>
              <c:strCache>
                <c:ptCount val="3"/>
                <c:pt idx="0">
                  <c:v>Luft-Wasser-Wärmepumpe</c:v>
                </c:pt>
                <c:pt idx="1">
                  <c:v>Erdwärmepumpe</c:v>
                </c:pt>
                <c:pt idx="2">
                  <c:v>Sonstige Wärmepumpen</c:v>
                </c:pt>
              </c:strCache>
            </c:strRef>
          </c:cat>
          <c:val>
            <c:numRef>
              <c:f>'[Diagramm in Microsoft PowerPoint]Ark1'!$G$45:$G$47</c:f>
              <c:numCache>
                <c:formatCode>General</c:formatCode>
                <c:ptCount val="3"/>
                <c:pt idx="0">
                  <c:v>93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AC-42EB-B8DA-297C2FFAC8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4657964010793E-2"/>
          <c:y val="4.5336472998085561E-2"/>
          <c:w val="0.90920033223593799"/>
          <c:h val="0.7995456310067228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Heizöl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Tabelle1!$B$2:$B$7</c:f>
              <c:numCache>
                <c:formatCode>0%</c:formatCode>
                <c:ptCount val="6"/>
                <c:pt idx="0">
                  <c:v>0.24</c:v>
                </c:pt>
                <c:pt idx="1">
                  <c:v>0.18</c:v>
                </c:pt>
                <c:pt idx="2">
                  <c:v>0.12</c:v>
                </c:pt>
                <c:pt idx="3">
                  <c:v>0.08</c:v>
                </c:pt>
                <c:pt idx="4">
                  <c:v>0.03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C-4CF9-8777-F309038ABED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Gas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Tabelle1!$C$2:$C$7</c:f>
              <c:numCache>
                <c:formatCode>0%</c:formatCode>
                <c:ptCount val="6"/>
                <c:pt idx="0">
                  <c:v>0.51</c:v>
                </c:pt>
                <c:pt idx="1">
                  <c:v>0.47</c:v>
                </c:pt>
                <c:pt idx="2">
                  <c:v>0.37</c:v>
                </c:pt>
                <c:pt idx="3">
                  <c:v>0.27</c:v>
                </c:pt>
                <c:pt idx="4">
                  <c:v>0.15</c:v>
                </c:pt>
                <c:pt idx="5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C-4CF9-8777-F309038ABED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Biomasse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Tabelle1!$D$2:$D$7</c:f>
              <c:numCache>
                <c:formatCode>0%</c:formatCode>
                <c:ptCount val="6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BC-4CF9-8777-F309038ABED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Strom (direkt)</c:v>
                </c:pt>
              </c:strCache>
            </c:strRef>
          </c:tx>
          <c:spPr>
            <a:ln w="508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Tabelle1!$E$2:$E$7</c:f>
              <c:numCache>
                <c:formatCode>0%</c:formatCode>
                <c:ptCount val="6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BC-4CF9-8777-F309038ABED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Kohle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Tabelle1!$F$2:$F$7</c:f>
              <c:numCache>
                <c:formatCode>0%</c:formatCode>
                <c:ptCount val="6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BC-4CF9-8777-F309038ABEDC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Wärmepumpe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Tabelle1!$G$2:$G$7</c:f>
              <c:numCache>
                <c:formatCode>0%</c:formatCode>
                <c:ptCount val="6"/>
                <c:pt idx="0">
                  <c:v>0.05</c:v>
                </c:pt>
                <c:pt idx="1">
                  <c:v>0.13</c:v>
                </c:pt>
                <c:pt idx="2">
                  <c:v>0.24</c:v>
                </c:pt>
                <c:pt idx="3">
                  <c:v>0.35</c:v>
                </c:pt>
                <c:pt idx="4">
                  <c:v>0.47</c:v>
                </c:pt>
                <c:pt idx="5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BC-4CF9-8777-F309038ABEDC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Solarthermie</c:v>
                </c:pt>
              </c:strCache>
            </c:strRef>
          </c:tx>
          <c:spPr>
            <a:ln w="5080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Tabelle1!$H$2:$H$7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BC-4CF9-8777-F309038ABEDC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Fernwärme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Tabelle1!$I$2:$I$7</c:f>
              <c:numCache>
                <c:formatCode>0%</c:formatCode>
                <c:ptCount val="6"/>
                <c:pt idx="0">
                  <c:v>0.11</c:v>
                </c:pt>
                <c:pt idx="1">
                  <c:v>0.13</c:v>
                </c:pt>
                <c:pt idx="2">
                  <c:v>0.16</c:v>
                </c:pt>
                <c:pt idx="3">
                  <c:v>0.19</c:v>
                </c:pt>
                <c:pt idx="4">
                  <c:v>0.22</c:v>
                </c:pt>
                <c:pt idx="5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BC-4CF9-8777-F309038AB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833663"/>
        <c:axId val="83834623"/>
      </c:lineChart>
      <c:catAx>
        <c:axId val="8383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834623"/>
        <c:crosses val="autoZero"/>
        <c:auto val="1"/>
        <c:lblAlgn val="ctr"/>
        <c:lblOffset val="100"/>
        <c:noMultiLvlLbl val="0"/>
      </c:catAx>
      <c:valAx>
        <c:axId val="8383462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83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22221654876301"/>
          <c:w val="0.99863285340752028"/>
          <c:h val="8.1777783451236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10696971356403"/>
          <c:y val="4.9182192033048182E-2"/>
          <c:w val="0.78491873521676969"/>
          <c:h val="0.85245342390085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300 Euro/t CO2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Heizöl 
Jahresverbrauch 
1.500 L</c:v>
                </c:pt>
                <c:pt idx="1">
                  <c:v>Erdgas
 Jahresverbrauch 
15.000 kWh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1440</c:v>
                </c:pt>
                <c:pt idx="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9-442C-AF05-A5CC92F75F9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 Euro/t CO2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Heizöl 
Jahresverbrauch 
1.500 L</c:v>
                </c:pt>
                <c:pt idx="1">
                  <c:v>Erdgas
 Jahresverbrauch 
15.000 kWh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960</c:v>
                </c:pt>
                <c:pt idx="1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9-442C-AF05-A5CC92F75F9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100 Euro/t CO2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Heizöl 
Jahresverbrauch 
1.500 L</c:v>
                </c:pt>
                <c:pt idx="1">
                  <c:v>Erdgas
 Jahresverbrauch 
15.000 kWh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480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9-442C-AF05-A5CC92F75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922400"/>
        <c:axId val="1381932000"/>
      </c:barChart>
      <c:catAx>
        <c:axId val="138192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81932000"/>
        <c:crosses val="autoZero"/>
        <c:auto val="1"/>
        <c:lblAlgn val="ctr"/>
        <c:lblOffset val="100"/>
        <c:noMultiLvlLbl val="0"/>
      </c:catAx>
      <c:valAx>
        <c:axId val="138193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19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1691296716486131E-2"/>
          <c:w val="1"/>
          <c:h val="0.78622619051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2029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</c:numCache>
            </c:numRef>
          </c:cat>
          <c:val>
            <c:numRef>
              <c:f>Tabelle1!$B$2:$B$5</c:f>
              <c:numCache>
                <c:formatCode>0%</c:formatCode>
                <c:ptCount val="4"/>
                <c:pt idx="0">
                  <c:v>0.15</c:v>
                </c:pt>
                <c:pt idx="1">
                  <c:v>0.3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D-4B7F-BDB2-2C0FAE9DC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600207"/>
        <c:axId val="1605582447"/>
      </c:barChart>
      <c:catAx>
        <c:axId val="160560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05582447"/>
        <c:crosses val="autoZero"/>
        <c:auto val="1"/>
        <c:lblAlgn val="ctr"/>
        <c:lblOffset val="100"/>
        <c:noMultiLvlLbl val="0"/>
      </c:catAx>
      <c:valAx>
        <c:axId val="16055824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560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4694981482752"/>
          <c:y val="9.4244287776423435E-2"/>
          <c:w val="0.8642655671656253"/>
          <c:h val="0.862672687019897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8-754F-8049-D4916768DCC3}"/>
              </c:ext>
            </c:extLst>
          </c:dPt>
          <c:cat>
            <c:strRef>
              <c:f>Tabelle1!$A$1:$A$21</c:f>
              <c:strCache>
                <c:ptCount val="21"/>
                <c:pt idx="0">
                  <c:v>Ungarn</c:v>
                </c:pt>
                <c:pt idx="1">
                  <c:v>Großbritannien</c:v>
                </c:pt>
                <c:pt idx="2">
                  <c:v>Slowakei</c:v>
                </c:pt>
                <c:pt idx="3">
                  <c:v>Deutschland</c:v>
                </c:pt>
                <c:pt idx="4">
                  <c:v>Polen</c:v>
                </c:pt>
                <c:pt idx="5">
                  <c:v>Belgien</c:v>
                </c:pt>
                <c:pt idx="6">
                  <c:v>Irland</c:v>
                </c:pt>
                <c:pt idx="7">
                  <c:v>Tschechien</c:v>
                </c:pt>
                <c:pt idx="8">
                  <c:v>Niederlande</c:v>
                </c:pt>
                <c:pt idx="9">
                  <c:v>Portugal</c:v>
                </c:pt>
                <c:pt idx="10">
                  <c:v>Spanien</c:v>
                </c:pt>
                <c:pt idx="11">
                  <c:v>Litauen</c:v>
                </c:pt>
                <c:pt idx="12">
                  <c:v>Östereich</c:v>
                </c:pt>
                <c:pt idx="13">
                  <c:v>Schweiz</c:v>
                </c:pt>
                <c:pt idx="14">
                  <c:v>Italien</c:v>
                </c:pt>
                <c:pt idx="15">
                  <c:v>Frankreich</c:v>
                </c:pt>
                <c:pt idx="16">
                  <c:v>Dänemark</c:v>
                </c:pt>
                <c:pt idx="17">
                  <c:v>Estland</c:v>
                </c:pt>
                <c:pt idx="18">
                  <c:v>Schweden</c:v>
                </c:pt>
                <c:pt idx="19">
                  <c:v>Finnland</c:v>
                </c:pt>
                <c:pt idx="20">
                  <c:v>Norwegen</c:v>
                </c:pt>
              </c:strCache>
            </c:strRef>
          </c:cat>
          <c:val>
            <c:numRef>
              <c:f>Tabelle1!$B$1:$B$21</c:f>
              <c:numCache>
                <c:formatCode>General</c:formatCode>
                <c:ptCount val="21"/>
                <c:pt idx="0">
                  <c:v>7.94</c:v>
                </c:pt>
                <c:pt idx="1">
                  <c:v>14.5</c:v>
                </c:pt>
                <c:pt idx="2">
                  <c:v>27.4</c:v>
                </c:pt>
                <c:pt idx="3">
                  <c:v>46.84</c:v>
                </c:pt>
                <c:pt idx="4">
                  <c:v>47.05</c:v>
                </c:pt>
                <c:pt idx="5">
                  <c:v>56.72</c:v>
                </c:pt>
                <c:pt idx="6">
                  <c:v>60.03</c:v>
                </c:pt>
                <c:pt idx="7">
                  <c:v>60.29</c:v>
                </c:pt>
                <c:pt idx="8">
                  <c:v>63.25</c:v>
                </c:pt>
                <c:pt idx="9">
                  <c:v>66.599999999999994</c:v>
                </c:pt>
                <c:pt idx="10">
                  <c:v>78.31</c:v>
                </c:pt>
                <c:pt idx="11">
                  <c:v>108</c:v>
                </c:pt>
                <c:pt idx="12">
                  <c:v>119</c:v>
                </c:pt>
                <c:pt idx="13">
                  <c:v>152</c:v>
                </c:pt>
                <c:pt idx="14">
                  <c:v>158</c:v>
                </c:pt>
                <c:pt idx="15">
                  <c:v>191</c:v>
                </c:pt>
                <c:pt idx="16">
                  <c:v>212</c:v>
                </c:pt>
                <c:pt idx="17">
                  <c:v>360</c:v>
                </c:pt>
                <c:pt idx="18">
                  <c:v>431</c:v>
                </c:pt>
                <c:pt idx="19">
                  <c:v>512</c:v>
                </c:pt>
                <c:pt idx="20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8-754F-8049-D4916768D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895824"/>
        <c:axId val="1935097888"/>
      </c:barChart>
      <c:catAx>
        <c:axId val="198689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5097888"/>
        <c:crosses val="autoZero"/>
        <c:auto val="1"/>
        <c:lblAlgn val="ctr"/>
        <c:lblOffset val="100"/>
        <c:noMultiLvlLbl val="0"/>
      </c:catAx>
      <c:valAx>
        <c:axId val="193509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8689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0.9256</cdr:x>
      <cdr:y>0.58843</cdr:y>
    </cdr:from>
    <cdr:to>
      <cdr:x>0.97521</cdr:x>
      <cdr:y>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F962C4C2-0AAE-4D79-9946-B9366F31BE8A}"/>
            </a:ext>
          </a:extLst>
        </cdr:cNvPr>
        <cdr:cNvSpPr txBox="1"/>
      </cdr:nvSpPr>
      <cdr:spPr>
        <a:xfrm xmlns:a="http://schemas.openxmlformats.org/drawingml/2006/main">
          <a:off x="5331460" y="1920240"/>
          <a:ext cx="28575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973D9C6-4593-EC5E-E078-9ED53FBAC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Segoe UI" panose="020B0502040204020203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965A3D-2D31-66B8-61D4-26FB6B909F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339EF-F01E-4299-9DBD-6BDDA4E25BA1}" type="datetimeFigureOut">
              <a:rPr lang="de-DE" smtClean="0">
                <a:latin typeface="Segoe UI" panose="020B0502040204020203" pitchFamily="34" charset="0"/>
              </a:rPr>
              <a:t>04.12.2024</a:t>
            </a:fld>
            <a:endParaRPr lang="de-DE">
              <a:latin typeface="Segoe UI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D7EBE-C5D3-9286-4E92-14BBBF396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Segoe UI" panose="020B0502040204020203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366ABD-2923-347C-43DC-16FC8F044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66E7-90EA-412C-B343-FEE9F287C57B}" type="slidenum">
              <a:rPr lang="de-DE" smtClean="0">
                <a:latin typeface="Segoe UI" panose="020B0502040204020203" pitchFamily="34" charset="0"/>
              </a:rPr>
              <a:t>‹Nr.›</a:t>
            </a:fld>
            <a:endParaRPr lang="de-DE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7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D3D3CDBE-41B3-4629-AE8C-AAE7B8AD4F85}" type="datetimeFigureOut">
              <a:rPr lang="de-DE" smtClean="0"/>
              <a:pPr/>
              <a:t>04.12.2024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2CCA0EC-20A0-40BE-8E58-A8DBCE78F8C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7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  <a:p>
            <a:endParaRPr lang="de-DE" sz="1200" dirty="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98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62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Quelle: https://www.energiewechsel.de/KAENEF/Navigation/DE/Service/FAQ/Waermeplanung/faq-waermeplanung.html​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E98BB-CEDF-476A-9659-D3FD617588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40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03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543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0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8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32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sz="1150" dirty="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00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E98BB-CEDF-476A-9659-D3FD617588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0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6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298">
              <a:defRPr/>
            </a:pPr>
            <a:endParaRPr lang="de-DE" dirty="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70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DFB1-B5E7-FEAD-89AC-AF491469F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DCF282-D0F6-5F20-0033-8031408E4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30EC74-4B7C-AA66-734C-1D05F5066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9EFE03-E290-71E5-9B0E-0FD5844A2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759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650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614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00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E98BB-CEDF-476A-9659-D3FD617588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28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endParaRPr lang="en-US" sz="1000" dirty="0">
              <a:ea typeface="Calibri"/>
              <a:cs typeface="Segoe UI" panose="020B0502040204020203" pitchFamily="34" charset="0"/>
            </a:endParaRPr>
          </a:p>
          <a:p>
            <a:endParaRPr lang="en-US" sz="1150" dirty="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61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A7D2-CAA3-1419-F112-71B8FBF7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99F0EA0-015E-5C1F-72E8-D4A02DA51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E1791F-942E-D0CC-5370-4F82B74F2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F6C8CD-DB63-735A-1B6E-0DAA20852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25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de-DE" dirty="0"/>
          </a:p>
          <a:p>
            <a:r>
              <a:rPr lang="de-DE" dirty="0"/>
              <a:t> </a:t>
            </a:r>
            <a:endParaRPr lang="de-DE" dirty="0">
              <a:cs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79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47801-08CE-4F72-B9BE-0E31307254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978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47801-08CE-4F72-B9BE-0E31307254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4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29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47801-08CE-4F72-B9BE-0E31307254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47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428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40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65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40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337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36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65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E3C1-BC6F-A066-97FE-62D30C67D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1F5D521-5828-24B7-5790-831A65570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A4E6BA-4008-E298-FBE2-8D161BD0F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33CFA4-75F7-EE17-BED3-560F88E0C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784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33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149" lvl="1" indent="0">
              <a:buFont typeface="Arial" panose="020B0604020202020204" pitchFamily="34" charset="0"/>
              <a:buNone/>
            </a:pPr>
            <a:endParaRPr lang="en-US" sz="1200" dirty="0"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 dirty="0"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218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47801-08CE-4F72-B9BE-0E31307254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8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de-DE" sz="1200" dirty="0">
              <a:ea typeface="+mn-lt"/>
              <a:cs typeface="Segoe UI" panose="020B0502040204020203" pitchFamily="34" charset="0"/>
            </a:endParaRPr>
          </a:p>
          <a:p>
            <a:endParaRPr lang="de-DE" sz="1200" dirty="0">
              <a:effectLst/>
            </a:endParaRPr>
          </a:p>
          <a:p>
            <a:br>
              <a:rPr lang="de-DE" sz="900" strike="sngStrike" dirty="0">
                <a:cs typeface="Segoe UI" panose="020B0502040204020203" pitchFamily="34" charset="0"/>
              </a:rPr>
            </a:br>
            <a:endParaRPr lang="de-DE" sz="900" strike="sngStrike" dirty="0">
              <a:ea typeface="Calibri"/>
              <a:cs typeface="Segoe UI" panose="020B0502040204020203" pitchFamily="34" charset="0"/>
            </a:endParaRPr>
          </a:p>
          <a:p>
            <a:pPr marL="0" indent="0" algn="l">
              <a:buNone/>
            </a:pPr>
            <a:endParaRPr lang="en-GB" strike="sngStrik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9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de-DE" sz="1200" dirty="0">
              <a:ea typeface="+mn-lt"/>
              <a:cs typeface="Segoe UI" panose="020B0502040204020203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39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69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CA0EC-20A0-40BE-8E58-A8DBCE78F8C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4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CA0EC-20A0-40BE-8E58-A8DBCE78F8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9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D42B0-AEF2-E014-7364-D6F81AD3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C5825-07AB-502F-B1A7-957035AC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AC705D-6409-6588-557E-8360F905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7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D42B0-AEF2-E014-7364-D6F81AD3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0E695-5EC3-A4A9-937F-E8EF2DE1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700212"/>
            <a:ext cx="11232000" cy="4680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C5825-07AB-502F-B1A7-957035AC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AC705D-6409-6588-557E-8360F905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B29A9A4-DB6D-B7E1-2A6C-C09DF2E61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237750"/>
            <a:ext cx="11233150" cy="144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3pPr>
            <a:lvl4pPr marL="18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4pPr>
            <a:lvl5pPr marL="36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5789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B103C-872A-B71F-7989-9DAD3CA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C10BA-E3FC-92F9-ADF1-6E991137D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1700212"/>
            <a:ext cx="5400000" cy="4680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BB287D-70D5-8563-CAE4-10B64A25C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00" y="1700212"/>
            <a:ext cx="5400000" cy="4680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57053-096C-B750-D283-BFD39D49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C46375-AC8F-1743-465C-9AF8DE30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E333E119-3865-110E-825A-0772E00BE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237750"/>
            <a:ext cx="11233150" cy="144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3pPr>
            <a:lvl4pPr marL="18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4pPr>
            <a:lvl5pPr marL="36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1584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04" userDrawn="1">
          <p15:clr>
            <a:srgbClr val="FBAE40"/>
          </p15:clr>
        </p15:guide>
        <p15:guide id="2" pos="39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B103C-872A-B71F-7989-9DAD3CA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C10BA-E3FC-92F9-ADF1-6E991137D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1700212"/>
            <a:ext cx="3456000" cy="4680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BB287D-70D5-8563-CAE4-10B64A25C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000" y="1700212"/>
            <a:ext cx="3456000" cy="4680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57053-096C-B750-D283-BFD39D49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C46375-AC8F-1743-465C-9AF8DE30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46FADA21-B959-8CA6-1BEE-0954FF7C670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56000" y="1700212"/>
            <a:ext cx="3456000" cy="4680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2F9B4A3-4DD2-9CCE-AE1A-2866813EB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237750"/>
            <a:ext cx="11233150" cy="144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3pPr>
            <a:lvl4pPr marL="18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4pPr>
            <a:lvl5pPr marL="36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2738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2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783D28-37E1-76BE-DAF5-B92D5F04C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90E6AE-D25D-A388-79DA-6197A651D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2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976" userDrawn="1">
          <p15:clr>
            <a:srgbClr val="FBAE40"/>
          </p15:clr>
        </p15:guide>
        <p15:guide id="3" pos="37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Verschwommen, Farbigkeit, orange, Bernstein enthält.&#10;&#10;Automatisch generierte Beschreibung">
            <a:extLst>
              <a:ext uri="{FF2B5EF4-FFF2-40B4-BE49-F238E27FC236}">
                <a16:creationId xmlns:a16="http://schemas.microsoft.com/office/drawing/2014/main" id="{F7287E3B-6CEC-0DDB-60F8-9DEDC3E7E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783D28-37E1-76BE-DAF5-B92D5F04C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90E6AE-D25D-A388-79DA-6197A651D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EB5A1-DB5C-4ED8-84F5-FECAB95FC62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22035440-2B3F-D8DC-14D2-74944690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237750"/>
            <a:ext cx="11233150" cy="144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3pPr>
            <a:lvl4pPr marL="18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4pPr>
            <a:lvl5pPr marL="36000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57FC24-DD26-CAC5-19BB-211FFC36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1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976" userDrawn="1">
          <p15:clr>
            <a:srgbClr val="FBAE40"/>
          </p15:clr>
        </p15:guide>
        <p15:guide id="3" pos="37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AE737A-DC7C-5443-3E6F-2994C4F5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2C765B-D501-9D36-1C01-82346D132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562500"/>
            <a:ext cx="504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D06BF-5DBB-2262-1CAB-8CF01B2E2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2EB5A1-DB5C-4ED8-84F5-FECAB95FC62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C93B73-AE15-2C85-D668-0C2C70AD2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2"/>
            <a:ext cx="11233150" cy="468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7395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60" r:id="rId4"/>
    <p:sldLayoutId id="2147483655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kumimoji="0" lang="de-DE" sz="1800" b="0" i="0" u="none" strike="noStrike" kern="1200" spc="0" normalizeH="0" dirty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kumimoji="0" lang="de-DE" sz="1600" b="0" i="0" u="none" strike="noStrike" kern="1200" cap="none" spc="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kumimoji="0" lang="de-DE" sz="1600" b="0" i="0" u="none" strike="noStrike" kern="1200" cap="none" spc="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kumimoji="0" lang="de-DE" sz="1600" b="0" i="0" u="none" strike="noStrike" kern="1200" cap="none" spc="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4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6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9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020F22D-9FDA-6C55-72F9-BB26A23CC903}"/>
              </a:ext>
            </a:extLst>
          </p:cNvPr>
          <p:cNvSpPr/>
          <p:nvPr/>
        </p:nvSpPr>
        <p:spPr>
          <a:xfrm>
            <a:off x="3359448" y="2564904"/>
            <a:ext cx="5904904" cy="429309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80000">
                <a:srgbClr val="FFFFFF"/>
              </a:gs>
              <a:gs pos="26000">
                <a:srgbClr val="FFFFFF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B8E2DBB-758D-7E99-4FD9-83CCC4D2D6D9}"/>
              </a:ext>
            </a:extLst>
          </p:cNvPr>
          <p:cNvGrpSpPr/>
          <p:nvPr/>
        </p:nvGrpSpPr>
        <p:grpSpPr>
          <a:xfrm>
            <a:off x="287738" y="2713369"/>
            <a:ext cx="11593239" cy="1655949"/>
            <a:chOff x="467782" y="2914597"/>
            <a:chExt cx="11593239" cy="1655949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8557EE5-5531-F8B5-020A-562F09E04436}"/>
                </a:ext>
              </a:extLst>
            </p:cNvPr>
            <p:cNvSpPr txBox="1"/>
            <p:nvPr/>
          </p:nvSpPr>
          <p:spPr>
            <a:xfrm>
              <a:off x="467782" y="2914597"/>
              <a:ext cx="11593239" cy="165594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4000" b="1" i="1"/>
                <a:t>Infovortrag zur Wärmepumpe </a:t>
              </a:r>
              <a:br>
                <a:rPr lang="de-DE" sz="4000" b="1" i="1"/>
              </a:br>
              <a:r>
                <a:rPr lang="de-DE" sz="2800" b="1" i="1"/>
                <a:t>Fokus: Ein- und Zweifamilienhäuser </a:t>
              </a:r>
              <a:br>
                <a:rPr lang="de-DE" sz="4000" b="1" i="1"/>
              </a:br>
              <a:r>
                <a:rPr lang="de-DE" sz="4000" b="1" i="1">
                  <a:highlight>
                    <a:srgbClr val="FFFF00"/>
                  </a:highlight>
                </a:rPr>
                <a:t>(Platzhalter)</a:t>
              </a:r>
              <a:r>
                <a:rPr lang="de-DE" sz="4000" b="1" i="1"/>
                <a:t> </a:t>
              </a:r>
            </a:p>
            <a:p>
              <a:pPr algn="ctr">
                <a:lnSpc>
                  <a:spcPct val="90000"/>
                </a:lnSpc>
                <a:spcBef>
                  <a:spcPts val="3000"/>
                </a:spcBef>
              </a:pPr>
              <a:r>
                <a:rPr lang="de-DE" sz="2400"/>
                <a:t>in </a:t>
              </a:r>
              <a:r>
                <a:rPr lang="de-DE" sz="2400">
                  <a:highlight>
                    <a:srgbClr val="FFFF00"/>
                  </a:highlight>
                </a:rPr>
                <a:t>(Musterstadt)</a:t>
              </a:r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912A4DFA-EC1B-0C73-A53C-76A8762F14FC}"/>
                </a:ext>
              </a:extLst>
            </p:cNvPr>
            <p:cNvCxnSpPr>
              <a:cxnSpLocks/>
            </p:cNvCxnSpPr>
            <p:nvPr/>
          </p:nvCxnSpPr>
          <p:spPr>
            <a:xfrm>
              <a:off x="5880044" y="4014428"/>
              <a:ext cx="7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C19B687A-F967-4336-F271-7FCD4A028857}"/>
              </a:ext>
            </a:extLst>
          </p:cNvPr>
          <p:cNvSpPr/>
          <p:nvPr/>
        </p:nvSpPr>
        <p:spPr>
          <a:xfrm>
            <a:off x="-1368005" y="3541343"/>
            <a:ext cx="1224136" cy="1810136"/>
          </a:xfrm>
          <a:prstGeom prst="ellipse">
            <a:avLst/>
          </a:prstGeom>
          <a:gradFill flip="none" rotWithShape="1">
            <a:gsLst>
              <a:gs pos="23000">
                <a:srgbClr val="FFFFFF"/>
              </a:gs>
              <a:gs pos="6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3DDF859-FA21-40AD-AC13-3EEF08A00997}"/>
              </a:ext>
            </a:extLst>
          </p:cNvPr>
          <p:cNvSpPr/>
          <p:nvPr/>
        </p:nvSpPr>
        <p:spPr>
          <a:xfrm>
            <a:off x="5406584" y="4497219"/>
            <a:ext cx="1901774" cy="181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Hier Ihr Logo platzieren</a:t>
            </a:r>
          </a:p>
        </p:txBody>
      </p:sp>
    </p:spTree>
    <p:extLst>
      <p:ext uri="{BB962C8B-B14F-4D97-AF65-F5344CB8AC3E}">
        <p14:creationId xmlns:p14="http://schemas.microsoft.com/office/powerpoint/2010/main" val="18248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6FC08E1-5429-64A1-4462-7252F7E288FF}"/>
              </a:ext>
            </a:extLst>
          </p:cNvPr>
          <p:cNvSpPr/>
          <p:nvPr/>
        </p:nvSpPr>
        <p:spPr>
          <a:xfrm>
            <a:off x="8010957" y="1700808"/>
            <a:ext cx="3701667" cy="3914774"/>
          </a:xfrm>
          <a:custGeom>
            <a:avLst/>
            <a:gdLst>
              <a:gd name="connsiteX0" fmla="*/ 0 w 3701667"/>
              <a:gd name="connsiteY0" fmla="*/ 0 h 3914774"/>
              <a:gd name="connsiteX1" fmla="*/ 279513 w 3701667"/>
              <a:gd name="connsiteY1" fmla="*/ 0 h 3914774"/>
              <a:gd name="connsiteX2" fmla="*/ 1613435 w 3701667"/>
              <a:gd name="connsiteY2" fmla="*/ 0 h 3914774"/>
              <a:gd name="connsiteX3" fmla="*/ 3422154 w 3701667"/>
              <a:gd name="connsiteY3" fmla="*/ 0 h 3914774"/>
              <a:gd name="connsiteX4" fmla="*/ 3701667 w 3701667"/>
              <a:gd name="connsiteY4" fmla="*/ 279513 h 3914774"/>
              <a:gd name="connsiteX5" fmla="*/ 3701667 w 3701667"/>
              <a:gd name="connsiteY5" fmla="*/ 3635261 h 3914774"/>
              <a:gd name="connsiteX6" fmla="*/ 3422154 w 3701667"/>
              <a:gd name="connsiteY6" fmla="*/ 3914774 h 3914774"/>
              <a:gd name="connsiteX7" fmla="*/ 1613435 w 3701667"/>
              <a:gd name="connsiteY7" fmla="*/ 3914774 h 3914774"/>
              <a:gd name="connsiteX8" fmla="*/ 279513 w 3701667"/>
              <a:gd name="connsiteY8" fmla="*/ 3914774 h 3914774"/>
              <a:gd name="connsiteX9" fmla="*/ 0 w 3701667"/>
              <a:gd name="connsiteY9" fmla="*/ 3914774 h 3914774"/>
              <a:gd name="connsiteX10" fmla="*/ 0 w 3701667"/>
              <a:gd name="connsiteY10" fmla="*/ 3635261 h 3914774"/>
              <a:gd name="connsiteX11" fmla="*/ 0 w 3701667"/>
              <a:gd name="connsiteY11" fmla="*/ 279513 h 39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1667" h="3914774">
                <a:moveTo>
                  <a:pt x="0" y="0"/>
                </a:moveTo>
                <a:lnTo>
                  <a:pt x="279513" y="0"/>
                </a:lnTo>
                <a:lnTo>
                  <a:pt x="1613435" y="0"/>
                </a:lnTo>
                <a:lnTo>
                  <a:pt x="3422154" y="0"/>
                </a:lnTo>
                <a:cubicBezTo>
                  <a:pt x="3576525" y="0"/>
                  <a:pt x="3701667" y="125142"/>
                  <a:pt x="3701667" y="279513"/>
                </a:cubicBezTo>
                <a:lnTo>
                  <a:pt x="3701667" y="3635261"/>
                </a:lnTo>
                <a:cubicBezTo>
                  <a:pt x="3701667" y="3789632"/>
                  <a:pt x="3576525" y="3914774"/>
                  <a:pt x="3422154" y="3914774"/>
                </a:cubicBezTo>
                <a:lnTo>
                  <a:pt x="1613435" y="3914774"/>
                </a:lnTo>
                <a:lnTo>
                  <a:pt x="279513" y="3914774"/>
                </a:lnTo>
                <a:lnTo>
                  <a:pt x="0" y="3914774"/>
                </a:lnTo>
                <a:lnTo>
                  <a:pt x="0" y="3635261"/>
                </a:lnTo>
                <a:lnTo>
                  <a:pt x="0" y="279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188000" rIns="108000" bIns="72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Tipp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Energieberatungs-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und Förderangebote nutzen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F7CE1A-075E-9EC3-3760-2744B3C38C67}"/>
              </a:ext>
            </a:extLst>
          </p:cNvPr>
          <p:cNvSpPr/>
          <p:nvPr/>
        </p:nvSpPr>
        <p:spPr>
          <a:xfrm>
            <a:off x="4244592" y="1700215"/>
            <a:ext cx="3701667" cy="39147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188000" rIns="108000" bIns="72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Tipp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</a:br>
            <a:r>
              <a:rPr lang="de-DE" sz="2000">
                <a:solidFill>
                  <a:srgbClr val="12027A"/>
                </a:solidFill>
                <a:latin typeface="Segoe UI"/>
                <a:cs typeface="Segoe UI" panose="020B0502040204020203" pitchFamily="34" charset="0"/>
              </a:rPr>
              <a:t>Jetzt Informieren und den Umstieg auf Erneuerbare Energien planen.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D37A335F-AB69-A2EA-C2B7-9E8AE9D61067}"/>
              </a:ext>
            </a:extLst>
          </p:cNvPr>
          <p:cNvSpPr/>
          <p:nvPr/>
        </p:nvSpPr>
        <p:spPr>
          <a:xfrm>
            <a:off x="479425" y="1700214"/>
            <a:ext cx="3701667" cy="3914774"/>
          </a:xfrm>
          <a:custGeom>
            <a:avLst/>
            <a:gdLst>
              <a:gd name="connsiteX0" fmla="*/ 279513 w 3701667"/>
              <a:gd name="connsiteY0" fmla="*/ 0 h 3914774"/>
              <a:gd name="connsiteX1" fmla="*/ 2088232 w 3701667"/>
              <a:gd name="connsiteY1" fmla="*/ 0 h 3914774"/>
              <a:gd name="connsiteX2" fmla="*/ 3422154 w 3701667"/>
              <a:gd name="connsiteY2" fmla="*/ 0 h 3914774"/>
              <a:gd name="connsiteX3" fmla="*/ 3701667 w 3701667"/>
              <a:gd name="connsiteY3" fmla="*/ 0 h 3914774"/>
              <a:gd name="connsiteX4" fmla="*/ 3701667 w 3701667"/>
              <a:gd name="connsiteY4" fmla="*/ 279513 h 3914774"/>
              <a:gd name="connsiteX5" fmla="*/ 3701667 w 3701667"/>
              <a:gd name="connsiteY5" fmla="*/ 3635261 h 3914774"/>
              <a:gd name="connsiteX6" fmla="*/ 3701667 w 3701667"/>
              <a:gd name="connsiteY6" fmla="*/ 3914774 h 3914774"/>
              <a:gd name="connsiteX7" fmla="*/ 3422154 w 3701667"/>
              <a:gd name="connsiteY7" fmla="*/ 3914774 h 3914774"/>
              <a:gd name="connsiteX8" fmla="*/ 2088232 w 3701667"/>
              <a:gd name="connsiteY8" fmla="*/ 3914774 h 3914774"/>
              <a:gd name="connsiteX9" fmla="*/ 279513 w 3701667"/>
              <a:gd name="connsiteY9" fmla="*/ 3914774 h 3914774"/>
              <a:gd name="connsiteX10" fmla="*/ 0 w 3701667"/>
              <a:gd name="connsiteY10" fmla="*/ 3635261 h 3914774"/>
              <a:gd name="connsiteX11" fmla="*/ 0 w 3701667"/>
              <a:gd name="connsiteY11" fmla="*/ 279513 h 3914774"/>
              <a:gd name="connsiteX12" fmla="*/ 279513 w 3701667"/>
              <a:gd name="connsiteY12" fmla="*/ 0 h 39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1667" h="3914774">
                <a:moveTo>
                  <a:pt x="279513" y="0"/>
                </a:moveTo>
                <a:lnTo>
                  <a:pt x="2088232" y="0"/>
                </a:lnTo>
                <a:lnTo>
                  <a:pt x="3422154" y="0"/>
                </a:lnTo>
                <a:lnTo>
                  <a:pt x="3701667" y="0"/>
                </a:lnTo>
                <a:lnTo>
                  <a:pt x="3701667" y="279513"/>
                </a:lnTo>
                <a:lnTo>
                  <a:pt x="3701667" y="3635261"/>
                </a:lnTo>
                <a:lnTo>
                  <a:pt x="3701667" y="3914774"/>
                </a:lnTo>
                <a:lnTo>
                  <a:pt x="3422154" y="3914774"/>
                </a:lnTo>
                <a:lnTo>
                  <a:pt x="2088232" y="3914774"/>
                </a:lnTo>
                <a:lnTo>
                  <a:pt x="279513" y="3914774"/>
                </a:lnTo>
                <a:cubicBezTo>
                  <a:pt x="125142" y="3914774"/>
                  <a:pt x="0" y="3789632"/>
                  <a:pt x="0" y="3635261"/>
                </a:cubicBezTo>
                <a:lnTo>
                  <a:pt x="0" y="279513"/>
                </a:lnTo>
                <a:cubicBezTo>
                  <a:pt x="0" y="125142"/>
                  <a:pt x="125142" y="0"/>
                  <a:pt x="27951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188000" rIns="108000" bIns="72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>
                <a:solidFill>
                  <a:srgbClr val="12027A"/>
                </a:solidFill>
                <a:latin typeface="Segoe UI"/>
                <a:cs typeface="Segoe UI" panose="020B0502040204020203" pitchFamily="34" charset="0"/>
              </a:rPr>
              <a:t>Heizungen</a:t>
            </a:r>
            <a:r>
              <a:rPr kumimoji="0" lang="de-DE" sz="200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mit fossilem Gas und Öl dürfen bis Ende 2044 weiter betrieben werden. 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</a:b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lvl="0" algn="ctr" defTabSz="914400"/>
            <a:r>
              <a:rPr lang="de-DE" sz="2000">
                <a:solidFill>
                  <a:srgbClr val="12027A"/>
                </a:solidFill>
                <a:cs typeface="Segoe UI" panose="020B0502040204020203" pitchFamily="34" charset="0"/>
              </a:rPr>
              <a:t>Jedoch bergen fossile Brennstoffe Preisrisiken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EBE4EBF-3FA3-C7D0-227E-2469363054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778" y="2124882"/>
            <a:ext cx="585627" cy="58562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F6A0ACF-61B1-4B60-A337-1B668A3302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2631" y="2070069"/>
            <a:ext cx="695256" cy="6952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016D759-F083-4C94-BC90-9367C5B23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2612" y="2124882"/>
            <a:ext cx="585627" cy="5856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2B18DC-E8B7-8B03-F1A6-365B4704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</p:spPr>
        <p:txBody>
          <a:bodyPr/>
          <a:lstStyle/>
          <a:p>
            <a:r>
              <a:rPr lang="de-DE"/>
              <a:t>Wärmeversorgung im Überblick</a:t>
            </a: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4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4E383485-FBB1-8ED0-01B6-BFFC1C0F6744}"/>
              </a:ext>
            </a:extLst>
          </p:cNvPr>
          <p:cNvGrpSpPr/>
          <p:nvPr/>
        </p:nvGrpSpPr>
        <p:grpSpPr>
          <a:xfrm>
            <a:off x="8832304" y="5116320"/>
            <a:ext cx="2972582" cy="923330"/>
            <a:chOff x="9291426" y="5838336"/>
            <a:chExt cx="2972582" cy="923330"/>
          </a:xfrm>
        </p:grpSpPr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B7604E5B-750E-FCEA-45EB-3330CAD31EDC}"/>
                </a:ext>
              </a:extLst>
            </p:cNvPr>
            <p:cNvSpPr txBox="1"/>
            <p:nvPr/>
          </p:nvSpPr>
          <p:spPr>
            <a:xfrm>
              <a:off x="9637233" y="5838336"/>
              <a:ext cx="2626775" cy="9233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Schon fast 2 Millionen Wärmepumpen heizen Häuser in Deutschland</a:t>
              </a:r>
            </a:p>
          </p:txBody>
        </p:sp>
        <p:sp>
          <p:nvSpPr>
            <p:cNvPr id="178" name="Grafik 10">
              <a:extLst>
                <a:ext uri="{FF2B5EF4-FFF2-40B4-BE49-F238E27FC236}">
                  <a16:creationId xmlns:a16="http://schemas.microsoft.com/office/drawing/2014/main" id="{9EF837EC-4B17-7D12-FF0C-452553190BC0}"/>
                </a:ext>
              </a:extLst>
            </p:cNvPr>
            <p:cNvSpPr/>
            <p:nvPr/>
          </p:nvSpPr>
          <p:spPr>
            <a:xfrm>
              <a:off x="9291426" y="6068978"/>
              <a:ext cx="252028" cy="462046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A246428-5539-8E49-E4DD-59757FFC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>
                <a:solidFill>
                  <a:schemeClr val="bg1"/>
                </a:solidFill>
              </a:rPr>
              <a:pPr/>
              <a:t>11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16171F-7E04-F46E-618E-75FA55A40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489486"/>
            <a:ext cx="6553835" cy="217014"/>
          </a:xfrm>
        </p:spPr>
        <p:txBody>
          <a:bodyPr>
            <a:normAutofit/>
          </a:bodyPr>
          <a:lstStyle/>
          <a:p>
            <a:r>
              <a:rPr lang="de-DE"/>
              <a:t>* https://www.ehpa.org/news-and-resources/news/eu-could-end-up-15-million-heat-pumps-short-of-2030-ambition/ </a:t>
            </a:r>
          </a:p>
        </p:txBody>
      </p: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AAEA4F15-2CF5-21BB-D69F-851319C503A0}"/>
              </a:ext>
            </a:extLst>
          </p:cNvPr>
          <p:cNvGrpSpPr/>
          <p:nvPr/>
        </p:nvGrpSpPr>
        <p:grpSpPr>
          <a:xfrm>
            <a:off x="8760296" y="-781823"/>
            <a:ext cx="4634748" cy="5316803"/>
            <a:chOff x="15437961" y="-6610427"/>
            <a:chExt cx="4263225" cy="4890604"/>
          </a:xfrm>
        </p:grpSpPr>
        <p:sp>
          <p:nvSpPr>
            <p:cNvPr id="195" name="Zypern">
              <a:extLst>
                <a:ext uri="{FF2B5EF4-FFF2-40B4-BE49-F238E27FC236}">
                  <a16:creationId xmlns:a16="http://schemas.microsoft.com/office/drawing/2014/main" id="{99532A50-186B-D087-C953-8BA800BC48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71365" y="-1828048"/>
              <a:ext cx="134289" cy="866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1" y="2"/>
                </a:cxn>
                <a:cxn ang="0">
                  <a:pos x="27" y="7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5" y="15"/>
                </a:cxn>
                <a:cxn ang="0">
                  <a:pos x="20" y="15"/>
                </a:cxn>
                <a:cxn ang="0">
                  <a:pos x="15" y="20"/>
                </a:cxn>
                <a:cxn ang="0">
                  <a:pos x="3" y="20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22" y="3"/>
                </a:cxn>
                <a:cxn ang="0">
                  <a:pos x="30" y="0"/>
                </a:cxn>
              </a:cxnLst>
              <a:rect l="0" t="0" r="r" b="b"/>
              <a:pathLst>
                <a:path w="31" h="20">
                  <a:moveTo>
                    <a:pt x="30" y="0"/>
                  </a:moveTo>
                  <a:lnTo>
                    <a:pt x="31" y="2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0" y="15"/>
                  </a:lnTo>
                  <a:lnTo>
                    <a:pt x="15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22" y="3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Weissrussland">
              <a:extLst>
                <a:ext uri="{FF2B5EF4-FFF2-40B4-BE49-F238E27FC236}">
                  <a16:creationId xmlns:a16="http://schemas.microsoft.com/office/drawing/2014/main" id="{C63E2228-09BF-45E3-0367-82DE32210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73934" y="-3560794"/>
              <a:ext cx="541484" cy="42019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9" y="0"/>
                </a:cxn>
                <a:cxn ang="0">
                  <a:pos x="77" y="5"/>
                </a:cxn>
                <a:cxn ang="0">
                  <a:pos x="87" y="5"/>
                </a:cxn>
                <a:cxn ang="0">
                  <a:pos x="95" y="10"/>
                </a:cxn>
                <a:cxn ang="0">
                  <a:pos x="100" y="15"/>
                </a:cxn>
                <a:cxn ang="0">
                  <a:pos x="97" y="24"/>
                </a:cxn>
                <a:cxn ang="0">
                  <a:pos x="103" y="33"/>
                </a:cxn>
                <a:cxn ang="0">
                  <a:pos x="113" y="39"/>
                </a:cxn>
                <a:cxn ang="0">
                  <a:pos x="120" y="46"/>
                </a:cxn>
                <a:cxn ang="0">
                  <a:pos x="125" y="54"/>
                </a:cxn>
                <a:cxn ang="0">
                  <a:pos x="120" y="57"/>
                </a:cxn>
                <a:cxn ang="0">
                  <a:pos x="107" y="57"/>
                </a:cxn>
                <a:cxn ang="0">
                  <a:pos x="107" y="62"/>
                </a:cxn>
                <a:cxn ang="0">
                  <a:pos x="108" y="69"/>
                </a:cxn>
                <a:cxn ang="0">
                  <a:pos x="113" y="72"/>
                </a:cxn>
                <a:cxn ang="0">
                  <a:pos x="112" y="79"/>
                </a:cxn>
                <a:cxn ang="0">
                  <a:pos x="112" y="81"/>
                </a:cxn>
                <a:cxn ang="0">
                  <a:pos x="107" y="82"/>
                </a:cxn>
                <a:cxn ang="0">
                  <a:pos x="103" y="85"/>
                </a:cxn>
                <a:cxn ang="0">
                  <a:pos x="100" y="95"/>
                </a:cxn>
                <a:cxn ang="0">
                  <a:pos x="94" y="97"/>
                </a:cxn>
                <a:cxn ang="0">
                  <a:pos x="87" y="95"/>
                </a:cxn>
                <a:cxn ang="0">
                  <a:pos x="80" y="97"/>
                </a:cxn>
                <a:cxn ang="0">
                  <a:pos x="74" y="97"/>
                </a:cxn>
                <a:cxn ang="0">
                  <a:pos x="69" y="92"/>
                </a:cxn>
                <a:cxn ang="0">
                  <a:pos x="57" y="92"/>
                </a:cxn>
                <a:cxn ang="0">
                  <a:pos x="52" y="90"/>
                </a:cxn>
                <a:cxn ang="0">
                  <a:pos x="46" y="87"/>
                </a:cxn>
                <a:cxn ang="0">
                  <a:pos x="39" y="85"/>
                </a:cxn>
                <a:cxn ang="0">
                  <a:pos x="34" y="87"/>
                </a:cxn>
                <a:cxn ang="0">
                  <a:pos x="29" y="85"/>
                </a:cxn>
                <a:cxn ang="0">
                  <a:pos x="19" y="89"/>
                </a:cxn>
                <a:cxn ang="0">
                  <a:pos x="14" y="92"/>
                </a:cxn>
                <a:cxn ang="0">
                  <a:pos x="9" y="94"/>
                </a:cxn>
                <a:cxn ang="0">
                  <a:pos x="6" y="94"/>
                </a:cxn>
                <a:cxn ang="0">
                  <a:pos x="1" y="85"/>
                </a:cxn>
                <a:cxn ang="0">
                  <a:pos x="1" y="81"/>
                </a:cxn>
                <a:cxn ang="0">
                  <a:pos x="4" y="77"/>
                </a:cxn>
                <a:cxn ang="0">
                  <a:pos x="6" y="74"/>
                </a:cxn>
                <a:cxn ang="0">
                  <a:pos x="6" y="67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9" y="49"/>
                </a:cxn>
                <a:cxn ang="0">
                  <a:pos x="13" y="48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9" y="31"/>
                </a:cxn>
                <a:cxn ang="0">
                  <a:pos x="36" y="18"/>
                </a:cxn>
                <a:cxn ang="0">
                  <a:pos x="36" y="11"/>
                </a:cxn>
                <a:cxn ang="0">
                  <a:pos x="44" y="8"/>
                </a:cxn>
                <a:cxn ang="0">
                  <a:pos x="49" y="6"/>
                </a:cxn>
                <a:cxn ang="0">
                  <a:pos x="49" y="5"/>
                </a:cxn>
                <a:cxn ang="0">
                  <a:pos x="54" y="0"/>
                </a:cxn>
              </a:cxnLst>
              <a:rect l="0" t="0" r="r" b="b"/>
              <a:pathLst>
                <a:path w="125" h="97">
                  <a:moveTo>
                    <a:pt x="54" y="0"/>
                  </a:moveTo>
                  <a:lnTo>
                    <a:pt x="69" y="0"/>
                  </a:lnTo>
                  <a:lnTo>
                    <a:pt x="77" y="5"/>
                  </a:lnTo>
                  <a:lnTo>
                    <a:pt x="87" y="5"/>
                  </a:lnTo>
                  <a:lnTo>
                    <a:pt x="95" y="10"/>
                  </a:lnTo>
                  <a:lnTo>
                    <a:pt x="100" y="15"/>
                  </a:lnTo>
                  <a:lnTo>
                    <a:pt x="97" y="24"/>
                  </a:lnTo>
                  <a:lnTo>
                    <a:pt x="103" y="33"/>
                  </a:lnTo>
                  <a:lnTo>
                    <a:pt x="113" y="39"/>
                  </a:lnTo>
                  <a:lnTo>
                    <a:pt x="120" y="46"/>
                  </a:lnTo>
                  <a:lnTo>
                    <a:pt x="125" y="54"/>
                  </a:lnTo>
                  <a:lnTo>
                    <a:pt x="120" y="57"/>
                  </a:lnTo>
                  <a:lnTo>
                    <a:pt x="107" y="57"/>
                  </a:lnTo>
                  <a:lnTo>
                    <a:pt x="107" y="62"/>
                  </a:lnTo>
                  <a:lnTo>
                    <a:pt x="108" y="69"/>
                  </a:lnTo>
                  <a:lnTo>
                    <a:pt x="113" y="72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07" y="82"/>
                  </a:lnTo>
                  <a:lnTo>
                    <a:pt x="103" y="85"/>
                  </a:lnTo>
                  <a:lnTo>
                    <a:pt x="100" y="95"/>
                  </a:lnTo>
                  <a:lnTo>
                    <a:pt x="94" y="97"/>
                  </a:lnTo>
                  <a:lnTo>
                    <a:pt x="87" y="95"/>
                  </a:lnTo>
                  <a:lnTo>
                    <a:pt x="80" y="97"/>
                  </a:lnTo>
                  <a:lnTo>
                    <a:pt x="74" y="97"/>
                  </a:lnTo>
                  <a:lnTo>
                    <a:pt x="69" y="92"/>
                  </a:lnTo>
                  <a:lnTo>
                    <a:pt x="57" y="92"/>
                  </a:lnTo>
                  <a:lnTo>
                    <a:pt x="52" y="90"/>
                  </a:lnTo>
                  <a:lnTo>
                    <a:pt x="46" y="87"/>
                  </a:lnTo>
                  <a:lnTo>
                    <a:pt x="39" y="85"/>
                  </a:lnTo>
                  <a:lnTo>
                    <a:pt x="34" y="87"/>
                  </a:lnTo>
                  <a:lnTo>
                    <a:pt x="29" y="85"/>
                  </a:lnTo>
                  <a:lnTo>
                    <a:pt x="19" y="89"/>
                  </a:lnTo>
                  <a:lnTo>
                    <a:pt x="14" y="92"/>
                  </a:lnTo>
                  <a:lnTo>
                    <a:pt x="9" y="94"/>
                  </a:lnTo>
                  <a:lnTo>
                    <a:pt x="6" y="94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4" y="77"/>
                  </a:lnTo>
                  <a:lnTo>
                    <a:pt x="6" y="74"/>
                  </a:lnTo>
                  <a:lnTo>
                    <a:pt x="6" y="67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3" y="48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9" y="31"/>
                  </a:lnTo>
                  <a:lnTo>
                    <a:pt x="36" y="18"/>
                  </a:lnTo>
                  <a:lnTo>
                    <a:pt x="36" y="11"/>
                  </a:lnTo>
                  <a:lnTo>
                    <a:pt x="44" y="8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4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Ukraine">
              <a:extLst>
                <a:ext uri="{FF2B5EF4-FFF2-40B4-BE49-F238E27FC236}">
                  <a16:creationId xmlns:a16="http://schemas.microsoft.com/office/drawing/2014/main" id="{CA2CFBF4-773B-1762-FFB4-8A173F7BD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34947" y="-3227242"/>
              <a:ext cx="1087299" cy="69309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70" y="20"/>
                </a:cxn>
                <a:cxn ang="0">
                  <a:pos x="188" y="36"/>
                </a:cxn>
                <a:cxn ang="0">
                  <a:pos x="215" y="41"/>
                </a:cxn>
                <a:cxn ang="0">
                  <a:pos x="234" y="43"/>
                </a:cxn>
                <a:cxn ang="0">
                  <a:pos x="251" y="50"/>
                </a:cxn>
                <a:cxn ang="0">
                  <a:pos x="246" y="78"/>
                </a:cxn>
                <a:cxn ang="0">
                  <a:pos x="223" y="91"/>
                </a:cxn>
                <a:cxn ang="0">
                  <a:pos x="200" y="109"/>
                </a:cxn>
                <a:cxn ang="0">
                  <a:pos x="185" y="116"/>
                </a:cxn>
                <a:cxn ang="0">
                  <a:pos x="180" y="119"/>
                </a:cxn>
                <a:cxn ang="0">
                  <a:pos x="173" y="120"/>
                </a:cxn>
                <a:cxn ang="0">
                  <a:pos x="165" y="125"/>
                </a:cxn>
                <a:cxn ang="0">
                  <a:pos x="180" y="129"/>
                </a:cxn>
                <a:cxn ang="0">
                  <a:pos x="193" y="137"/>
                </a:cxn>
                <a:cxn ang="0">
                  <a:pos x="203" y="140"/>
                </a:cxn>
                <a:cxn ang="0">
                  <a:pos x="195" y="147"/>
                </a:cxn>
                <a:cxn ang="0">
                  <a:pos x="183" y="148"/>
                </a:cxn>
                <a:cxn ang="0">
                  <a:pos x="173" y="158"/>
                </a:cxn>
                <a:cxn ang="0">
                  <a:pos x="157" y="152"/>
                </a:cxn>
                <a:cxn ang="0">
                  <a:pos x="159" y="142"/>
                </a:cxn>
                <a:cxn ang="0">
                  <a:pos x="145" y="144"/>
                </a:cxn>
                <a:cxn ang="0">
                  <a:pos x="149" y="132"/>
                </a:cxn>
                <a:cxn ang="0">
                  <a:pos x="155" y="122"/>
                </a:cxn>
                <a:cxn ang="0">
                  <a:pos x="140" y="122"/>
                </a:cxn>
                <a:cxn ang="0">
                  <a:pos x="137" y="114"/>
                </a:cxn>
                <a:cxn ang="0">
                  <a:pos x="134" y="109"/>
                </a:cxn>
                <a:cxn ang="0">
                  <a:pos x="119" y="122"/>
                </a:cxn>
                <a:cxn ang="0">
                  <a:pos x="101" y="137"/>
                </a:cxn>
                <a:cxn ang="0">
                  <a:pos x="89" y="134"/>
                </a:cxn>
                <a:cxn ang="0">
                  <a:pos x="99" y="117"/>
                </a:cxn>
                <a:cxn ang="0">
                  <a:pos x="103" y="104"/>
                </a:cxn>
                <a:cxn ang="0">
                  <a:pos x="91" y="89"/>
                </a:cxn>
                <a:cxn ang="0">
                  <a:pos x="78" y="81"/>
                </a:cxn>
                <a:cxn ang="0">
                  <a:pos x="58" y="91"/>
                </a:cxn>
                <a:cxn ang="0">
                  <a:pos x="33" y="94"/>
                </a:cxn>
                <a:cxn ang="0">
                  <a:pos x="12" y="89"/>
                </a:cxn>
                <a:cxn ang="0">
                  <a:pos x="4" y="78"/>
                </a:cxn>
                <a:cxn ang="0">
                  <a:pos x="20" y="45"/>
                </a:cxn>
                <a:cxn ang="0">
                  <a:pos x="17" y="27"/>
                </a:cxn>
                <a:cxn ang="0">
                  <a:pos x="18" y="17"/>
                </a:cxn>
                <a:cxn ang="0">
                  <a:pos x="38" y="8"/>
                </a:cxn>
                <a:cxn ang="0">
                  <a:pos x="55" y="10"/>
                </a:cxn>
                <a:cxn ang="0">
                  <a:pos x="78" y="15"/>
                </a:cxn>
                <a:cxn ang="0">
                  <a:pos x="96" y="18"/>
                </a:cxn>
                <a:cxn ang="0">
                  <a:pos x="112" y="8"/>
                </a:cxn>
                <a:cxn ang="0">
                  <a:pos x="121" y="2"/>
                </a:cxn>
              </a:cxnLst>
              <a:rect l="0" t="0" r="r" b="b"/>
              <a:pathLst>
                <a:path w="251" h="160">
                  <a:moveTo>
                    <a:pt x="129" y="0"/>
                  </a:moveTo>
                  <a:lnTo>
                    <a:pt x="159" y="0"/>
                  </a:lnTo>
                  <a:lnTo>
                    <a:pt x="164" y="4"/>
                  </a:lnTo>
                  <a:lnTo>
                    <a:pt x="159" y="18"/>
                  </a:lnTo>
                  <a:lnTo>
                    <a:pt x="164" y="18"/>
                  </a:lnTo>
                  <a:lnTo>
                    <a:pt x="170" y="20"/>
                  </a:lnTo>
                  <a:lnTo>
                    <a:pt x="175" y="23"/>
                  </a:lnTo>
                  <a:lnTo>
                    <a:pt x="182" y="33"/>
                  </a:lnTo>
                  <a:lnTo>
                    <a:pt x="188" y="36"/>
                  </a:lnTo>
                  <a:lnTo>
                    <a:pt x="200" y="35"/>
                  </a:lnTo>
                  <a:lnTo>
                    <a:pt x="208" y="36"/>
                  </a:lnTo>
                  <a:lnTo>
                    <a:pt x="215" y="41"/>
                  </a:lnTo>
                  <a:lnTo>
                    <a:pt x="220" y="41"/>
                  </a:lnTo>
                  <a:lnTo>
                    <a:pt x="229" y="40"/>
                  </a:lnTo>
                  <a:lnTo>
                    <a:pt x="234" y="43"/>
                  </a:lnTo>
                  <a:lnTo>
                    <a:pt x="241" y="45"/>
                  </a:lnTo>
                  <a:lnTo>
                    <a:pt x="248" y="45"/>
                  </a:lnTo>
                  <a:lnTo>
                    <a:pt x="251" y="50"/>
                  </a:lnTo>
                  <a:lnTo>
                    <a:pt x="244" y="58"/>
                  </a:lnTo>
                  <a:lnTo>
                    <a:pt x="246" y="69"/>
                  </a:lnTo>
                  <a:lnTo>
                    <a:pt x="246" y="78"/>
                  </a:lnTo>
                  <a:lnTo>
                    <a:pt x="239" y="84"/>
                  </a:lnTo>
                  <a:lnTo>
                    <a:pt x="226" y="84"/>
                  </a:lnTo>
                  <a:lnTo>
                    <a:pt x="223" y="91"/>
                  </a:lnTo>
                  <a:lnTo>
                    <a:pt x="225" y="96"/>
                  </a:lnTo>
                  <a:lnTo>
                    <a:pt x="213" y="97"/>
                  </a:lnTo>
                  <a:lnTo>
                    <a:pt x="200" y="109"/>
                  </a:lnTo>
                  <a:lnTo>
                    <a:pt x="193" y="109"/>
                  </a:lnTo>
                  <a:lnTo>
                    <a:pt x="188" y="111"/>
                  </a:lnTo>
                  <a:lnTo>
                    <a:pt x="185" y="116"/>
                  </a:lnTo>
                  <a:lnTo>
                    <a:pt x="183" y="120"/>
                  </a:lnTo>
                  <a:lnTo>
                    <a:pt x="180" y="120"/>
                  </a:lnTo>
                  <a:lnTo>
                    <a:pt x="180" y="119"/>
                  </a:lnTo>
                  <a:lnTo>
                    <a:pt x="178" y="117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65" y="120"/>
                  </a:lnTo>
                  <a:lnTo>
                    <a:pt x="164" y="122"/>
                  </a:lnTo>
                  <a:lnTo>
                    <a:pt x="165" y="125"/>
                  </a:lnTo>
                  <a:lnTo>
                    <a:pt x="172" y="125"/>
                  </a:lnTo>
                  <a:lnTo>
                    <a:pt x="177" y="127"/>
                  </a:lnTo>
                  <a:lnTo>
                    <a:pt x="180" y="129"/>
                  </a:lnTo>
                  <a:lnTo>
                    <a:pt x="183" y="132"/>
                  </a:lnTo>
                  <a:lnTo>
                    <a:pt x="185" y="137"/>
                  </a:lnTo>
                  <a:lnTo>
                    <a:pt x="193" y="137"/>
                  </a:lnTo>
                  <a:lnTo>
                    <a:pt x="197" y="134"/>
                  </a:lnTo>
                  <a:lnTo>
                    <a:pt x="200" y="134"/>
                  </a:lnTo>
                  <a:lnTo>
                    <a:pt x="203" y="140"/>
                  </a:lnTo>
                  <a:lnTo>
                    <a:pt x="201" y="145"/>
                  </a:lnTo>
                  <a:lnTo>
                    <a:pt x="198" y="147"/>
                  </a:lnTo>
                  <a:lnTo>
                    <a:pt x="195" y="147"/>
                  </a:lnTo>
                  <a:lnTo>
                    <a:pt x="190" y="145"/>
                  </a:lnTo>
                  <a:lnTo>
                    <a:pt x="188" y="145"/>
                  </a:lnTo>
                  <a:lnTo>
                    <a:pt x="183" y="148"/>
                  </a:lnTo>
                  <a:lnTo>
                    <a:pt x="178" y="150"/>
                  </a:lnTo>
                  <a:lnTo>
                    <a:pt x="178" y="153"/>
                  </a:lnTo>
                  <a:lnTo>
                    <a:pt x="173" y="158"/>
                  </a:lnTo>
                  <a:lnTo>
                    <a:pt x="168" y="160"/>
                  </a:lnTo>
                  <a:lnTo>
                    <a:pt x="159" y="160"/>
                  </a:lnTo>
                  <a:lnTo>
                    <a:pt x="157" y="152"/>
                  </a:lnTo>
                  <a:lnTo>
                    <a:pt x="157" y="148"/>
                  </a:lnTo>
                  <a:lnTo>
                    <a:pt x="159" y="145"/>
                  </a:lnTo>
                  <a:lnTo>
                    <a:pt x="159" y="142"/>
                  </a:lnTo>
                  <a:lnTo>
                    <a:pt x="157" y="142"/>
                  </a:lnTo>
                  <a:lnTo>
                    <a:pt x="150" y="144"/>
                  </a:lnTo>
                  <a:lnTo>
                    <a:pt x="145" y="144"/>
                  </a:lnTo>
                  <a:lnTo>
                    <a:pt x="142" y="140"/>
                  </a:lnTo>
                  <a:lnTo>
                    <a:pt x="144" y="137"/>
                  </a:lnTo>
                  <a:lnTo>
                    <a:pt x="149" y="132"/>
                  </a:lnTo>
                  <a:lnTo>
                    <a:pt x="154" y="129"/>
                  </a:lnTo>
                  <a:lnTo>
                    <a:pt x="160" y="129"/>
                  </a:lnTo>
                  <a:lnTo>
                    <a:pt x="155" y="122"/>
                  </a:lnTo>
                  <a:lnTo>
                    <a:pt x="152" y="122"/>
                  </a:lnTo>
                  <a:lnTo>
                    <a:pt x="150" y="120"/>
                  </a:lnTo>
                  <a:lnTo>
                    <a:pt x="140" y="122"/>
                  </a:lnTo>
                  <a:lnTo>
                    <a:pt x="134" y="120"/>
                  </a:lnTo>
                  <a:lnTo>
                    <a:pt x="134" y="119"/>
                  </a:lnTo>
                  <a:lnTo>
                    <a:pt x="137" y="114"/>
                  </a:lnTo>
                  <a:lnTo>
                    <a:pt x="145" y="111"/>
                  </a:lnTo>
                  <a:lnTo>
                    <a:pt x="140" y="109"/>
                  </a:lnTo>
                  <a:lnTo>
                    <a:pt x="134" y="109"/>
                  </a:lnTo>
                  <a:lnTo>
                    <a:pt x="127" y="112"/>
                  </a:lnTo>
                  <a:lnTo>
                    <a:pt x="124" y="117"/>
                  </a:lnTo>
                  <a:lnTo>
                    <a:pt x="119" y="122"/>
                  </a:lnTo>
                  <a:lnTo>
                    <a:pt x="114" y="130"/>
                  </a:lnTo>
                  <a:lnTo>
                    <a:pt x="107" y="140"/>
                  </a:lnTo>
                  <a:lnTo>
                    <a:pt x="101" y="137"/>
                  </a:lnTo>
                  <a:lnTo>
                    <a:pt x="96" y="140"/>
                  </a:lnTo>
                  <a:lnTo>
                    <a:pt x="89" y="137"/>
                  </a:lnTo>
                  <a:lnTo>
                    <a:pt x="89" y="134"/>
                  </a:lnTo>
                  <a:lnTo>
                    <a:pt x="91" y="125"/>
                  </a:lnTo>
                  <a:lnTo>
                    <a:pt x="94" y="119"/>
                  </a:lnTo>
                  <a:lnTo>
                    <a:pt x="99" y="117"/>
                  </a:lnTo>
                  <a:lnTo>
                    <a:pt x="103" y="111"/>
                  </a:lnTo>
                  <a:lnTo>
                    <a:pt x="101" y="106"/>
                  </a:lnTo>
                  <a:lnTo>
                    <a:pt x="103" y="104"/>
                  </a:lnTo>
                  <a:lnTo>
                    <a:pt x="99" y="102"/>
                  </a:lnTo>
                  <a:lnTo>
                    <a:pt x="94" y="99"/>
                  </a:lnTo>
                  <a:lnTo>
                    <a:pt x="91" y="89"/>
                  </a:lnTo>
                  <a:lnTo>
                    <a:pt x="86" y="88"/>
                  </a:lnTo>
                  <a:lnTo>
                    <a:pt x="81" y="83"/>
                  </a:lnTo>
                  <a:lnTo>
                    <a:pt x="78" y="81"/>
                  </a:lnTo>
                  <a:lnTo>
                    <a:pt x="73" y="84"/>
                  </a:lnTo>
                  <a:lnTo>
                    <a:pt x="68" y="84"/>
                  </a:lnTo>
                  <a:lnTo>
                    <a:pt x="58" y="91"/>
                  </a:lnTo>
                  <a:lnTo>
                    <a:pt x="46" y="91"/>
                  </a:lnTo>
                  <a:lnTo>
                    <a:pt x="40" y="94"/>
                  </a:lnTo>
                  <a:lnTo>
                    <a:pt x="33" y="94"/>
                  </a:lnTo>
                  <a:lnTo>
                    <a:pt x="27" y="91"/>
                  </a:lnTo>
                  <a:lnTo>
                    <a:pt x="18" y="91"/>
                  </a:lnTo>
                  <a:lnTo>
                    <a:pt x="12" y="89"/>
                  </a:lnTo>
                  <a:lnTo>
                    <a:pt x="4" y="86"/>
                  </a:lnTo>
                  <a:lnTo>
                    <a:pt x="0" y="84"/>
                  </a:lnTo>
                  <a:lnTo>
                    <a:pt x="4" y="78"/>
                  </a:lnTo>
                  <a:lnTo>
                    <a:pt x="7" y="64"/>
                  </a:lnTo>
                  <a:lnTo>
                    <a:pt x="13" y="51"/>
                  </a:lnTo>
                  <a:lnTo>
                    <a:pt x="20" y="45"/>
                  </a:lnTo>
                  <a:lnTo>
                    <a:pt x="22" y="38"/>
                  </a:lnTo>
                  <a:lnTo>
                    <a:pt x="20" y="33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43" y="10"/>
                  </a:lnTo>
                  <a:lnTo>
                    <a:pt x="48" y="8"/>
                  </a:lnTo>
                  <a:lnTo>
                    <a:pt x="55" y="10"/>
                  </a:lnTo>
                  <a:lnTo>
                    <a:pt x="61" y="13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83" y="20"/>
                  </a:lnTo>
                  <a:lnTo>
                    <a:pt x="89" y="20"/>
                  </a:lnTo>
                  <a:lnTo>
                    <a:pt x="96" y="18"/>
                  </a:lnTo>
                  <a:lnTo>
                    <a:pt x="103" y="20"/>
                  </a:lnTo>
                  <a:lnTo>
                    <a:pt x="109" y="18"/>
                  </a:lnTo>
                  <a:lnTo>
                    <a:pt x="112" y="8"/>
                  </a:lnTo>
                  <a:lnTo>
                    <a:pt x="116" y="5"/>
                  </a:lnTo>
                  <a:lnTo>
                    <a:pt x="121" y="4"/>
                  </a:lnTo>
                  <a:lnTo>
                    <a:pt x="121" y="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Ungarn">
              <a:extLst>
                <a:ext uri="{FF2B5EF4-FFF2-40B4-BE49-F238E27FC236}">
                  <a16:creationId xmlns:a16="http://schemas.microsoft.com/office/drawing/2014/main" id="{D6BBD195-F9B6-14E9-32A4-89B8F6248C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8398" y="-2863366"/>
              <a:ext cx="398532" cy="24258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4" y="2"/>
                </a:cxn>
                <a:cxn ang="0">
                  <a:pos x="92" y="5"/>
                </a:cxn>
                <a:cxn ang="0">
                  <a:pos x="92" y="8"/>
                </a:cxn>
                <a:cxn ang="0">
                  <a:pos x="90" y="13"/>
                </a:cxn>
                <a:cxn ang="0">
                  <a:pos x="84" y="20"/>
                </a:cxn>
                <a:cxn ang="0">
                  <a:pos x="80" y="18"/>
                </a:cxn>
                <a:cxn ang="0">
                  <a:pos x="72" y="27"/>
                </a:cxn>
                <a:cxn ang="0">
                  <a:pos x="70" y="32"/>
                </a:cxn>
                <a:cxn ang="0">
                  <a:pos x="70" y="38"/>
                </a:cxn>
                <a:cxn ang="0">
                  <a:pos x="67" y="43"/>
                </a:cxn>
                <a:cxn ang="0">
                  <a:pos x="62" y="46"/>
                </a:cxn>
                <a:cxn ang="0">
                  <a:pos x="59" y="45"/>
                </a:cxn>
                <a:cxn ang="0">
                  <a:pos x="47" y="45"/>
                </a:cxn>
                <a:cxn ang="0">
                  <a:pos x="46" y="46"/>
                </a:cxn>
                <a:cxn ang="0">
                  <a:pos x="39" y="48"/>
                </a:cxn>
                <a:cxn ang="0">
                  <a:pos x="37" y="53"/>
                </a:cxn>
                <a:cxn ang="0">
                  <a:pos x="32" y="56"/>
                </a:cxn>
                <a:cxn ang="0">
                  <a:pos x="21" y="56"/>
                </a:cxn>
                <a:cxn ang="0">
                  <a:pos x="18" y="55"/>
                </a:cxn>
                <a:cxn ang="0">
                  <a:pos x="13" y="51"/>
                </a:cxn>
                <a:cxn ang="0">
                  <a:pos x="11" y="45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4" y="25"/>
                </a:cxn>
                <a:cxn ang="0">
                  <a:pos x="9" y="18"/>
                </a:cxn>
                <a:cxn ang="0">
                  <a:pos x="13" y="15"/>
                </a:cxn>
                <a:cxn ang="0">
                  <a:pos x="19" y="13"/>
                </a:cxn>
                <a:cxn ang="0">
                  <a:pos x="28" y="13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44" y="13"/>
                </a:cxn>
                <a:cxn ang="0">
                  <a:pos x="49" y="8"/>
                </a:cxn>
                <a:cxn ang="0">
                  <a:pos x="52" y="8"/>
                </a:cxn>
                <a:cxn ang="0">
                  <a:pos x="56" y="7"/>
                </a:cxn>
                <a:cxn ang="0">
                  <a:pos x="67" y="7"/>
                </a:cxn>
                <a:cxn ang="0">
                  <a:pos x="70" y="5"/>
                </a:cxn>
                <a:cxn ang="0">
                  <a:pos x="80" y="2"/>
                </a:cxn>
                <a:cxn ang="0">
                  <a:pos x="80" y="0"/>
                </a:cxn>
              </a:cxnLst>
              <a:rect l="0" t="0" r="r" b="b"/>
              <a:pathLst>
                <a:path w="92" h="56">
                  <a:moveTo>
                    <a:pt x="80" y="0"/>
                  </a:moveTo>
                  <a:lnTo>
                    <a:pt x="84" y="2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90" y="13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2" y="27"/>
                  </a:lnTo>
                  <a:lnTo>
                    <a:pt x="70" y="32"/>
                  </a:lnTo>
                  <a:lnTo>
                    <a:pt x="70" y="38"/>
                  </a:lnTo>
                  <a:lnTo>
                    <a:pt x="67" y="43"/>
                  </a:lnTo>
                  <a:lnTo>
                    <a:pt x="62" y="46"/>
                  </a:lnTo>
                  <a:lnTo>
                    <a:pt x="59" y="45"/>
                  </a:lnTo>
                  <a:lnTo>
                    <a:pt x="47" y="45"/>
                  </a:lnTo>
                  <a:lnTo>
                    <a:pt x="46" y="46"/>
                  </a:lnTo>
                  <a:lnTo>
                    <a:pt x="39" y="48"/>
                  </a:lnTo>
                  <a:lnTo>
                    <a:pt x="37" y="53"/>
                  </a:lnTo>
                  <a:lnTo>
                    <a:pt x="32" y="56"/>
                  </a:lnTo>
                  <a:lnTo>
                    <a:pt x="21" y="56"/>
                  </a:lnTo>
                  <a:lnTo>
                    <a:pt x="18" y="55"/>
                  </a:lnTo>
                  <a:lnTo>
                    <a:pt x="13" y="51"/>
                  </a:lnTo>
                  <a:lnTo>
                    <a:pt x="11" y="4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9" y="18"/>
                  </a:lnTo>
                  <a:lnTo>
                    <a:pt x="13" y="15"/>
                  </a:lnTo>
                  <a:lnTo>
                    <a:pt x="19" y="13"/>
                  </a:lnTo>
                  <a:lnTo>
                    <a:pt x="28" y="13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44" y="13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6" y="7"/>
                  </a:lnTo>
                  <a:lnTo>
                    <a:pt x="67" y="7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Tschechien">
              <a:extLst>
                <a:ext uri="{FF2B5EF4-FFF2-40B4-BE49-F238E27FC236}">
                  <a16:creationId xmlns:a16="http://schemas.microsoft.com/office/drawing/2014/main" id="{0D332A2E-E36D-DC9A-0C62-DD38C5386C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15490" y="-3084289"/>
              <a:ext cx="398532" cy="22092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3" y="3"/>
                </a:cxn>
                <a:cxn ang="0">
                  <a:pos x="51" y="7"/>
                </a:cxn>
                <a:cxn ang="0">
                  <a:pos x="56" y="13"/>
                </a:cxn>
                <a:cxn ang="0">
                  <a:pos x="61" y="13"/>
                </a:cxn>
                <a:cxn ang="0">
                  <a:pos x="66" y="17"/>
                </a:cxn>
                <a:cxn ang="0">
                  <a:pos x="71" y="15"/>
                </a:cxn>
                <a:cxn ang="0">
                  <a:pos x="87" y="23"/>
                </a:cxn>
                <a:cxn ang="0">
                  <a:pos x="92" y="30"/>
                </a:cxn>
                <a:cxn ang="0">
                  <a:pos x="82" y="45"/>
                </a:cxn>
                <a:cxn ang="0">
                  <a:pos x="77" y="46"/>
                </a:cxn>
                <a:cxn ang="0">
                  <a:pos x="74" y="45"/>
                </a:cxn>
                <a:cxn ang="0">
                  <a:pos x="64" y="51"/>
                </a:cxn>
                <a:cxn ang="0">
                  <a:pos x="63" y="51"/>
                </a:cxn>
                <a:cxn ang="0">
                  <a:pos x="54" y="50"/>
                </a:cxn>
                <a:cxn ang="0">
                  <a:pos x="51" y="48"/>
                </a:cxn>
                <a:cxn ang="0">
                  <a:pos x="44" y="46"/>
                </a:cxn>
                <a:cxn ang="0">
                  <a:pos x="39" y="46"/>
                </a:cxn>
                <a:cxn ang="0">
                  <a:pos x="33" y="48"/>
                </a:cxn>
                <a:cxn ang="0">
                  <a:pos x="26" y="48"/>
                </a:cxn>
                <a:cxn ang="0">
                  <a:pos x="21" y="46"/>
                </a:cxn>
                <a:cxn ang="0">
                  <a:pos x="16" y="43"/>
                </a:cxn>
                <a:cxn ang="0">
                  <a:pos x="13" y="40"/>
                </a:cxn>
                <a:cxn ang="0">
                  <a:pos x="11" y="36"/>
                </a:cxn>
                <a:cxn ang="0">
                  <a:pos x="11" y="31"/>
                </a:cxn>
                <a:cxn ang="0">
                  <a:pos x="8" y="27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13" y="12"/>
                </a:cxn>
                <a:cxn ang="0">
                  <a:pos x="16" y="7"/>
                </a:cxn>
                <a:cxn ang="0">
                  <a:pos x="23" y="7"/>
                </a:cxn>
                <a:cxn ang="0">
                  <a:pos x="30" y="8"/>
                </a:cxn>
                <a:cxn ang="0">
                  <a:pos x="33" y="7"/>
                </a:cxn>
                <a:cxn ang="0">
                  <a:pos x="39" y="0"/>
                </a:cxn>
              </a:cxnLst>
              <a:rect l="0" t="0" r="r" b="b"/>
              <a:pathLst>
                <a:path w="92" h="51">
                  <a:moveTo>
                    <a:pt x="39" y="0"/>
                  </a:moveTo>
                  <a:lnTo>
                    <a:pt x="43" y="3"/>
                  </a:lnTo>
                  <a:lnTo>
                    <a:pt x="51" y="7"/>
                  </a:lnTo>
                  <a:lnTo>
                    <a:pt x="56" y="13"/>
                  </a:lnTo>
                  <a:lnTo>
                    <a:pt x="61" y="13"/>
                  </a:lnTo>
                  <a:lnTo>
                    <a:pt x="66" y="17"/>
                  </a:lnTo>
                  <a:lnTo>
                    <a:pt x="71" y="15"/>
                  </a:lnTo>
                  <a:lnTo>
                    <a:pt x="87" y="23"/>
                  </a:lnTo>
                  <a:lnTo>
                    <a:pt x="92" y="30"/>
                  </a:lnTo>
                  <a:lnTo>
                    <a:pt x="82" y="45"/>
                  </a:lnTo>
                  <a:lnTo>
                    <a:pt x="77" y="46"/>
                  </a:lnTo>
                  <a:lnTo>
                    <a:pt x="74" y="45"/>
                  </a:lnTo>
                  <a:lnTo>
                    <a:pt x="64" y="51"/>
                  </a:lnTo>
                  <a:lnTo>
                    <a:pt x="63" y="51"/>
                  </a:lnTo>
                  <a:lnTo>
                    <a:pt x="54" y="50"/>
                  </a:lnTo>
                  <a:lnTo>
                    <a:pt x="51" y="48"/>
                  </a:lnTo>
                  <a:lnTo>
                    <a:pt x="44" y="46"/>
                  </a:lnTo>
                  <a:lnTo>
                    <a:pt x="39" y="46"/>
                  </a:lnTo>
                  <a:lnTo>
                    <a:pt x="33" y="48"/>
                  </a:lnTo>
                  <a:lnTo>
                    <a:pt x="26" y="48"/>
                  </a:lnTo>
                  <a:lnTo>
                    <a:pt x="21" y="46"/>
                  </a:lnTo>
                  <a:lnTo>
                    <a:pt x="16" y="43"/>
                  </a:lnTo>
                  <a:lnTo>
                    <a:pt x="13" y="40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8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13" y="12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30" y="8"/>
                  </a:lnTo>
                  <a:lnTo>
                    <a:pt x="33" y="7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Slowenien">
              <a:extLst>
                <a:ext uri="{FF2B5EF4-FFF2-40B4-BE49-F238E27FC236}">
                  <a16:creationId xmlns:a16="http://schemas.microsoft.com/office/drawing/2014/main" id="{5BADE726-CDC3-442B-52A2-09D0EE7A0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02130" y="-2720412"/>
              <a:ext cx="203599" cy="11696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3" y="0"/>
                </a:cxn>
                <a:cxn ang="0">
                  <a:pos x="47" y="5"/>
                </a:cxn>
                <a:cxn ang="0">
                  <a:pos x="43" y="8"/>
                </a:cxn>
                <a:cxn ang="0">
                  <a:pos x="41" y="10"/>
                </a:cxn>
                <a:cxn ang="0">
                  <a:pos x="41" y="12"/>
                </a:cxn>
                <a:cxn ang="0">
                  <a:pos x="38" y="15"/>
                </a:cxn>
                <a:cxn ang="0">
                  <a:pos x="34" y="17"/>
                </a:cxn>
                <a:cxn ang="0">
                  <a:pos x="34" y="18"/>
                </a:cxn>
                <a:cxn ang="0">
                  <a:pos x="33" y="22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3" y="27"/>
                </a:cxn>
                <a:cxn ang="0">
                  <a:pos x="8" y="22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11" y="10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6" y="2"/>
                </a:cxn>
                <a:cxn ang="0">
                  <a:pos x="28" y="0"/>
                </a:cxn>
              </a:cxnLst>
              <a:rect l="0" t="0" r="r" b="b"/>
              <a:pathLst>
                <a:path w="47" h="27">
                  <a:moveTo>
                    <a:pt x="28" y="0"/>
                  </a:moveTo>
                  <a:lnTo>
                    <a:pt x="43" y="0"/>
                  </a:lnTo>
                  <a:lnTo>
                    <a:pt x="47" y="5"/>
                  </a:lnTo>
                  <a:lnTo>
                    <a:pt x="43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22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3" y="27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Slowakei">
              <a:extLst>
                <a:ext uri="{FF2B5EF4-FFF2-40B4-BE49-F238E27FC236}">
                  <a16:creationId xmlns:a16="http://schemas.microsoft.com/office/drawing/2014/main" id="{D2DCB30A-1AC2-2FBA-7448-44AA046BEF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92729" y="-2954334"/>
              <a:ext cx="359546" cy="16461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1" y="5"/>
                </a:cxn>
                <a:cxn ang="0">
                  <a:pos x="40" y="5"/>
                </a:cxn>
                <a:cxn ang="0">
                  <a:pos x="46" y="10"/>
                </a:cxn>
                <a:cxn ang="0">
                  <a:pos x="51" y="10"/>
                </a:cxn>
                <a:cxn ang="0">
                  <a:pos x="58" y="6"/>
                </a:cxn>
                <a:cxn ang="0">
                  <a:pos x="63" y="1"/>
                </a:cxn>
                <a:cxn ang="0">
                  <a:pos x="71" y="1"/>
                </a:cxn>
                <a:cxn ang="0">
                  <a:pos x="76" y="8"/>
                </a:cxn>
                <a:cxn ang="0">
                  <a:pos x="83" y="15"/>
                </a:cxn>
                <a:cxn ang="0">
                  <a:pos x="79" y="21"/>
                </a:cxn>
                <a:cxn ang="0">
                  <a:pos x="79" y="23"/>
                </a:cxn>
                <a:cxn ang="0">
                  <a:pos x="69" y="26"/>
                </a:cxn>
                <a:cxn ang="0">
                  <a:pos x="66" y="28"/>
                </a:cxn>
                <a:cxn ang="0">
                  <a:pos x="55" y="28"/>
                </a:cxn>
                <a:cxn ang="0">
                  <a:pos x="51" y="29"/>
                </a:cxn>
                <a:cxn ang="0">
                  <a:pos x="48" y="29"/>
                </a:cxn>
                <a:cxn ang="0">
                  <a:pos x="43" y="34"/>
                </a:cxn>
                <a:cxn ang="0">
                  <a:pos x="36" y="36"/>
                </a:cxn>
                <a:cxn ang="0">
                  <a:pos x="31" y="38"/>
                </a:cxn>
                <a:cxn ang="0">
                  <a:pos x="27" y="34"/>
                </a:cxn>
                <a:cxn ang="0">
                  <a:pos x="18" y="34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3" y="29"/>
                </a:cxn>
                <a:cxn ang="0">
                  <a:pos x="2" y="26"/>
                </a:cxn>
                <a:cxn ang="0">
                  <a:pos x="0" y="21"/>
                </a:cxn>
                <a:cxn ang="0">
                  <a:pos x="10" y="15"/>
                </a:cxn>
                <a:cxn ang="0">
                  <a:pos x="13" y="16"/>
                </a:cxn>
                <a:cxn ang="0">
                  <a:pos x="18" y="15"/>
                </a:cxn>
                <a:cxn ang="0">
                  <a:pos x="28" y="0"/>
                </a:cxn>
              </a:cxnLst>
              <a:rect l="0" t="0" r="r" b="b"/>
              <a:pathLst>
                <a:path w="83" h="38">
                  <a:moveTo>
                    <a:pt x="28" y="0"/>
                  </a:moveTo>
                  <a:lnTo>
                    <a:pt x="31" y="5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8" y="6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6" y="8"/>
                  </a:lnTo>
                  <a:lnTo>
                    <a:pt x="83" y="15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69" y="26"/>
                  </a:lnTo>
                  <a:lnTo>
                    <a:pt x="66" y="28"/>
                  </a:lnTo>
                  <a:lnTo>
                    <a:pt x="55" y="28"/>
                  </a:lnTo>
                  <a:lnTo>
                    <a:pt x="51" y="29"/>
                  </a:lnTo>
                  <a:lnTo>
                    <a:pt x="48" y="29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8"/>
                  </a:lnTo>
                  <a:lnTo>
                    <a:pt x="27" y="34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10" y="15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37" name="Spanien">
              <a:extLst>
                <a:ext uri="{FF2B5EF4-FFF2-40B4-BE49-F238E27FC236}">
                  <a16:creationId xmlns:a16="http://schemas.microsoft.com/office/drawing/2014/main" id="{057512A1-B9CE-01FC-D1A7-0035716FE0B4}"/>
                </a:ext>
              </a:extLst>
            </p:cNvPr>
            <p:cNvGrpSpPr/>
            <p:nvPr/>
          </p:nvGrpSpPr>
          <p:grpSpPr bwMode="gray">
            <a:xfrm>
              <a:off x="15507419" y="-2426018"/>
              <a:ext cx="805735" cy="628108"/>
              <a:chOff x="3983039" y="2846388"/>
              <a:chExt cx="295274" cy="230188"/>
            </a:xfrm>
            <a:noFill/>
          </p:grpSpPr>
          <p:sp>
            <p:nvSpPr>
              <p:cNvPr id="338" name="Ibiza (Spanien)">
                <a:extLst>
                  <a:ext uri="{FF2B5EF4-FFF2-40B4-BE49-F238E27FC236}">
                    <a16:creationId xmlns:a16="http://schemas.microsoft.com/office/drawing/2014/main" id="{F710FED5-1F0F-6D7C-0A68-03C7CF27BD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17988" y="2989263"/>
                <a:ext cx="7938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9" name="Mallorca (Spanien)">
                <a:extLst>
                  <a:ext uri="{FF2B5EF4-FFF2-40B4-BE49-F238E27FC236}">
                    <a16:creationId xmlns:a16="http://schemas.microsoft.com/office/drawing/2014/main" id="{49FD0030-4E87-3EB1-4F25-F8E0C4AB79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9738" y="2960688"/>
                <a:ext cx="28575" cy="206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5"/>
                  </a:cxn>
                  <a:cxn ang="0">
                    <a:pos x="17" y="2"/>
                  </a:cxn>
                  <a:cxn ang="0">
                    <a:pos x="18" y="7"/>
                  </a:cxn>
                  <a:cxn ang="0">
                    <a:pos x="12" y="10"/>
                  </a:cxn>
                  <a:cxn ang="0">
                    <a:pos x="7" y="13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5" y="4"/>
                  </a:cxn>
                  <a:cxn ang="0">
                    <a:pos x="10" y="0"/>
                  </a:cxn>
                </a:cxnLst>
                <a:rect l="0" t="0" r="r" b="b"/>
                <a:pathLst>
                  <a:path w="18" h="13">
                    <a:moveTo>
                      <a:pt x="10" y="0"/>
                    </a:moveTo>
                    <a:lnTo>
                      <a:pt x="13" y="5"/>
                    </a:lnTo>
                    <a:lnTo>
                      <a:pt x="17" y="2"/>
                    </a:lnTo>
                    <a:lnTo>
                      <a:pt x="18" y="7"/>
                    </a:lnTo>
                    <a:lnTo>
                      <a:pt x="12" y="10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0" name="Spanien">
                <a:extLst>
                  <a:ext uri="{FF2B5EF4-FFF2-40B4-BE49-F238E27FC236}">
                    <a16:creationId xmlns:a16="http://schemas.microsoft.com/office/drawing/2014/main" id="{8D84E29B-C6A2-4BCB-4DE6-0A632D7024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3039" y="2846388"/>
                <a:ext cx="287338" cy="2301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3" y="3"/>
                  </a:cxn>
                  <a:cxn ang="0">
                    <a:pos x="41" y="8"/>
                  </a:cxn>
                  <a:cxn ang="0">
                    <a:pos x="48" y="3"/>
                  </a:cxn>
                  <a:cxn ang="0">
                    <a:pos x="59" y="6"/>
                  </a:cxn>
                  <a:cxn ang="0">
                    <a:pos x="87" y="10"/>
                  </a:cxn>
                  <a:cxn ang="0">
                    <a:pos x="104" y="8"/>
                  </a:cxn>
                  <a:cxn ang="0">
                    <a:pos x="111" y="11"/>
                  </a:cxn>
                  <a:cxn ang="0">
                    <a:pos x="119" y="15"/>
                  </a:cxn>
                  <a:cxn ang="0">
                    <a:pos x="132" y="18"/>
                  </a:cxn>
                  <a:cxn ang="0">
                    <a:pos x="148" y="20"/>
                  </a:cxn>
                  <a:cxn ang="0">
                    <a:pos x="150" y="24"/>
                  </a:cxn>
                  <a:cxn ang="0">
                    <a:pos x="155" y="26"/>
                  </a:cxn>
                  <a:cxn ang="0">
                    <a:pos x="158" y="21"/>
                  </a:cxn>
                  <a:cxn ang="0">
                    <a:pos x="175" y="23"/>
                  </a:cxn>
                  <a:cxn ang="0">
                    <a:pos x="181" y="24"/>
                  </a:cxn>
                  <a:cxn ang="0">
                    <a:pos x="180" y="33"/>
                  </a:cxn>
                  <a:cxn ang="0">
                    <a:pos x="178" y="39"/>
                  </a:cxn>
                  <a:cxn ang="0">
                    <a:pos x="168" y="46"/>
                  </a:cxn>
                  <a:cxn ang="0">
                    <a:pos x="162" y="49"/>
                  </a:cxn>
                  <a:cxn ang="0">
                    <a:pos x="152" y="51"/>
                  </a:cxn>
                  <a:cxn ang="0">
                    <a:pos x="147" y="54"/>
                  </a:cxn>
                  <a:cxn ang="0">
                    <a:pos x="142" y="61"/>
                  </a:cxn>
                  <a:cxn ang="0">
                    <a:pos x="130" y="74"/>
                  </a:cxn>
                  <a:cxn ang="0">
                    <a:pos x="132" y="87"/>
                  </a:cxn>
                  <a:cxn ang="0">
                    <a:pos x="134" y="95"/>
                  </a:cxn>
                  <a:cxn ang="0">
                    <a:pos x="132" y="99"/>
                  </a:cxn>
                  <a:cxn ang="0">
                    <a:pos x="129" y="104"/>
                  </a:cxn>
                  <a:cxn ang="0">
                    <a:pos x="124" y="107"/>
                  </a:cxn>
                  <a:cxn ang="0">
                    <a:pos x="122" y="115"/>
                  </a:cxn>
                  <a:cxn ang="0">
                    <a:pos x="117" y="118"/>
                  </a:cxn>
                  <a:cxn ang="0">
                    <a:pos x="112" y="120"/>
                  </a:cxn>
                  <a:cxn ang="0">
                    <a:pos x="107" y="125"/>
                  </a:cxn>
                  <a:cxn ang="0">
                    <a:pos x="104" y="132"/>
                  </a:cxn>
                  <a:cxn ang="0">
                    <a:pos x="78" y="133"/>
                  </a:cxn>
                  <a:cxn ang="0">
                    <a:pos x="71" y="138"/>
                  </a:cxn>
                  <a:cxn ang="0">
                    <a:pos x="66" y="140"/>
                  </a:cxn>
                  <a:cxn ang="0">
                    <a:pos x="54" y="141"/>
                  </a:cxn>
                  <a:cxn ang="0">
                    <a:pos x="51" y="143"/>
                  </a:cxn>
                  <a:cxn ang="0">
                    <a:pos x="46" y="145"/>
                  </a:cxn>
                  <a:cxn ang="0">
                    <a:pos x="40" y="140"/>
                  </a:cxn>
                  <a:cxn ang="0">
                    <a:pos x="28" y="125"/>
                  </a:cxn>
                  <a:cxn ang="0">
                    <a:pos x="26" y="122"/>
                  </a:cxn>
                  <a:cxn ang="0">
                    <a:pos x="28" y="112"/>
                  </a:cxn>
                  <a:cxn ang="0">
                    <a:pos x="31" y="105"/>
                  </a:cxn>
                  <a:cxn ang="0">
                    <a:pos x="30" y="92"/>
                  </a:cxn>
                  <a:cxn ang="0">
                    <a:pos x="28" y="82"/>
                  </a:cxn>
                  <a:cxn ang="0">
                    <a:pos x="30" y="76"/>
                  </a:cxn>
                  <a:cxn ang="0">
                    <a:pos x="31" y="69"/>
                  </a:cxn>
                  <a:cxn ang="0">
                    <a:pos x="33" y="61"/>
                  </a:cxn>
                  <a:cxn ang="0">
                    <a:pos x="35" y="52"/>
                  </a:cxn>
                  <a:cxn ang="0">
                    <a:pos x="36" y="43"/>
                  </a:cxn>
                  <a:cxn ang="0">
                    <a:pos x="36" y="38"/>
                  </a:cxn>
                  <a:cxn ang="0">
                    <a:pos x="20" y="36"/>
                  </a:cxn>
                  <a:cxn ang="0">
                    <a:pos x="13" y="31"/>
                  </a:cxn>
                  <a:cxn ang="0">
                    <a:pos x="3" y="29"/>
                  </a:cxn>
                  <a:cxn ang="0">
                    <a:pos x="0" y="24"/>
                  </a:cxn>
                  <a:cxn ang="0">
                    <a:pos x="2" y="16"/>
                  </a:cxn>
                  <a:cxn ang="0">
                    <a:pos x="3" y="10"/>
                  </a:cxn>
                  <a:cxn ang="0">
                    <a:pos x="13" y="8"/>
                  </a:cxn>
                  <a:cxn ang="0">
                    <a:pos x="15" y="1"/>
                  </a:cxn>
                  <a:cxn ang="0">
                    <a:pos x="18" y="0"/>
                  </a:cxn>
                </a:cxnLst>
                <a:rect l="0" t="0" r="r" b="b"/>
                <a:pathLst>
                  <a:path w="181" h="145">
                    <a:moveTo>
                      <a:pt x="18" y="0"/>
                    </a:moveTo>
                    <a:lnTo>
                      <a:pt x="28" y="0"/>
                    </a:lnTo>
                    <a:lnTo>
                      <a:pt x="30" y="1"/>
                    </a:lnTo>
                    <a:lnTo>
                      <a:pt x="33" y="3"/>
                    </a:lnTo>
                    <a:lnTo>
                      <a:pt x="35" y="6"/>
                    </a:lnTo>
                    <a:lnTo>
                      <a:pt x="41" y="8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6" y="5"/>
                    </a:lnTo>
                    <a:lnTo>
                      <a:pt x="59" y="6"/>
                    </a:lnTo>
                    <a:lnTo>
                      <a:pt x="78" y="6"/>
                    </a:lnTo>
                    <a:lnTo>
                      <a:pt x="87" y="10"/>
                    </a:lnTo>
                    <a:lnTo>
                      <a:pt x="101" y="10"/>
                    </a:lnTo>
                    <a:lnTo>
                      <a:pt x="104" y="8"/>
                    </a:lnTo>
                    <a:lnTo>
                      <a:pt x="106" y="10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25" y="18"/>
                    </a:lnTo>
                    <a:lnTo>
                      <a:pt x="132" y="18"/>
                    </a:lnTo>
                    <a:lnTo>
                      <a:pt x="137" y="20"/>
                    </a:lnTo>
                    <a:lnTo>
                      <a:pt x="148" y="20"/>
                    </a:lnTo>
                    <a:lnTo>
                      <a:pt x="148" y="24"/>
                    </a:lnTo>
                    <a:lnTo>
                      <a:pt x="150" y="24"/>
                    </a:lnTo>
                    <a:lnTo>
                      <a:pt x="152" y="26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8" y="21"/>
                    </a:lnTo>
                    <a:lnTo>
                      <a:pt x="162" y="23"/>
                    </a:lnTo>
                    <a:lnTo>
                      <a:pt x="175" y="23"/>
                    </a:lnTo>
                    <a:lnTo>
                      <a:pt x="175" y="24"/>
                    </a:lnTo>
                    <a:lnTo>
                      <a:pt x="181" y="24"/>
                    </a:lnTo>
                    <a:lnTo>
                      <a:pt x="181" y="26"/>
                    </a:lnTo>
                    <a:lnTo>
                      <a:pt x="180" y="33"/>
                    </a:lnTo>
                    <a:lnTo>
                      <a:pt x="178" y="36"/>
                    </a:lnTo>
                    <a:lnTo>
                      <a:pt x="178" y="39"/>
                    </a:lnTo>
                    <a:lnTo>
                      <a:pt x="175" y="43"/>
                    </a:lnTo>
                    <a:lnTo>
                      <a:pt x="168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1"/>
                    </a:lnTo>
                    <a:lnTo>
                      <a:pt x="152" y="51"/>
                    </a:lnTo>
                    <a:lnTo>
                      <a:pt x="148" y="52"/>
                    </a:lnTo>
                    <a:lnTo>
                      <a:pt x="147" y="54"/>
                    </a:lnTo>
                    <a:lnTo>
                      <a:pt x="145" y="54"/>
                    </a:lnTo>
                    <a:lnTo>
                      <a:pt x="142" y="61"/>
                    </a:lnTo>
                    <a:lnTo>
                      <a:pt x="132" y="71"/>
                    </a:lnTo>
                    <a:lnTo>
                      <a:pt x="130" y="74"/>
                    </a:lnTo>
                    <a:lnTo>
                      <a:pt x="130" y="84"/>
                    </a:lnTo>
                    <a:lnTo>
                      <a:pt x="132" y="87"/>
                    </a:lnTo>
                    <a:lnTo>
                      <a:pt x="132" y="89"/>
                    </a:lnTo>
                    <a:lnTo>
                      <a:pt x="134" y="95"/>
                    </a:lnTo>
                    <a:lnTo>
                      <a:pt x="132" y="97"/>
                    </a:lnTo>
                    <a:lnTo>
                      <a:pt x="132" y="99"/>
                    </a:lnTo>
                    <a:lnTo>
                      <a:pt x="130" y="100"/>
                    </a:lnTo>
                    <a:lnTo>
                      <a:pt x="129" y="104"/>
                    </a:lnTo>
                    <a:lnTo>
                      <a:pt x="125" y="105"/>
                    </a:lnTo>
                    <a:lnTo>
                      <a:pt x="124" y="107"/>
                    </a:lnTo>
                    <a:lnTo>
                      <a:pt x="122" y="110"/>
                    </a:lnTo>
                    <a:lnTo>
                      <a:pt x="122" y="115"/>
                    </a:lnTo>
                    <a:lnTo>
                      <a:pt x="119" y="118"/>
                    </a:lnTo>
                    <a:lnTo>
                      <a:pt x="117" y="118"/>
                    </a:lnTo>
                    <a:lnTo>
                      <a:pt x="114" y="120"/>
                    </a:lnTo>
                    <a:lnTo>
                      <a:pt x="112" y="120"/>
                    </a:lnTo>
                    <a:lnTo>
                      <a:pt x="109" y="122"/>
                    </a:lnTo>
                    <a:lnTo>
                      <a:pt x="107" y="125"/>
                    </a:lnTo>
                    <a:lnTo>
                      <a:pt x="106" y="127"/>
                    </a:lnTo>
                    <a:lnTo>
                      <a:pt x="104" y="132"/>
                    </a:lnTo>
                    <a:lnTo>
                      <a:pt x="102" y="133"/>
                    </a:lnTo>
                    <a:lnTo>
                      <a:pt x="78" y="133"/>
                    </a:lnTo>
                    <a:lnTo>
                      <a:pt x="73" y="135"/>
                    </a:lnTo>
                    <a:lnTo>
                      <a:pt x="71" y="138"/>
                    </a:lnTo>
                    <a:lnTo>
                      <a:pt x="69" y="140"/>
                    </a:lnTo>
                    <a:lnTo>
                      <a:pt x="66" y="140"/>
                    </a:lnTo>
                    <a:lnTo>
                      <a:pt x="63" y="141"/>
                    </a:lnTo>
                    <a:lnTo>
                      <a:pt x="54" y="141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3" y="143"/>
                    </a:lnTo>
                    <a:lnTo>
                      <a:pt x="40" y="140"/>
                    </a:lnTo>
                    <a:lnTo>
                      <a:pt x="36" y="133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6" y="122"/>
                    </a:lnTo>
                    <a:lnTo>
                      <a:pt x="26" y="115"/>
                    </a:lnTo>
                    <a:lnTo>
                      <a:pt x="28" y="112"/>
                    </a:lnTo>
                    <a:lnTo>
                      <a:pt x="31" y="108"/>
                    </a:lnTo>
                    <a:lnTo>
                      <a:pt x="31" y="105"/>
                    </a:lnTo>
                    <a:lnTo>
                      <a:pt x="30" y="102"/>
                    </a:lnTo>
                    <a:lnTo>
                      <a:pt x="30" y="92"/>
                    </a:lnTo>
                    <a:lnTo>
                      <a:pt x="31" y="89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1" y="69"/>
                    </a:lnTo>
                    <a:lnTo>
                      <a:pt x="31" y="66"/>
                    </a:lnTo>
                    <a:lnTo>
                      <a:pt x="33" y="61"/>
                    </a:lnTo>
                    <a:lnTo>
                      <a:pt x="33" y="57"/>
                    </a:lnTo>
                    <a:lnTo>
                      <a:pt x="35" y="52"/>
                    </a:lnTo>
                    <a:lnTo>
                      <a:pt x="36" y="49"/>
                    </a:lnTo>
                    <a:lnTo>
                      <a:pt x="36" y="43"/>
                    </a:lnTo>
                    <a:lnTo>
                      <a:pt x="38" y="41"/>
                    </a:lnTo>
                    <a:lnTo>
                      <a:pt x="36" y="38"/>
                    </a:lnTo>
                    <a:lnTo>
                      <a:pt x="23" y="38"/>
                    </a:lnTo>
                    <a:lnTo>
                      <a:pt x="20" y="36"/>
                    </a:lnTo>
                    <a:lnTo>
                      <a:pt x="17" y="33"/>
                    </a:lnTo>
                    <a:lnTo>
                      <a:pt x="13" y="31"/>
                    </a:lnTo>
                    <a:lnTo>
                      <a:pt x="7" y="31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03" name="Serbien">
              <a:extLst>
                <a:ext uri="{FF2B5EF4-FFF2-40B4-BE49-F238E27FC236}">
                  <a16:creationId xmlns:a16="http://schemas.microsoft.com/office/drawing/2014/main" id="{7DD69AF6-DDE7-4463-B0AB-5599990CE0F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27019" y="-2668430"/>
              <a:ext cx="285903" cy="36821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3" y="5"/>
                </a:cxn>
                <a:cxn ang="0">
                  <a:pos x="37" y="10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42" y="19"/>
                </a:cxn>
                <a:cxn ang="0">
                  <a:pos x="45" y="24"/>
                </a:cxn>
                <a:cxn ang="0">
                  <a:pos x="43" y="29"/>
                </a:cxn>
                <a:cxn ang="0">
                  <a:pos x="45" y="34"/>
                </a:cxn>
                <a:cxn ang="0">
                  <a:pos x="50" y="34"/>
                </a:cxn>
                <a:cxn ang="0">
                  <a:pos x="57" y="39"/>
                </a:cxn>
                <a:cxn ang="0">
                  <a:pos x="57" y="44"/>
                </a:cxn>
                <a:cxn ang="0">
                  <a:pos x="60" y="49"/>
                </a:cxn>
                <a:cxn ang="0">
                  <a:pos x="65" y="54"/>
                </a:cxn>
                <a:cxn ang="0">
                  <a:pos x="66" y="57"/>
                </a:cxn>
                <a:cxn ang="0">
                  <a:pos x="65" y="62"/>
                </a:cxn>
                <a:cxn ang="0">
                  <a:pos x="61" y="67"/>
                </a:cxn>
                <a:cxn ang="0">
                  <a:pos x="60" y="71"/>
                </a:cxn>
                <a:cxn ang="0">
                  <a:pos x="53" y="74"/>
                </a:cxn>
                <a:cxn ang="0">
                  <a:pos x="52" y="74"/>
                </a:cxn>
                <a:cxn ang="0">
                  <a:pos x="50" y="76"/>
                </a:cxn>
                <a:cxn ang="0">
                  <a:pos x="48" y="76"/>
                </a:cxn>
                <a:cxn ang="0">
                  <a:pos x="45" y="79"/>
                </a:cxn>
                <a:cxn ang="0">
                  <a:pos x="42" y="80"/>
                </a:cxn>
                <a:cxn ang="0">
                  <a:pos x="38" y="84"/>
                </a:cxn>
                <a:cxn ang="0">
                  <a:pos x="35" y="85"/>
                </a:cxn>
                <a:cxn ang="0">
                  <a:pos x="33" y="82"/>
                </a:cxn>
                <a:cxn ang="0">
                  <a:pos x="32" y="77"/>
                </a:cxn>
                <a:cxn ang="0">
                  <a:pos x="30" y="76"/>
                </a:cxn>
                <a:cxn ang="0">
                  <a:pos x="27" y="74"/>
                </a:cxn>
                <a:cxn ang="0">
                  <a:pos x="24" y="74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8" y="66"/>
                </a:cxn>
                <a:cxn ang="0">
                  <a:pos x="27" y="62"/>
                </a:cxn>
                <a:cxn ang="0">
                  <a:pos x="24" y="61"/>
                </a:cxn>
                <a:cxn ang="0">
                  <a:pos x="22" y="59"/>
                </a:cxn>
                <a:cxn ang="0">
                  <a:pos x="20" y="56"/>
                </a:cxn>
                <a:cxn ang="0">
                  <a:pos x="12" y="56"/>
                </a:cxn>
                <a:cxn ang="0">
                  <a:pos x="10" y="52"/>
                </a:cxn>
                <a:cxn ang="0">
                  <a:pos x="14" y="49"/>
                </a:cxn>
                <a:cxn ang="0">
                  <a:pos x="15" y="46"/>
                </a:cxn>
                <a:cxn ang="0">
                  <a:pos x="17" y="44"/>
                </a:cxn>
                <a:cxn ang="0">
                  <a:pos x="14" y="38"/>
                </a:cxn>
                <a:cxn ang="0">
                  <a:pos x="10" y="36"/>
                </a:cxn>
                <a:cxn ang="0">
                  <a:pos x="9" y="34"/>
                </a:cxn>
                <a:cxn ang="0">
                  <a:pos x="9" y="33"/>
                </a:cxn>
                <a:cxn ang="0">
                  <a:pos x="10" y="29"/>
                </a:cxn>
                <a:cxn ang="0">
                  <a:pos x="10" y="26"/>
                </a:cxn>
                <a:cxn ang="0">
                  <a:pos x="9" y="26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5" y="21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4" y="1"/>
                </a:cxn>
                <a:cxn ang="0">
                  <a:pos x="15" y="0"/>
                </a:cxn>
              </a:cxnLst>
              <a:rect l="0" t="0" r="r" b="b"/>
              <a:pathLst>
                <a:path w="66" h="85">
                  <a:moveTo>
                    <a:pt x="15" y="0"/>
                  </a:moveTo>
                  <a:lnTo>
                    <a:pt x="27" y="0"/>
                  </a:lnTo>
                  <a:lnTo>
                    <a:pt x="30" y="1"/>
                  </a:lnTo>
                  <a:lnTo>
                    <a:pt x="33" y="5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43" y="29"/>
                  </a:lnTo>
                  <a:lnTo>
                    <a:pt x="45" y="34"/>
                  </a:lnTo>
                  <a:lnTo>
                    <a:pt x="50" y="34"/>
                  </a:lnTo>
                  <a:lnTo>
                    <a:pt x="57" y="39"/>
                  </a:lnTo>
                  <a:lnTo>
                    <a:pt x="57" y="44"/>
                  </a:lnTo>
                  <a:lnTo>
                    <a:pt x="60" y="49"/>
                  </a:lnTo>
                  <a:lnTo>
                    <a:pt x="65" y="54"/>
                  </a:lnTo>
                  <a:lnTo>
                    <a:pt x="66" y="57"/>
                  </a:lnTo>
                  <a:lnTo>
                    <a:pt x="65" y="62"/>
                  </a:lnTo>
                  <a:lnTo>
                    <a:pt x="61" y="67"/>
                  </a:lnTo>
                  <a:lnTo>
                    <a:pt x="60" y="71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5" y="79"/>
                  </a:lnTo>
                  <a:lnTo>
                    <a:pt x="42" y="80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2" y="77"/>
                  </a:lnTo>
                  <a:lnTo>
                    <a:pt x="30" y="76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8" y="66"/>
                  </a:lnTo>
                  <a:lnTo>
                    <a:pt x="27" y="62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6"/>
                  </a:lnTo>
                  <a:lnTo>
                    <a:pt x="12" y="56"/>
                  </a:lnTo>
                  <a:lnTo>
                    <a:pt x="10" y="52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7" y="44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5" y="8"/>
                  </a:lnTo>
                  <a:lnTo>
                    <a:pt x="7" y="3"/>
                  </a:lnTo>
                  <a:lnTo>
                    <a:pt x="14" y="1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Schweiz">
              <a:extLst>
                <a:ext uri="{FF2B5EF4-FFF2-40B4-BE49-F238E27FC236}">
                  <a16:creationId xmlns:a16="http://schemas.microsoft.com/office/drawing/2014/main" id="{5EC16C7B-95C6-41FD-1B38-629A1D4964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34289" y="-2776725"/>
              <a:ext cx="303231" cy="18627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0" y="2"/>
                </a:cxn>
                <a:cxn ang="0">
                  <a:pos x="47" y="2"/>
                </a:cxn>
                <a:cxn ang="0">
                  <a:pos x="48" y="5"/>
                </a:cxn>
                <a:cxn ang="0">
                  <a:pos x="50" y="7"/>
                </a:cxn>
                <a:cxn ang="0">
                  <a:pos x="52" y="7"/>
                </a:cxn>
                <a:cxn ang="0">
                  <a:pos x="55" y="8"/>
                </a:cxn>
                <a:cxn ang="0">
                  <a:pos x="57" y="10"/>
                </a:cxn>
                <a:cxn ang="0">
                  <a:pos x="57" y="12"/>
                </a:cxn>
                <a:cxn ang="0">
                  <a:pos x="58" y="13"/>
                </a:cxn>
                <a:cxn ang="0">
                  <a:pos x="70" y="13"/>
                </a:cxn>
                <a:cxn ang="0">
                  <a:pos x="68" y="18"/>
                </a:cxn>
                <a:cxn ang="0">
                  <a:pos x="68" y="20"/>
                </a:cxn>
                <a:cxn ang="0">
                  <a:pos x="66" y="20"/>
                </a:cxn>
                <a:cxn ang="0">
                  <a:pos x="65" y="21"/>
                </a:cxn>
                <a:cxn ang="0">
                  <a:pos x="65" y="26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7" y="25"/>
                </a:cxn>
                <a:cxn ang="0">
                  <a:pos x="52" y="25"/>
                </a:cxn>
                <a:cxn ang="0">
                  <a:pos x="50" y="26"/>
                </a:cxn>
                <a:cxn ang="0">
                  <a:pos x="50" y="36"/>
                </a:cxn>
                <a:cxn ang="0">
                  <a:pos x="45" y="36"/>
                </a:cxn>
                <a:cxn ang="0">
                  <a:pos x="40" y="31"/>
                </a:cxn>
                <a:cxn ang="0">
                  <a:pos x="35" y="31"/>
                </a:cxn>
                <a:cxn ang="0">
                  <a:pos x="30" y="36"/>
                </a:cxn>
                <a:cxn ang="0">
                  <a:pos x="28" y="40"/>
                </a:cxn>
                <a:cxn ang="0">
                  <a:pos x="27" y="40"/>
                </a:cxn>
                <a:cxn ang="0">
                  <a:pos x="24" y="43"/>
                </a:cxn>
                <a:cxn ang="0">
                  <a:pos x="22" y="43"/>
                </a:cxn>
                <a:cxn ang="0">
                  <a:pos x="20" y="40"/>
                </a:cxn>
                <a:cxn ang="0">
                  <a:pos x="19" y="40"/>
                </a:cxn>
                <a:cxn ang="0">
                  <a:pos x="19" y="38"/>
                </a:cxn>
                <a:cxn ang="0">
                  <a:pos x="15" y="35"/>
                </a:cxn>
                <a:cxn ang="0">
                  <a:pos x="15" y="31"/>
                </a:cxn>
                <a:cxn ang="0">
                  <a:pos x="14" y="30"/>
                </a:cxn>
                <a:cxn ang="0">
                  <a:pos x="9" y="30"/>
                </a:cxn>
                <a:cxn ang="0">
                  <a:pos x="5" y="31"/>
                </a:cxn>
                <a:cxn ang="0">
                  <a:pos x="2" y="31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5"/>
                </a:cxn>
                <a:cxn ang="0">
                  <a:pos x="5" y="18"/>
                </a:cxn>
                <a:cxn ang="0">
                  <a:pos x="14" y="10"/>
                </a:cxn>
                <a:cxn ang="0">
                  <a:pos x="19" y="7"/>
                </a:cxn>
                <a:cxn ang="0">
                  <a:pos x="24" y="2"/>
                </a:cxn>
                <a:cxn ang="0">
                  <a:pos x="27" y="2"/>
                </a:cxn>
                <a:cxn ang="0">
                  <a:pos x="27" y="0"/>
                </a:cxn>
              </a:cxnLst>
              <a:rect l="0" t="0" r="r" b="b"/>
              <a:pathLst>
                <a:path w="70" h="43">
                  <a:moveTo>
                    <a:pt x="27" y="0"/>
                  </a:moveTo>
                  <a:lnTo>
                    <a:pt x="30" y="2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5" y="8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8" y="13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0" y="28"/>
                  </a:lnTo>
                  <a:lnTo>
                    <a:pt x="57" y="25"/>
                  </a:lnTo>
                  <a:lnTo>
                    <a:pt x="52" y="25"/>
                  </a:lnTo>
                  <a:lnTo>
                    <a:pt x="50" y="26"/>
                  </a:lnTo>
                  <a:lnTo>
                    <a:pt x="50" y="36"/>
                  </a:lnTo>
                  <a:lnTo>
                    <a:pt x="45" y="36"/>
                  </a:lnTo>
                  <a:lnTo>
                    <a:pt x="40" y="31"/>
                  </a:lnTo>
                  <a:lnTo>
                    <a:pt x="35" y="31"/>
                  </a:lnTo>
                  <a:lnTo>
                    <a:pt x="30" y="36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5" y="35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9" y="30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14" y="10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05" name="Schweden">
              <a:extLst>
                <a:ext uri="{FF2B5EF4-FFF2-40B4-BE49-F238E27FC236}">
                  <a16:creationId xmlns:a16="http://schemas.microsoft.com/office/drawing/2014/main" id="{B7973DFB-B777-9958-963B-9B649C94109A}"/>
                </a:ext>
              </a:extLst>
            </p:cNvPr>
            <p:cNvGrpSpPr/>
            <p:nvPr/>
          </p:nvGrpSpPr>
          <p:grpSpPr bwMode="gray">
            <a:xfrm>
              <a:off x="16707028" y="-4860305"/>
              <a:ext cx="649771" cy="1420863"/>
              <a:chOff x="4422776" y="1954213"/>
              <a:chExt cx="238125" cy="520700"/>
            </a:xfrm>
            <a:noFill/>
          </p:grpSpPr>
          <p:sp>
            <p:nvSpPr>
              <p:cNvPr id="331" name="Freeform 242">
                <a:extLst>
                  <a:ext uri="{FF2B5EF4-FFF2-40B4-BE49-F238E27FC236}">
                    <a16:creationId xmlns:a16="http://schemas.microsoft.com/office/drawing/2014/main" id="{83B84188-3737-118E-B45D-315441DA23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2639" y="2281238"/>
                <a:ext cx="19050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5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12" y="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2" name="Freeform 243">
                <a:extLst>
                  <a:ext uri="{FF2B5EF4-FFF2-40B4-BE49-F238E27FC236}">
                    <a16:creationId xmlns:a16="http://schemas.microsoft.com/office/drawing/2014/main" id="{D33004AF-88EB-32C7-9A2D-C19FA615D7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1051" y="2306638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3" name="Freeform 244">
                <a:extLst>
                  <a:ext uri="{FF2B5EF4-FFF2-40B4-BE49-F238E27FC236}">
                    <a16:creationId xmlns:a16="http://schemas.microsoft.com/office/drawing/2014/main" id="{51922BA5-29C5-2F7D-1A45-D64BBEA8B9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4539" y="2395538"/>
                <a:ext cx="7938" cy="285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18">
                    <a:moveTo>
                      <a:pt x="5" y="0"/>
                    </a:moveTo>
                    <a:lnTo>
                      <a:pt x="3" y="10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4" name="Freeform 245">
                <a:extLst>
                  <a:ext uri="{FF2B5EF4-FFF2-40B4-BE49-F238E27FC236}">
                    <a16:creationId xmlns:a16="http://schemas.microsoft.com/office/drawing/2014/main" id="{9E103E9B-C03D-0373-C937-CF439B5458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6764" y="2370138"/>
                <a:ext cx="19050" cy="396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5"/>
                  </a:cxn>
                  <a:cxn ang="0">
                    <a:pos x="10" y="20"/>
                  </a:cxn>
                  <a:cxn ang="0">
                    <a:pos x="4" y="25"/>
                  </a:cxn>
                  <a:cxn ang="0">
                    <a:pos x="0" y="13"/>
                  </a:cxn>
                  <a:cxn ang="0">
                    <a:pos x="9" y="0"/>
                  </a:cxn>
                </a:cxnLst>
                <a:rect l="0" t="0" r="r" b="b"/>
                <a:pathLst>
                  <a:path w="12" h="25">
                    <a:moveTo>
                      <a:pt x="9" y="0"/>
                    </a:moveTo>
                    <a:lnTo>
                      <a:pt x="12" y="5"/>
                    </a:lnTo>
                    <a:lnTo>
                      <a:pt x="10" y="20"/>
                    </a:lnTo>
                    <a:lnTo>
                      <a:pt x="4" y="25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5" name="Schweden">
                <a:extLst>
                  <a:ext uri="{FF2B5EF4-FFF2-40B4-BE49-F238E27FC236}">
                    <a16:creationId xmlns:a16="http://schemas.microsoft.com/office/drawing/2014/main" id="{01936211-BE0C-8980-DB90-791F2201F1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776" y="1954213"/>
                <a:ext cx="238125" cy="52070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16" y="13"/>
                  </a:cxn>
                  <a:cxn ang="0">
                    <a:pos x="130" y="15"/>
                  </a:cxn>
                  <a:cxn ang="0">
                    <a:pos x="142" y="31"/>
                  </a:cxn>
                  <a:cxn ang="0">
                    <a:pos x="145" y="46"/>
                  </a:cxn>
                  <a:cxn ang="0">
                    <a:pos x="150" y="74"/>
                  </a:cxn>
                  <a:cxn ang="0">
                    <a:pos x="139" y="77"/>
                  </a:cxn>
                  <a:cxn ang="0">
                    <a:pos x="132" y="82"/>
                  </a:cxn>
                  <a:cxn ang="0">
                    <a:pos x="130" y="87"/>
                  </a:cxn>
                  <a:cxn ang="0">
                    <a:pos x="125" y="92"/>
                  </a:cxn>
                  <a:cxn ang="0">
                    <a:pos x="119" y="100"/>
                  </a:cxn>
                  <a:cxn ang="0">
                    <a:pos x="122" y="112"/>
                  </a:cxn>
                  <a:cxn ang="0">
                    <a:pos x="114" y="124"/>
                  </a:cxn>
                  <a:cxn ang="0">
                    <a:pos x="111" y="133"/>
                  </a:cxn>
                  <a:cxn ang="0">
                    <a:pos x="99" y="137"/>
                  </a:cxn>
                  <a:cxn ang="0">
                    <a:pos x="79" y="156"/>
                  </a:cxn>
                  <a:cxn ang="0">
                    <a:pos x="76" y="175"/>
                  </a:cxn>
                  <a:cxn ang="0">
                    <a:pos x="76" y="196"/>
                  </a:cxn>
                  <a:cxn ang="0">
                    <a:pos x="91" y="201"/>
                  </a:cxn>
                  <a:cxn ang="0">
                    <a:pos x="102" y="214"/>
                  </a:cxn>
                  <a:cxn ang="0">
                    <a:pos x="92" y="232"/>
                  </a:cxn>
                  <a:cxn ang="0">
                    <a:pos x="81" y="227"/>
                  </a:cxn>
                  <a:cxn ang="0">
                    <a:pos x="78" y="234"/>
                  </a:cxn>
                  <a:cxn ang="0">
                    <a:pos x="97" y="236"/>
                  </a:cxn>
                  <a:cxn ang="0">
                    <a:pos x="76" y="250"/>
                  </a:cxn>
                  <a:cxn ang="0">
                    <a:pos x="78" y="273"/>
                  </a:cxn>
                  <a:cxn ang="0">
                    <a:pos x="78" y="295"/>
                  </a:cxn>
                  <a:cxn ang="0">
                    <a:pos x="55" y="308"/>
                  </a:cxn>
                  <a:cxn ang="0">
                    <a:pos x="46" y="328"/>
                  </a:cxn>
                  <a:cxn ang="0">
                    <a:pos x="35" y="326"/>
                  </a:cxn>
                  <a:cxn ang="0">
                    <a:pos x="30" y="320"/>
                  </a:cxn>
                  <a:cxn ang="0">
                    <a:pos x="25" y="308"/>
                  </a:cxn>
                  <a:cxn ang="0">
                    <a:pos x="30" y="301"/>
                  </a:cxn>
                  <a:cxn ang="0">
                    <a:pos x="22" y="285"/>
                  </a:cxn>
                  <a:cxn ang="0">
                    <a:pos x="7" y="262"/>
                  </a:cxn>
                  <a:cxn ang="0">
                    <a:pos x="2" y="240"/>
                  </a:cxn>
                  <a:cxn ang="0">
                    <a:pos x="8" y="239"/>
                  </a:cxn>
                  <a:cxn ang="0">
                    <a:pos x="10" y="229"/>
                  </a:cxn>
                  <a:cxn ang="0">
                    <a:pos x="18" y="212"/>
                  </a:cxn>
                  <a:cxn ang="0">
                    <a:pos x="13" y="203"/>
                  </a:cxn>
                  <a:cxn ang="0">
                    <a:pos x="23" y="189"/>
                  </a:cxn>
                  <a:cxn ang="0">
                    <a:pos x="17" y="176"/>
                  </a:cxn>
                  <a:cxn ang="0">
                    <a:pos x="13" y="135"/>
                  </a:cxn>
                  <a:cxn ang="0">
                    <a:pos x="18" y="127"/>
                  </a:cxn>
                  <a:cxn ang="0">
                    <a:pos x="35" y="125"/>
                  </a:cxn>
                  <a:cxn ang="0">
                    <a:pos x="33" y="109"/>
                  </a:cxn>
                  <a:cxn ang="0">
                    <a:pos x="38" y="97"/>
                  </a:cxn>
                  <a:cxn ang="0">
                    <a:pos x="40" y="77"/>
                  </a:cxn>
                  <a:cxn ang="0">
                    <a:pos x="46" y="69"/>
                  </a:cxn>
                  <a:cxn ang="0">
                    <a:pos x="50" y="53"/>
                  </a:cxn>
                  <a:cxn ang="0">
                    <a:pos x="58" y="35"/>
                  </a:cxn>
                  <a:cxn ang="0">
                    <a:pos x="63" y="26"/>
                  </a:cxn>
                  <a:cxn ang="0">
                    <a:pos x="71" y="20"/>
                  </a:cxn>
                  <a:cxn ang="0">
                    <a:pos x="83" y="13"/>
                  </a:cxn>
                  <a:cxn ang="0">
                    <a:pos x="97" y="16"/>
                  </a:cxn>
                  <a:cxn ang="0">
                    <a:pos x="97" y="2"/>
                  </a:cxn>
                </a:cxnLst>
                <a:rect l="0" t="0" r="r" b="b"/>
                <a:pathLst>
                  <a:path w="150" h="328">
                    <a:moveTo>
                      <a:pt x="99" y="0"/>
                    </a:moveTo>
                    <a:lnTo>
                      <a:pt x="104" y="0"/>
                    </a:lnTo>
                    <a:lnTo>
                      <a:pt x="109" y="3"/>
                    </a:lnTo>
                    <a:lnTo>
                      <a:pt x="116" y="13"/>
                    </a:lnTo>
                    <a:lnTo>
                      <a:pt x="119" y="16"/>
                    </a:lnTo>
                    <a:lnTo>
                      <a:pt x="130" y="15"/>
                    </a:lnTo>
                    <a:lnTo>
                      <a:pt x="142" y="26"/>
                    </a:lnTo>
                    <a:lnTo>
                      <a:pt x="142" y="31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50" y="58"/>
                    </a:lnTo>
                    <a:lnTo>
                      <a:pt x="150" y="74"/>
                    </a:lnTo>
                    <a:lnTo>
                      <a:pt x="140" y="74"/>
                    </a:lnTo>
                    <a:lnTo>
                      <a:pt x="139" y="77"/>
                    </a:lnTo>
                    <a:lnTo>
                      <a:pt x="135" y="77"/>
                    </a:lnTo>
                    <a:lnTo>
                      <a:pt x="132" y="82"/>
                    </a:lnTo>
                    <a:lnTo>
                      <a:pt x="130" y="84"/>
                    </a:lnTo>
                    <a:lnTo>
                      <a:pt x="130" y="87"/>
                    </a:lnTo>
                    <a:lnTo>
                      <a:pt x="122" y="89"/>
                    </a:lnTo>
                    <a:lnTo>
                      <a:pt x="125" y="92"/>
                    </a:lnTo>
                    <a:lnTo>
                      <a:pt x="122" y="97"/>
                    </a:lnTo>
                    <a:lnTo>
                      <a:pt x="119" y="100"/>
                    </a:lnTo>
                    <a:lnTo>
                      <a:pt x="120" y="105"/>
                    </a:lnTo>
                    <a:lnTo>
                      <a:pt x="122" y="112"/>
                    </a:lnTo>
                    <a:lnTo>
                      <a:pt x="122" y="115"/>
                    </a:lnTo>
                    <a:lnTo>
                      <a:pt x="114" y="124"/>
                    </a:lnTo>
                    <a:lnTo>
                      <a:pt x="111" y="128"/>
                    </a:lnTo>
                    <a:lnTo>
                      <a:pt x="111" y="133"/>
                    </a:lnTo>
                    <a:lnTo>
                      <a:pt x="107" y="137"/>
                    </a:lnTo>
                    <a:lnTo>
                      <a:pt x="99" y="137"/>
                    </a:lnTo>
                    <a:lnTo>
                      <a:pt x="89" y="143"/>
                    </a:lnTo>
                    <a:lnTo>
                      <a:pt x="79" y="156"/>
                    </a:lnTo>
                    <a:lnTo>
                      <a:pt x="76" y="165"/>
                    </a:lnTo>
                    <a:lnTo>
                      <a:pt x="76" y="175"/>
                    </a:lnTo>
                    <a:lnTo>
                      <a:pt x="78" y="181"/>
                    </a:lnTo>
                    <a:lnTo>
                      <a:pt x="76" y="196"/>
                    </a:lnTo>
                    <a:lnTo>
                      <a:pt x="86" y="198"/>
                    </a:lnTo>
                    <a:lnTo>
                      <a:pt x="91" y="201"/>
                    </a:lnTo>
                    <a:lnTo>
                      <a:pt x="92" y="204"/>
                    </a:lnTo>
                    <a:lnTo>
                      <a:pt x="102" y="214"/>
                    </a:lnTo>
                    <a:lnTo>
                      <a:pt x="102" y="226"/>
                    </a:lnTo>
                    <a:lnTo>
                      <a:pt x="92" y="232"/>
                    </a:lnTo>
                    <a:lnTo>
                      <a:pt x="84" y="231"/>
                    </a:lnTo>
                    <a:lnTo>
                      <a:pt x="81" y="227"/>
                    </a:lnTo>
                    <a:lnTo>
                      <a:pt x="71" y="231"/>
                    </a:lnTo>
                    <a:lnTo>
                      <a:pt x="78" y="234"/>
                    </a:lnTo>
                    <a:lnTo>
                      <a:pt x="92" y="234"/>
                    </a:lnTo>
                    <a:lnTo>
                      <a:pt x="97" y="236"/>
                    </a:lnTo>
                    <a:lnTo>
                      <a:pt x="86" y="247"/>
                    </a:lnTo>
                    <a:lnTo>
                      <a:pt x="76" y="250"/>
                    </a:lnTo>
                    <a:lnTo>
                      <a:pt x="78" y="254"/>
                    </a:lnTo>
                    <a:lnTo>
                      <a:pt x="78" y="273"/>
                    </a:lnTo>
                    <a:lnTo>
                      <a:pt x="81" y="280"/>
                    </a:lnTo>
                    <a:lnTo>
                      <a:pt x="78" y="295"/>
                    </a:lnTo>
                    <a:lnTo>
                      <a:pt x="63" y="308"/>
                    </a:lnTo>
                    <a:lnTo>
                      <a:pt x="55" y="308"/>
                    </a:lnTo>
                    <a:lnTo>
                      <a:pt x="50" y="311"/>
                    </a:lnTo>
                    <a:lnTo>
                      <a:pt x="46" y="328"/>
                    </a:lnTo>
                    <a:lnTo>
                      <a:pt x="38" y="326"/>
                    </a:lnTo>
                    <a:lnTo>
                      <a:pt x="35" y="326"/>
                    </a:lnTo>
                    <a:lnTo>
                      <a:pt x="28" y="324"/>
                    </a:lnTo>
                    <a:lnTo>
                      <a:pt x="30" y="320"/>
                    </a:lnTo>
                    <a:lnTo>
                      <a:pt x="28" y="315"/>
                    </a:lnTo>
                    <a:lnTo>
                      <a:pt x="25" y="308"/>
                    </a:lnTo>
                    <a:lnTo>
                      <a:pt x="25" y="301"/>
                    </a:lnTo>
                    <a:lnTo>
                      <a:pt x="30" y="301"/>
                    </a:lnTo>
                    <a:lnTo>
                      <a:pt x="22" y="292"/>
                    </a:lnTo>
                    <a:lnTo>
                      <a:pt x="22" y="285"/>
                    </a:lnTo>
                    <a:lnTo>
                      <a:pt x="8" y="270"/>
                    </a:lnTo>
                    <a:lnTo>
                      <a:pt x="7" y="262"/>
                    </a:lnTo>
                    <a:lnTo>
                      <a:pt x="0" y="250"/>
                    </a:lnTo>
                    <a:lnTo>
                      <a:pt x="2" y="240"/>
                    </a:lnTo>
                    <a:lnTo>
                      <a:pt x="3" y="244"/>
                    </a:lnTo>
                    <a:lnTo>
                      <a:pt x="8" y="239"/>
                    </a:lnTo>
                    <a:lnTo>
                      <a:pt x="7" y="232"/>
                    </a:lnTo>
                    <a:lnTo>
                      <a:pt x="10" y="229"/>
                    </a:lnTo>
                    <a:lnTo>
                      <a:pt x="15" y="221"/>
                    </a:lnTo>
                    <a:lnTo>
                      <a:pt x="18" y="212"/>
                    </a:lnTo>
                    <a:lnTo>
                      <a:pt x="18" y="206"/>
                    </a:lnTo>
                    <a:lnTo>
                      <a:pt x="13" y="203"/>
                    </a:lnTo>
                    <a:lnTo>
                      <a:pt x="13" y="198"/>
                    </a:lnTo>
                    <a:lnTo>
                      <a:pt x="23" y="189"/>
                    </a:lnTo>
                    <a:lnTo>
                      <a:pt x="17" y="183"/>
                    </a:lnTo>
                    <a:lnTo>
                      <a:pt x="17" y="176"/>
                    </a:lnTo>
                    <a:lnTo>
                      <a:pt x="13" y="166"/>
                    </a:lnTo>
                    <a:lnTo>
                      <a:pt x="13" y="135"/>
                    </a:lnTo>
                    <a:lnTo>
                      <a:pt x="15" y="128"/>
                    </a:lnTo>
                    <a:lnTo>
                      <a:pt x="18" y="127"/>
                    </a:lnTo>
                    <a:lnTo>
                      <a:pt x="23" y="125"/>
                    </a:lnTo>
                    <a:lnTo>
                      <a:pt x="35" y="125"/>
                    </a:lnTo>
                    <a:lnTo>
                      <a:pt x="35" y="115"/>
                    </a:lnTo>
                    <a:lnTo>
                      <a:pt x="33" y="109"/>
                    </a:lnTo>
                    <a:lnTo>
                      <a:pt x="31" y="104"/>
                    </a:lnTo>
                    <a:lnTo>
                      <a:pt x="38" y="97"/>
                    </a:lnTo>
                    <a:lnTo>
                      <a:pt x="40" y="87"/>
                    </a:lnTo>
                    <a:lnTo>
                      <a:pt x="40" y="77"/>
                    </a:lnTo>
                    <a:lnTo>
                      <a:pt x="41" y="72"/>
                    </a:lnTo>
                    <a:lnTo>
                      <a:pt x="46" y="69"/>
                    </a:lnTo>
                    <a:lnTo>
                      <a:pt x="48" y="59"/>
                    </a:lnTo>
                    <a:lnTo>
                      <a:pt x="50" y="53"/>
                    </a:lnTo>
                    <a:lnTo>
                      <a:pt x="55" y="48"/>
                    </a:lnTo>
                    <a:lnTo>
                      <a:pt x="58" y="35"/>
                    </a:lnTo>
                    <a:lnTo>
                      <a:pt x="58" y="28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1" y="20"/>
                    </a:lnTo>
                    <a:lnTo>
                      <a:pt x="71" y="13"/>
                    </a:lnTo>
                    <a:lnTo>
                      <a:pt x="83" y="13"/>
                    </a:lnTo>
                    <a:lnTo>
                      <a:pt x="92" y="16"/>
                    </a:lnTo>
                    <a:lnTo>
                      <a:pt x="97" y="16"/>
                    </a:lnTo>
                    <a:lnTo>
                      <a:pt x="99" y="7"/>
                    </a:lnTo>
                    <a:lnTo>
                      <a:pt x="97" y="2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06" name="Russland">
              <a:extLst>
                <a:ext uri="{FF2B5EF4-FFF2-40B4-BE49-F238E27FC236}">
                  <a16:creationId xmlns:a16="http://schemas.microsoft.com/office/drawing/2014/main" id="{99688A83-DFB9-3335-F5CD-8E4E47F8CD24}"/>
                </a:ext>
              </a:extLst>
            </p:cNvPr>
            <p:cNvGrpSpPr/>
            <p:nvPr/>
          </p:nvGrpSpPr>
          <p:grpSpPr bwMode="gray">
            <a:xfrm>
              <a:off x="17591149" y="-6610427"/>
              <a:ext cx="2110037" cy="4282333"/>
              <a:chOff x="4746718" y="1312863"/>
              <a:chExt cx="773266" cy="1569349"/>
            </a:xfrm>
            <a:noFill/>
          </p:grpSpPr>
          <p:grpSp>
            <p:nvGrpSpPr>
              <p:cNvPr id="308" name="Nowaja Semlja">
                <a:extLst>
                  <a:ext uri="{FF2B5EF4-FFF2-40B4-BE49-F238E27FC236}">
                    <a16:creationId xmlns:a16="http://schemas.microsoft.com/office/drawing/2014/main" id="{A8367731-4996-576D-E106-BBA8632F08F4}"/>
                  </a:ext>
                </a:extLst>
              </p:cNvPr>
              <p:cNvGrpSpPr/>
              <p:nvPr/>
            </p:nvGrpSpPr>
            <p:grpSpPr bwMode="gray">
              <a:xfrm>
                <a:off x="5135563" y="1512888"/>
                <a:ext cx="258763" cy="320675"/>
                <a:chOff x="5135563" y="1512888"/>
                <a:chExt cx="258763" cy="320675"/>
              </a:xfrm>
              <a:grpFill/>
            </p:grpSpPr>
            <p:sp>
              <p:nvSpPr>
                <p:cNvPr id="329" name="Freeform 176">
                  <a:extLst>
                    <a:ext uri="{FF2B5EF4-FFF2-40B4-BE49-F238E27FC236}">
                      <a16:creationId xmlns:a16="http://schemas.microsoft.com/office/drawing/2014/main" id="{AA97C021-508A-0577-F4FF-BCF196E8CF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8901" y="1512888"/>
                  <a:ext cx="225425" cy="20637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139" y="0"/>
                    </a:cxn>
                    <a:cxn ang="0">
                      <a:pos x="142" y="4"/>
                    </a:cxn>
                    <a:cxn ang="0">
                      <a:pos x="142" y="18"/>
                    </a:cxn>
                    <a:cxn ang="0">
                      <a:pos x="137" y="23"/>
                    </a:cxn>
                    <a:cxn ang="0">
                      <a:pos x="132" y="23"/>
                    </a:cxn>
                    <a:cxn ang="0">
                      <a:pos x="125" y="26"/>
                    </a:cxn>
                    <a:cxn ang="0">
                      <a:pos x="114" y="32"/>
                    </a:cxn>
                    <a:cxn ang="0">
                      <a:pos x="97" y="42"/>
                    </a:cxn>
                    <a:cxn ang="0">
                      <a:pos x="89" y="54"/>
                    </a:cxn>
                    <a:cxn ang="0">
                      <a:pos x="79" y="56"/>
                    </a:cxn>
                    <a:cxn ang="0">
                      <a:pos x="74" y="57"/>
                    </a:cxn>
                    <a:cxn ang="0">
                      <a:pos x="71" y="60"/>
                    </a:cxn>
                    <a:cxn ang="0">
                      <a:pos x="66" y="69"/>
                    </a:cxn>
                    <a:cxn ang="0">
                      <a:pos x="64" y="72"/>
                    </a:cxn>
                    <a:cxn ang="0">
                      <a:pos x="64" y="79"/>
                    </a:cxn>
                    <a:cxn ang="0">
                      <a:pos x="61" y="82"/>
                    </a:cxn>
                    <a:cxn ang="0">
                      <a:pos x="53" y="82"/>
                    </a:cxn>
                    <a:cxn ang="0">
                      <a:pos x="50" y="85"/>
                    </a:cxn>
                    <a:cxn ang="0">
                      <a:pos x="43" y="84"/>
                    </a:cxn>
                    <a:cxn ang="0">
                      <a:pos x="43" y="92"/>
                    </a:cxn>
                    <a:cxn ang="0">
                      <a:pos x="48" y="95"/>
                    </a:cxn>
                    <a:cxn ang="0">
                      <a:pos x="40" y="103"/>
                    </a:cxn>
                    <a:cxn ang="0">
                      <a:pos x="41" y="105"/>
                    </a:cxn>
                    <a:cxn ang="0">
                      <a:pos x="40" y="108"/>
                    </a:cxn>
                    <a:cxn ang="0">
                      <a:pos x="40" y="121"/>
                    </a:cxn>
                    <a:cxn ang="0">
                      <a:pos x="36" y="125"/>
                    </a:cxn>
                    <a:cxn ang="0">
                      <a:pos x="30" y="128"/>
                    </a:cxn>
                    <a:cxn ang="0">
                      <a:pos x="25" y="125"/>
                    </a:cxn>
                    <a:cxn ang="0">
                      <a:pos x="18" y="125"/>
                    </a:cxn>
                    <a:cxn ang="0">
                      <a:pos x="13" y="130"/>
                    </a:cxn>
                    <a:cxn ang="0">
                      <a:pos x="3" y="125"/>
                    </a:cxn>
                    <a:cxn ang="0">
                      <a:pos x="12" y="120"/>
                    </a:cxn>
                    <a:cxn ang="0">
                      <a:pos x="0" y="115"/>
                    </a:cxn>
                    <a:cxn ang="0">
                      <a:pos x="5" y="107"/>
                    </a:cxn>
                    <a:cxn ang="0">
                      <a:pos x="8" y="105"/>
                    </a:cxn>
                    <a:cxn ang="0">
                      <a:pos x="12" y="100"/>
                    </a:cxn>
                    <a:cxn ang="0">
                      <a:pos x="17" y="95"/>
                    </a:cxn>
                    <a:cxn ang="0">
                      <a:pos x="17" y="90"/>
                    </a:cxn>
                    <a:cxn ang="0">
                      <a:pos x="18" y="85"/>
                    </a:cxn>
                    <a:cxn ang="0">
                      <a:pos x="13" y="79"/>
                    </a:cxn>
                    <a:cxn ang="0">
                      <a:pos x="13" y="72"/>
                    </a:cxn>
                    <a:cxn ang="0">
                      <a:pos x="20" y="72"/>
                    </a:cxn>
                    <a:cxn ang="0">
                      <a:pos x="26" y="69"/>
                    </a:cxn>
                    <a:cxn ang="0">
                      <a:pos x="25" y="62"/>
                    </a:cxn>
                    <a:cxn ang="0">
                      <a:pos x="30" y="57"/>
                    </a:cxn>
                    <a:cxn ang="0">
                      <a:pos x="40" y="51"/>
                    </a:cxn>
                    <a:cxn ang="0">
                      <a:pos x="46" y="49"/>
                    </a:cxn>
                    <a:cxn ang="0">
                      <a:pos x="50" y="39"/>
                    </a:cxn>
                    <a:cxn ang="0">
                      <a:pos x="58" y="34"/>
                    </a:cxn>
                    <a:cxn ang="0">
                      <a:pos x="63" y="37"/>
                    </a:cxn>
                    <a:cxn ang="0">
                      <a:pos x="68" y="28"/>
                    </a:cxn>
                    <a:cxn ang="0">
                      <a:pos x="87" y="26"/>
                    </a:cxn>
                    <a:cxn ang="0">
                      <a:pos x="91" y="23"/>
                    </a:cxn>
                    <a:cxn ang="0">
                      <a:pos x="96" y="19"/>
                    </a:cxn>
                    <a:cxn ang="0">
                      <a:pos x="102" y="18"/>
                    </a:cxn>
                    <a:cxn ang="0">
                      <a:pos x="107" y="14"/>
                    </a:cxn>
                    <a:cxn ang="0">
                      <a:pos x="115" y="13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42" h="130">
                      <a:moveTo>
                        <a:pt x="117" y="0"/>
                      </a:moveTo>
                      <a:lnTo>
                        <a:pt x="139" y="0"/>
                      </a:lnTo>
                      <a:lnTo>
                        <a:pt x="142" y="4"/>
                      </a:lnTo>
                      <a:lnTo>
                        <a:pt x="142" y="18"/>
                      </a:lnTo>
                      <a:lnTo>
                        <a:pt x="137" y="23"/>
                      </a:lnTo>
                      <a:lnTo>
                        <a:pt x="132" y="23"/>
                      </a:lnTo>
                      <a:lnTo>
                        <a:pt x="125" y="26"/>
                      </a:lnTo>
                      <a:lnTo>
                        <a:pt x="114" y="32"/>
                      </a:lnTo>
                      <a:lnTo>
                        <a:pt x="97" y="42"/>
                      </a:lnTo>
                      <a:lnTo>
                        <a:pt x="89" y="54"/>
                      </a:lnTo>
                      <a:lnTo>
                        <a:pt x="79" y="56"/>
                      </a:lnTo>
                      <a:lnTo>
                        <a:pt x="74" y="57"/>
                      </a:lnTo>
                      <a:lnTo>
                        <a:pt x="71" y="60"/>
                      </a:lnTo>
                      <a:lnTo>
                        <a:pt x="66" y="69"/>
                      </a:lnTo>
                      <a:lnTo>
                        <a:pt x="64" y="72"/>
                      </a:lnTo>
                      <a:lnTo>
                        <a:pt x="64" y="79"/>
                      </a:lnTo>
                      <a:lnTo>
                        <a:pt x="61" y="82"/>
                      </a:lnTo>
                      <a:lnTo>
                        <a:pt x="53" y="82"/>
                      </a:lnTo>
                      <a:lnTo>
                        <a:pt x="50" y="85"/>
                      </a:lnTo>
                      <a:lnTo>
                        <a:pt x="43" y="84"/>
                      </a:lnTo>
                      <a:lnTo>
                        <a:pt x="43" y="92"/>
                      </a:lnTo>
                      <a:lnTo>
                        <a:pt x="48" y="95"/>
                      </a:lnTo>
                      <a:lnTo>
                        <a:pt x="40" y="103"/>
                      </a:lnTo>
                      <a:lnTo>
                        <a:pt x="41" y="105"/>
                      </a:lnTo>
                      <a:lnTo>
                        <a:pt x="40" y="108"/>
                      </a:lnTo>
                      <a:lnTo>
                        <a:pt x="40" y="121"/>
                      </a:lnTo>
                      <a:lnTo>
                        <a:pt x="36" y="125"/>
                      </a:lnTo>
                      <a:lnTo>
                        <a:pt x="30" y="128"/>
                      </a:lnTo>
                      <a:lnTo>
                        <a:pt x="25" y="125"/>
                      </a:lnTo>
                      <a:lnTo>
                        <a:pt x="18" y="125"/>
                      </a:lnTo>
                      <a:lnTo>
                        <a:pt x="13" y="130"/>
                      </a:lnTo>
                      <a:lnTo>
                        <a:pt x="3" y="125"/>
                      </a:lnTo>
                      <a:lnTo>
                        <a:pt x="12" y="120"/>
                      </a:lnTo>
                      <a:lnTo>
                        <a:pt x="0" y="115"/>
                      </a:lnTo>
                      <a:lnTo>
                        <a:pt x="5" y="107"/>
                      </a:lnTo>
                      <a:lnTo>
                        <a:pt x="8" y="105"/>
                      </a:lnTo>
                      <a:lnTo>
                        <a:pt x="12" y="100"/>
                      </a:lnTo>
                      <a:lnTo>
                        <a:pt x="17" y="95"/>
                      </a:lnTo>
                      <a:lnTo>
                        <a:pt x="17" y="90"/>
                      </a:lnTo>
                      <a:lnTo>
                        <a:pt x="18" y="85"/>
                      </a:lnTo>
                      <a:lnTo>
                        <a:pt x="13" y="79"/>
                      </a:lnTo>
                      <a:lnTo>
                        <a:pt x="13" y="72"/>
                      </a:lnTo>
                      <a:lnTo>
                        <a:pt x="20" y="72"/>
                      </a:lnTo>
                      <a:lnTo>
                        <a:pt x="26" y="69"/>
                      </a:lnTo>
                      <a:lnTo>
                        <a:pt x="25" y="62"/>
                      </a:lnTo>
                      <a:lnTo>
                        <a:pt x="30" y="57"/>
                      </a:lnTo>
                      <a:lnTo>
                        <a:pt x="40" y="51"/>
                      </a:lnTo>
                      <a:lnTo>
                        <a:pt x="46" y="49"/>
                      </a:lnTo>
                      <a:lnTo>
                        <a:pt x="50" y="39"/>
                      </a:lnTo>
                      <a:lnTo>
                        <a:pt x="58" y="34"/>
                      </a:lnTo>
                      <a:lnTo>
                        <a:pt x="63" y="37"/>
                      </a:lnTo>
                      <a:lnTo>
                        <a:pt x="68" y="28"/>
                      </a:lnTo>
                      <a:lnTo>
                        <a:pt x="87" y="26"/>
                      </a:lnTo>
                      <a:lnTo>
                        <a:pt x="91" y="23"/>
                      </a:lnTo>
                      <a:lnTo>
                        <a:pt x="96" y="19"/>
                      </a:lnTo>
                      <a:lnTo>
                        <a:pt x="102" y="18"/>
                      </a:lnTo>
                      <a:lnTo>
                        <a:pt x="107" y="14"/>
                      </a:lnTo>
                      <a:lnTo>
                        <a:pt x="115" y="13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" name="Freeform 177">
                  <a:extLst>
                    <a:ext uri="{FF2B5EF4-FFF2-40B4-BE49-F238E27FC236}">
                      <a16:creationId xmlns:a16="http://schemas.microsoft.com/office/drawing/2014/main" id="{467CF57B-549F-8DB1-786B-735349FFC4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35563" y="1720850"/>
                  <a:ext cx="117475" cy="1127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49" y="0"/>
                    </a:cxn>
                    <a:cxn ang="0">
                      <a:pos x="49" y="5"/>
                    </a:cxn>
                    <a:cxn ang="0">
                      <a:pos x="46" y="7"/>
                    </a:cxn>
                    <a:cxn ang="0">
                      <a:pos x="46" y="13"/>
                    </a:cxn>
                    <a:cxn ang="0">
                      <a:pos x="44" y="22"/>
                    </a:cxn>
                    <a:cxn ang="0">
                      <a:pos x="42" y="28"/>
                    </a:cxn>
                    <a:cxn ang="0">
                      <a:pos x="47" y="33"/>
                    </a:cxn>
                    <a:cxn ang="0">
                      <a:pos x="47" y="40"/>
                    </a:cxn>
                    <a:cxn ang="0">
                      <a:pos x="51" y="43"/>
                    </a:cxn>
                    <a:cxn ang="0">
                      <a:pos x="56" y="46"/>
                    </a:cxn>
                    <a:cxn ang="0">
                      <a:pos x="54" y="53"/>
                    </a:cxn>
                    <a:cxn ang="0">
                      <a:pos x="62" y="53"/>
                    </a:cxn>
                    <a:cxn ang="0">
                      <a:pos x="67" y="58"/>
                    </a:cxn>
                    <a:cxn ang="0">
                      <a:pos x="74" y="58"/>
                    </a:cxn>
                    <a:cxn ang="0">
                      <a:pos x="71" y="65"/>
                    </a:cxn>
                    <a:cxn ang="0">
                      <a:pos x="67" y="66"/>
                    </a:cxn>
                    <a:cxn ang="0">
                      <a:pos x="62" y="66"/>
                    </a:cxn>
                    <a:cxn ang="0">
                      <a:pos x="61" y="71"/>
                    </a:cxn>
                    <a:cxn ang="0">
                      <a:pos x="57" y="66"/>
                    </a:cxn>
                    <a:cxn ang="0">
                      <a:pos x="47" y="70"/>
                    </a:cxn>
                    <a:cxn ang="0">
                      <a:pos x="39" y="68"/>
                    </a:cxn>
                    <a:cxn ang="0">
                      <a:pos x="31" y="61"/>
                    </a:cxn>
                    <a:cxn ang="0">
                      <a:pos x="38" y="60"/>
                    </a:cxn>
                    <a:cxn ang="0">
                      <a:pos x="31" y="58"/>
                    </a:cxn>
                    <a:cxn ang="0">
                      <a:pos x="33" y="53"/>
                    </a:cxn>
                    <a:cxn ang="0">
                      <a:pos x="21" y="56"/>
                    </a:cxn>
                    <a:cxn ang="0">
                      <a:pos x="19" y="48"/>
                    </a:cxn>
                    <a:cxn ang="0">
                      <a:pos x="16" y="51"/>
                    </a:cxn>
                    <a:cxn ang="0">
                      <a:pos x="16" y="58"/>
                    </a:cxn>
                    <a:cxn ang="0">
                      <a:pos x="13" y="58"/>
                    </a:cxn>
                    <a:cxn ang="0">
                      <a:pos x="10" y="56"/>
                    </a:cxn>
                    <a:cxn ang="0">
                      <a:pos x="5" y="48"/>
                    </a:cxn>
                    <a:cxn ang="0">
                      <a:pos x="6" y="42"/>
                    </a:cxn>
                    <a:cxn ang="0">
                      <a:pos x="1" y="38"/>
                    </a:cxn>
                    <a:cxn ang="0">
                      <a:pos x="0" y="33"/>
                    </a:cxn>
                    <a:cxn ang="0">
                      <a:pos x="6" y="33"/>
                    </a:cxn>
                    <a:cxn ang="0">
                      <a:pos x="13" y="32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18" y="18"/>
                    </a:cxn>
                    <a:cxn ang="0">
                      <a:pos x="14" y="13"/>
                    </a:cxn>
                    <a:cxn ang="0">
                      <a:pos x="14" y="5"/>
                    </a:cxn>
                    <a:cxn ang="0">
                      <a:pos x="18" y="2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74" h="71">
                      <a:moveTo>
                        <a:pt x="24" y="0"/>
                      </a:moveTo>
                      <a:lnTo>
                        <a:pt x="49" y="0"/>
                      </a:lnTo>
                      <a:lnTo>
                        <a:pt x="49" y="5"/>
                      </a:lnTo>
                      <a:lnTo>
                        <a:pt x="46" y="7"/>
                      </a:lnTo>
                      <a:lnTo>
                        <a:pt x="46" y="13"/>
                      </a:lnTo>
                      <a:lnTo>
                        <a:pt x="44" y="22"/>
                      </a:lnTo>
                      <a:lnTo>
                        <a:pt x="42" y="28"/>
                      </a:lnTo>
                      <a:lnTo>
                        <a:pt x="47" y="33"/>
                      </a:lnTo>
                      <a:lnTo>
                        <a:pt x="47" y="40"/>
                      </a:lnTo>
                      <a:lnTo>
                        <a:pt x="51" y="43"/>
                      </a:lnTo>
                      <a:lnTo>
                        <a:pt x="56" y="46"/>
                      </a:lnTo>
                      <a:lnTo>
                        <a:pt x="54" y="53"/>
                      </a:lnTo>
                      <a:lnTo>
                        <a:pt x="62" y="53"/>
                      </a:lnTo>
                      <a:lnTo>
                        <a:pt x="67" y="58"/>
                      </a:lnTo>
                      <a:lnTo>
                        <a:pt x="74" y="58"/>
                      </a:lnTo>
                      <a:lnTo>
                        <a:pt x="71" y="65"/>
                      </a:lnTo>
                      <a:lnTo>
                        <a:pt x="67" y="66"/>
                      </a:lnTo>
                      <a:lnTo>
                        <a:pt x="62" y="66"/>
                      </a:lnTo>
                      <a:lnTo>
                        <a:pt x="61" y="71"/>
                      </a:lnTo>
                      <a:lnTo>
                        <a:pt x="57" y="66"/>
                      </a:lnTo>
                      <a:lnTo>
                        <a:pt x="47" y="70"/>
                      </a:lnTo>
                      <a:lnTo>
                        <a:pt x="39" y="68"/>
                      </a:lnTo>
                      <a:lnTo>
                        <a:pt x="31" y="61"/>
                      </a:lnTo>
                      <a:lnTo>
                        <a:pt x="38" y="60"/>
                      </a:lnTo>
                      <a:lnTo>
                        <a:pt x="31" y="58"/>
                      </a:lnTo>
                      <a:lnTo>
                        <a:pt x="33" y="53"/>
                      </a:lnTo>
                      <a:lnTo>
                        <a:pt x="21" y="56"/>
                      </a:lnTo>
                      <a:lnTo>
                        <a:pt x="19" y="48"/>
                      </a:lnTo>
                      <a:lnTo>
                        <a:pt x="16" y="51"/>
                      </a:lnTo>
                      <a:lnTo>
                        <a:pt x="16" y="58"/>
                      </a:lnTo>
                      <a:lnTo>
                        <a:pt x="13" y="58"/>
                      </a:lnTo>
                      <a:lnTo>
                        <a:pt x="10" y="56"/>
                      </a:lnTo>
                      <a:lnTo>
                        <a:pt x="5" y="48"/>
                      </a:lnTo>
                      <a:lnTo>
                        <a:pt x="6" y="42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6" y="33"/>
                      </a:lnTo>
                      <a:lnTo>
                        <a:pt x="13" y="32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18" y="18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18" y="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09" name="Freeform 178">
                <a:extLst>
                  <a:ext uri="{FF2B5EF4-FFF2-40B4-BE49-F238E27FC236}">
                    <a16:creationId xmlns:a16="http://schemas.microsoft.com/office/drawing/2014/main" id="{337D33E9-DA0A-83E8-0710-1ABB436A55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54626" y="1817688"/>
                <a:ext cx="19050" cy="158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5"/>
                  </a:cxn>
                  <a:cxn ang="0">
                    <a:pos x="10" y="10"/>
                  </a:cxn>
                  <a:cxn ang="0">
                    <a:pos x="9" y="10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12" y="5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" name="Freeform 179">
                <a:extLst>
                  <a:ext uri="{FF2B5EF4-FFF2-40B4-BE49-F238E27FC236}">
                    <a16:creationId xmlns:a16="http://schemas.microsoft.com/office/drawing/2014/main" id="{3E2F40FC-992F-7100-CE23-C7A442DED7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78438" y="1817688"/>
                <a:ext cx="55563" cy="365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9"/>
                  </a:cxn>
                  <a:cxn ang="0">
                    <a:pos x="28" y="12"/>
                  </a:cxn>
                  <a:cxn ang="0">
                    <a:pos x="35" y="18"/>
                  </a:cxn>
                  <a:cxn ang="0">
                    <a:pos x="30" y="23"/>
                  </a:cxn>
                  <a:cxn ang="0">
                    <a:pos x="27" y="17"/>
                  </a:cxn>
                  <a:cxn ang="0">
                    <a:pos x="22" y="17"/>
                  </a:cxn>
                  <a:cxn ang="0">
                    <a:pos x="22" y="22"/>
                  </a:cxn>
                  <a:cxn ang="0">
                    <a:pos x="15" y="17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35" h="23">
                    <a:moveTo>
                      <a:pt x="5" y="0"/>
                    </a:moveTo>
                    <a:lnTo>
                      <a:pt x="20" y="9"/>
                    </a:lnTo>
                    <a:lnTo>
                      <a:pt x="28" y="12"/>
                    </a:lnTo>
                    <a:lnTo>
                      <a:pt x="35" y="18"/>
                    </a:lnTo>
                    <a:lnTo>
                      <a:pt x="30" y="23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22" y="22"/>
                    </a:lnTo>
                    <a:lnTo>
                      <a:pt x="15" y="17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" name="Freeform 180">
                <a:extLst>
                  <a:ext uri="{FF2B5EF4-FFF2-40B4-BE49-F238E27FC236}">
                    <a16:creationId xmlns:a16="http://schemas.microsoft.com/office/drawing/2014/main" id="{CFD851A4-7D9E-BBB4-CF99-68D86FE20C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4763" y="1897063"/>
                <a:ext cx="4286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20" y="1"/>
                  </a:cxn>
                  <a:cxn ang="0">
                    <a:pos x="27" y="5"/>
                  </a:cxn>
                  <a:cxn ang="0">
                    <a:pos x="25" y="10"/>
                  </a:cxn>
                  <a:cxn ang="0">
                    <a:pos x="18" y="10"/>
                  </a:cxn>
                  <a:cxn ang="0">
                    <a:pos x="13" y="15"/>
                  </a:cxn>
                  <a:cxn ang="0">
                    <a:pos x="9" y="18"/>
                  </a:cxn>
                  <a:cxn ang="0">
                    <a:pos x="2" y="15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27" h="18">
                    <a:moveTo>
                      <a:pt x="7" y="0"/>
                    </a:moveTo>
                    <a:lnTo>
                      <a:pt x="12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25" y="10"/>
                    </a:lnTo>
                    <a:lnTo>
                      <a:pt x="18" y="10"/>
                    </a:lnTo>
                    <a:lnTo>
                      <a:pt x="13" y="15"/>
                    </a:lnTo>
                    <a:lnTo>
                      <a:pt x="9" y="18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312" name="Franz-Josefs-Land">
                <a:extLst>
                  <a:ext uri="{FF2B5EF4-FFF2-40B4-BE49-F238E27FC236}">
                    <a16:creationId xmlns:a16="http://schemas.microsoft.com/office/drawing/2014/main" id="{DDD80356-0CF8-57F3-1468-7C9DFF6C28C3}"/>
                  </a:ext>
                </a:extLst>
              </p:cNvPr>
              <p:cNvGrpSpPr/>
              <p:nvPr/>
            </p:nvGrpSpPr>
            <p:grpSpPr bwMode="gray">
              <a:xfrm>
                <a:off x="4972051" y="1312863"/>
                <a:ext cx="296862" cy="131763"/>
                <a:chOff x="4972051" y="1312863"/>
                <a:chExt cx="296862" cy="131763"/>
              </a:xfrm>
              <a:grpFill/>
            </p:grpSpPr>
            <p:sp>
              <p:nvSpPr>
                <p:cNvPr id="314" name="Freeform 189">
                  <a:extLst>
                    <a:ext uri="{FF2B5EF4-FFF2-40B4-BE49-F238E27FC236}">
                      <a16:creationId xmlns:a16="http://schemas.microsoft.com/office/drawing/2014/main" id="{3D697BE0-3A9B-9D08-8022-46E7A71554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33988" y="1331913"/>
                  <a:ext cx="34925" cy="3968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2" y="3"/>
                    </a:cxn>
                    <a:cxn ang="0">
                      <a:pos x="22" y="13"/>
                    </a:cxn>
                    <a:cxn ang="0">
                      <a:pos x="20" y="21"/>
                    </a:cxn>
                    <a:cxn ang="0">
                      <a:pos x="10" y="25"/>
                    </a:cxn>
                    <a:cxn ang="0">
                      <a:pos x="4" y="25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7" y="6"/>
                    </a:cxn>
                    <a:cxn ang="0">
                      <a:pos x="5" y="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2" h="25">
                      <a:moveTo>
                        <a:pt x="10" y="0"/>
                      </a:moveTo>
                      <a:lnTo>
                        <a:pt x="22" y="3"/>
                      </a:lnTo>
                      <a:lnTo>
                        <a:pt x="22" y="13"/>
                      </a:lnTo>
                      <a:lnTo>
                        <a:pt x="20" y="21"/>
                      </a:lnTo>
                      <a:lnTo>
                        <a:pt x="10" y="25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7" y="11"/>
                      </a:lnTo>
                      <a:lnTo>
                        <a:pt x="7" y="6"/>
                      </a:lnTo>
                      <a:lnTo>
                        <a:pt x="5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" name="Freeform 190">
                  <a:extLst>
                    <a:ext uri="{FF2B5EF4-FFF2-40B4-BE49-F238E27FC236}">
                      <a16:creationId xmlns:a16="http://schemas.microsoft.com/office/drawing/2014/main" id="{5B631D67-A0FC-E588-CF3D-DE8717B66D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1601" y="1363663"/>
                  <a:ext cx="44450" cy="33338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3" y="1"/>
                    </a:cxn>
                    <a:cxn ang="0">
                      <a:pos x="28" y="6"/>
                    </a:cxn>
                    <a:cxn ang="0">
                      <a:pos x="23" y="11"/>
                    </a:cxn>
                    <a:cxn ang="0">
                      <a:pos x="23" y="16"/>
                    </a:cxn>
                    <a:cxn ang="0">
                      <a:pos x="18" y="21"/>
                    </a:cxn>
                    <a:cxn ang="0">
                      <a:pos x="10" y="16"/>
                    </a:cxn>
                    <a:cxn ang="0">
                      <a:pos x="5" y="19"/>
                    </a:cxn>
                    <a:cxn ang="0">
                      <a:pos x="0" y="21"/>
                    </a:cxn>
                    <a:cxn ang="0">
                      <a:pos x="0" y="9"/>
                    </a:cxn>
                    <a:cxn ang="0">
                      <a:pos x="4" y="5"/>
                    </a:cxn>
                    <a:cxn ang="0">
                      <a:pos x="9" y="1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8" h="21">
                      <a:moveTo>
                        <a:pt x="17" y="0"/>
                      </a:moveTo>
                      <a:lnTo>
                        <a:pt x="23" y="1"/>
                      </a:lnTo>
                      <a:lnTo>
                        <a:pt x="28" y="6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18" y="21"/>
                      </a:lnTo>
                      <a:lnTo>
                        <a:pt x="10" y="16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9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" name="Freeform 191">
                  <a:extLst>
                    <a:ext uri="{FF2B5EF4-FFF2-40B4-BE49-F238E27FC236}">
                      <a16:creationId xmlns:a16="http://schemas.microsoft.com/office/drawing/2014/main" id="{1C6DB379-D743-8E15-C217-D4D7E7A06F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10176" y="1312863"/>
                  <a:ext cx="1587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5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" name="Freeform 192">
                  <a:extLst>
                    <a:ext uri="{FF2B5EF4-FFF2-40B4-BE49-F238E27FC236}">
                      <a16:creationId xmlns:a16="http://schemas.microsoft.com/office/drawing/2014/main" id="{B999F4F3-1DCE-5395-0068-C2CF8C1542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1601" y="1336675"/>
                  <a:ext cx="15875" cy="2063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7"/>
                    </a:cxn>
                    <a:cxn ang="0">
                      <a:pos x="5" y="13"/>
                    </a:cxn>
                    <a:cxn ang="0">
                      <a:pos x="2" y="13"/>
                    </a:cxn>
                    <a:cxn ang="0">
                      <a:pos x="0" y="8"/>
                    </a:cxn>
                    <a:cxn ang="0">
                      <a:pos x="0" y="5"/>
                    </a:cxn>
                    <a:cxn ang="0">
                      <a:pos x="5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3">
                      <a:moveTo>
                        <a:pt x="10" y="0"/>
                      </a:moveTo>
                      <a:lnTo>
                        <a:pt x="10" y="7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5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" name="Freeform 193">
                  <a:extLst>
                    <a:ext uri="{FF2B5EF4-FFF2-40B4-BE49-F238E27FC236}">
                      <a16:creationId xmlns:a16="http://schemas.microsoft.com/office/drawing/2014/main" id="{DF745A14-405C-BE86-6F46-54C9CCACA0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11751" y="1327150"/>
                  <a:ext cx="25400" cy="1270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0"/>
                    </a:cxn>
                    <a:cxn ang="0">
                      <a:pos x="8" y="8"/>
                    </a:cxn>
                    <a:cxn ang="0">
                      <a:pos x="3" y="8"/>
                    </a:cxn>
                    <a:cxn ang="0">
                      <a:pos x="0" y="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8">
                      <a:moveTo>
                        <a:pt x="6" y="0"/>
                      </a:moveTo>
                      <a:lnTo>
                        <a:pt x="16" y="0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" name="Freeform 194">
                  <a:extLst>
                    <a:ext uri="{FF2B5EF4-FFF2-40B4-BE49-F238E27FC236}">
                      <a16:creationId xmlns:a16="http://schemas.microsoft.com/office/drawing/2014/main" id="{3951D48A-DAAE-DBF1-5045-753B9E67D6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9051" y="1339850"/>
                  <a:ext cx="44450" cy="25400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8" y="5"/>
                    </a:cxn>
                    <a:cxn ang="0">
                      <a:pos x="24" y="10"/>
                    </a:cxn>
                    <a:cxn ang="0">
                      <a:pos x="16" y="15"/>
                    </a:cxn>
                    <a:cxn ang="0">
                      <a:pos x="6" y="16"/>
                    </a:cxn>
                    <a:cxn ang="0">
                      <a:pos x="3" y="15"/>
                    </a:cxn>
                    <a:cxn ang="0">
                      <a:pos x="6" y="8"/>
                    </a:cxn>
                    <a:cxn ang="0">
                      <a:pos x="0" y="5"/>
                    </a:cxn>
                    <a:cxn ang="0">
                      <a:pos x="8" y="5"/>
                    </a:cxn>
                    <a:cxn ang="0">
                      <a:pos x="14" y="8"/>
                    </a:cxn>
                    <a:cxn ang="0">
                      <a:pos x="18" y="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8" h="16">
                      <a:moveTo>
                        <a:pt x="28" y="0"/>
                      </a:moveTo>
                      <a:lnTo>
                        <a:pt x="28" y="5"/>
                      </a:lnTo>
                      <a:lnTo>
                        <a:pt x="24" y="10"/>
                      </a:lnTo>
                      <a:lnTo>
                        <a:pt x="16" y="15"/>
                      </a:lnTo>
                      <a:lnTo>
                        <a:pt x="6" y="16"/>
                      </a:lnTo>
                      <a:lnTo>
                        <a:pt x="3" y="15"/>
                      </a:lnTo>
                      <a:lnTo>
                        <a:pt x="6" y="8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18" y="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" name="Freeform 195">
                  <a:extLst>
                    <a:ext uri="{FF2B5EF4-FFF2-40B4-BE49-F238E27FC236}">
                      <a16:creationId xmlns:a16="http://schemas.microsoft.com/office/drawing/2014/main" id="{0A7FCA67-6978-087D-1E71-F5E42261FE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3501" y="1381125"/>
                  <a:ext cx="28575" cy="23813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5"/>
                    </a:cxn>
                    <a:cxn ang="0">
                      <a:pos x="13" y="10"/>
                    </a:cxn>
                    <a:cxn ang="0">
                      <a:pos x="14" y="15"/>
                    </a:cxn>
                    <a:cxn ang="0">
                      <a:pos x="8" y="15"/>
                    </a:cxn>
                    <a:cxn ang="0">
                      <a:pos x="0" y="8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8" h="15">
                      <a:moveTo>
                        <a:pt x="13" y="0"/>
                      </a:moveTo>
                      <a:lnTo>
                        <a:pt x="18" y="0"/>
                      </a:lnTo>
                      <a:lnTo>
                        <a:pt x="18" y="5"/>
                      </a:lnTo>
                      <a:lnTo>
                        <a:pt x="13" y="10"/>
                      </a:lnTo>
                      <a:lnTo>
                        <a:pt x="14" y="15"/>
                      </a:lnTo>
                      <a:lnTo>
                        <a:pt x="8" y="15"/>
                      </a:lnTo>
                      <a:lnTo>
                        <a:pt x="0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" name="Freeform 196">
                  <a:extLst>
                    <a:ext uri="{FF2B5EF4-FFF2-40B4-BE49-F238E27FC236}">
                      <a16:creationId xmlns:a16="http://schemas.microsoft.com/office/drawing/2014/main" id="{A5F1D179-132B-60A7-D6F8-3BD2659CE0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5876" y="1371600"/>
                  <a:ext cx="44450" cy="1746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0" y="0"/>
                    </a:cxn>
                    <a:cxn ang="0">
                      <a:pos x="28" y="4"/>
                    </a:cxn>
                    <a:cxn ang="0">
                      <a:pos x="28" y="9"/>
                    </a:cxn>
                    <a:cxn ang="0">
                      <a:pos x="15" y="9"/>
                    </a:cxn>
                    <a:cxn ang="0">
                      <a:pos x="8" y="11"/>
                    </a:cxn>
                    <a:cxn ang="0">
                      <a:pos x="0" y="6"/>
                    </a:cxn>
                    <a:cxn ang="0">
                      <a:pos x="3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8" h="11">
                      <a:moveTo>
                        <a:pt x="11" y="0"/>
                      </a:moveTo>
                      <a:lnTo>
                        <a:pt x="20" y="0"/>
                      </a:lnTo>
                      <a:lnTo>
                        <a:pt x="28" y="4"/>
                      </a:lnTo>
                      <a:lnTo>
                        <a:pt x="28" y="9"/>
                      </a:lnTo>
                      <a:lnTo>
                        <a:pt x="15" y="9"/>
                      </a:lnTo>
                      <a:lnTo>
                        <a:pt x="8" y="11"/>
                      </a:lnTo>
                      <a:lnTo>
                        <a:pt x="0" y="6"/>
                      </a:lnTo>
                      <a:lnTo>
                        <a:pt x="3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" name="Freeform 197">
                  <a:extLst>
                    <a:ext uri="{FF2B5EF4-FFF2-40B4-BE49-F238E27FC236}">
                      <a16:creationId xmlns:a16="http://schemas.microsoft.com/office/drawing/2014/main" id="{B6378F5F-856E-4828-D8B7-49968CEC9C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72051" y="1397000"/>
                  <a:ext cx="36513" cy="39688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3" y="5"/>
                    </a:cxn>
                    <a:cxn ang="0">
                      <a:pos x="14" y="12"/>
                    </a:cxn>
                    <a:cxn ang="0">
                      <a:pos x="14" y="18"/>
                    </a:cxn>
                    <a:cxn ang="0">
                      <a:pos x="7" y="25"/>
                    </a:cxn>
                    <a:cxn ang="0">
                      <a:pos x="0" y="17"/>
                    </a:cxn>
                    <a:cxn ang="0">
                      <a:pos x="5" y="13"/>
                    </a:cxn>
                    <a:cxn ang="0">
                      <a:pos x="9" y="13"/>
                    </a:cxn>
                    <a:cxn ang="0">
                      <a:pos x="5" y="8"/>
                    </a:cxn>
                    <a:cxn ang="0">
                      <a:pos x="10" y="2"/>
                    </a:cxn>
                    <a:cxn ang="0">
                      <a:pos x="15" y="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25">
                      <a:moveTo>
                        <a:pt x="23" y="0"/>
                      </a:moveTo>
                      <a:lnTo>
                        <a:pt x="23" y="5"/>
                      </a:lnTo>
                      <a:lnTo>
                        <a:pt x="14" y="12"/>
                      </a:lnTo>
                      <a:lnTo>
                        <a:pt x="14" y="18"/>
                      </a:lnTo>
                      <a:lnTo>
                        <a:pt x="7" y="25"/>
                      </a:lnTo>
                      <a:lnTo>
                        <a:pt x="0" y="17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15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" name="Freeform 198">
                  <a:extLst>
                    <a:ext uri="{FF2B5EF4-FFF2-40B4-BE49-F238E27FC236}">
                      <a16:creationId xmlns:a16="http://schemas.microsoft.com/office/drawing/2014/main" id="{FD4B30E3-427A-D862-9528-BC5CCE8650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95863" y="1389063"/>
                  <a:ext cx="44450" cy="5556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8" y="5"/>
                    </a:cxn>
                    <a:cxn ang="0">
                      <a:pos x="27" y="13"/>
                    </a:cxn>
                    <a:cxn ang="0">
                      <a:pos x="22" y="13"/>
                    </a:cxn>
                    <a:cxn ang="0">
                      <a:pos x="20" y="20"/>
                    </a:cxn>
                    <a:cxn ang="0">
                      <a:pos x="25" y="23"/>
                    </a:cxn>
                    <a:cxn ang="0">
                      <a:pos x="23" y="30"/>
                    </a:cxn>
                    <a:cxn ang="0">
                      <a:pos x="18" y="33"/>
                    </a:cxn>
                    <a:cxn ang="0">
                      <a:pos x="13" y="28"/>
                    </a:cxn>
                    <a:cxn ang="0">
                      <a:pos x="12" y="35"/>
                    </a:cxn>
                    <a:cxn ang="0">
                      <a:pos x="7" y="31"/>
                    </a:cxn>
                    <a:cxn ang="0">
                      <a:pos x="0" y="30"/>
                    </a:cxn>
                    <a:cxn ang="0">
                      <a:pos x="0" y="25"/>
                    </a:cxn>
                    <a:cxn ang="0">
                      <a:pos x="8" y="25"/>
                    </a:cxn>
                    <a:cxn ang="0">
                      <a:pos x="4" y="20"/>
                    </a:cxn>
                    <a:cxn ang="0">
                      <a:pos x="8" y="17"/>
                    </a:cxn>
                    <a:cxn ang="0">
                      <a:pos x="13" y="18"/>
                    </a:cxn>
                    <a:cxn ang="0">
                      <a:pos x="15" y="5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8" h="35">
                      <a:moveTo>
                        <a:pt x="25" y="0"/>
                      </a:moveTo>
                      <a:lnTo>
                        <a:pt x="28" y="5"/>
                      </a:lnTo>
                      <a:lnTo>
                        <a:pt x="27" y="13"/>
                      </a:lnTo>
                      <a:lnTo>
                        <a:pt x="22" y="13"/>
                      </a:lnTo>
                      <a:lnTo>
                        <a:pt x="20" y="20"/>
                      </a:lnTo>
                      <a:lnTo>
                        <a:pt x="25" y="23"/>
                      </a:lnTo>
                      <a:lnTo>
                        <a:pt x="23" y="30"/>
                      </a:lnTo>
                      <a:lnTo>
                        <a:pt x="18" y="33"/>
                      </a:lnTo>
                      <a:lnTo>
                        <a:pt x="13" y="28"/>
                      </a:lnTo>
                      <a:lnTo>
                        <a:pt x="12" y="35"/>
                      </a:lnTo>
                      <a:lnTo>
                        <a:pt x="7" y="31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4" y="20"/>
                      </a:lnTo>
                      <a:lnTo>
                        <a:pt x="8" y="17"/>
                      </a:lnTo>
                      <a:lnTo>
                        <a:pt x="13" y="18"/>
                      </a:lnTo>
                      <a:lnTo>
                        <a:pt x="15" y="5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" name="Freeform 199">
                  <a:extLst>
                    <a:ext uri="{FF2B5EF4-FFF2-40B4-BE49-F238E27FC236}">
                      <a16:creationId xmlns:a16="http://schemas.microsoft.com/office/drawing/2014/main" id="{EEA12130-4B6E-7196-ED8E-1E9EF71B82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3488" y="1423988"/>
                  <a:ext cx="9525" cy="20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13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" name="Freeform 200">
                  <a:extLst>
                    <a:ext uri="{FF2B5EF4-FFF2-40B4-BE49-F238E27FC236}">
                      <a16:creationId xmlns:a16="http://schemas.microsoft.com/office/drawing/2014/main" id="{90517445-2055-8A4E-FC62-1FD7AD37AA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68888" y="1408113"/>
                  <a:ext cx="31750" cy="20638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0" y="3"/>
                    </a:cxn>
                    <a:cxn ang="0">
                      <a:pos x="7" y="13"/>
                    </a:cxn>
                    <a:cxn ang="0">
                      <a:pos x="0" y="10"/>
                    </a:cxn>
                    <a:cxn ang="0">
                      <a:pos x="4" y="3"/>
                    </a:cxn>
                    <a:cxn ang="0">
                      <a:pos x="10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0" h="13">
                      <a:moveTo>
                        <a:pt x="15" y="0"/>
                      </a:moveTo>
                      <a:lnTo>
                        <a:pt x="20" y="3"/>
                      </a:lnTo>
                      <a:lnTo>
                        <a:pt x="7" y="13"/>
                      </a:lnTo>
                      <a:lnTo>
                        <a:pt x="0" y="10"/>
                      </a:lnTo>
                      <a:lnTo>
                        <a:pt x="4" y="3"/>
                      </a:lnTo>
                      <a:lnTo>
                        <a:pt x="1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" name="Freeform 201">
                  <a:extLst>
                    <a:ext uri="{FF2B5EF4-FFF2-40B4-BE49-F238E27FC236}">
                      <a16:creationId xmlns:a16="http://schemas.microsoft.com/office/drawing/2014/main" id="{C3F774D1-4E0E-68E7-C44C-420186931A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84763" y="1392238"/>
                  <a:ext cx="11113" cy="95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7" y="3"/>
                    </a:cxn>
                    <a:cxn ang="0">
                      <a:pos x="0" y="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3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" name="Freeform 202">
                  <a:extLst>
                    <a:ext uri="{FF2B5EF4-FFF2-40B4-BE49-F238E27FC236}">
                      <a16:creationId xmlns:a16="http://schemas.microsoft.com/office/drawing/2014/main" id="{ED993CC2-C4F2-2923-4348-90A0295643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27626" y="1397000"/>
                  <a:ext cx="20638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3" y="10"/>
                    </a:cxn>
                    <a:cxn ang="0">
                      <a:pos x="6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1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10"/>
                      </a:lnTo>
                      <a:lnTo>
                        <a:pt x="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" name="Freeform 203">
                  <a:extLst>
                    <a:ext uri="{FF2B5EF4-FFF2-40B4-BE49-F238E27FC236}">
                      <a16:creationId xmlns:a16="http://schemas.microsoft.com/office/drawing/2014/main" id="{03824DFF-B363-7EAD-221F-86A8250101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05401" y="1401763"/>
                  <a:ext cx="19050" cy="793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2" y="5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2" h="5">
                      <a:moveTo>
                        <a:pt x="7" y="0"/>
                      </a:moveTo>
                      <a:lnTo>
                        <a:pt x="12" y="5"/>
                      </a:lnTo>
                      <a:lnTo>
                        <a:pt x="0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13" name="Russland">
                <a:extLst>
                  <a:ext uri="{FF2B5EF4-FFF2-40B4-BE49-F238E27FC236}">
                    <a16:creationId xmlns:a16="http://schemas.microsoft.com/office/drawing/2014/main" id="{7640E901-D257-2620-B96A-9B27B13F96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6718" y="1842269"/>
                <a:ext cx="773266" cy="1039943"/>
              </a:xfrm>
              <a:custGeom>
                <a:avLst/>
                <a:gdLst>
                  <a:gd name="T0" fmla="*/ 645 w 685"/>
                  <a:gd name="T1" fmla="*/ 373 h 921"/>
                  <a:gd name="T2" fmla="*/ 685 w 685"/>
                  <a:gd name="T3" fmla="*/ 82 h 921"/>
                  <a:gd name="T4" fmla="*/ 617 w 685"/>
                  <a:gd name="T5" fmla="*/ 20 h 921"/>
                  <a:gd name="T6" fmla="*/ 548 w 685"/>
                  <a:gd name="T7" fmla="*/ 3 h 921"/>
                  <a:gd name="T8" fmla="*/ 523 w 685"/>
                  <a:gd name="T9" fmla="*/ 51 h 921"/>
                  <a:gd name="T10" fmla="*/ 476 w 685"/>
                  <a:gd name="T11" fmla="*/ 52 h 921"/>
                  <a:gd name="T12" fmla="*/ 435 w 685"/>
                  <a:gd name="T13" fmla="*/ 62 h 921"/>
                  <a:gd name="T14" fmla="*/ 422 w 685"/>
                  <a:gd name="T15" fmla="*/ 55 h 921"/>
                  <a:gd name="T16" fmla="*/ 417 w 685"/>
                  <a:gd name="T17" fmla="*/ 39 h 921"/>
                  <a:gd name="T18" fmla="*/ 342 w 685"/>
                  <a:gd name="T19" fmla="*/ 91 h 921"/>
                  <a:gd name="T20" fmla="*/ 307 w 685"/>
                  <a:gd name="T21" fmla="*/ 138 h 921"/>
                  <a:gd name="T22" fmla="*/ 294 w 685"/>
                  <a:gd name="T23" fmla="*/ 85 h 921"/>
                  <a:gd name="T24" fmla="*/ 229 w 685"/>
                  <a:gd name="T25" fmla="*/ 78 h 921"/>
                  <a:gd name="T26" fmla="*/ 262 w 685"/>
                  <a:gd name="T27" fmla="*/ 133 h 921"/>
                  <a:gd name="T28" fmla="*/ 231 w 685"/>
                  <a:gd name="T29" fmla="*/ 170 h 921"/>
                  <a:gd name="T30" fmla="*/ 215 w 685"/>
                  <a:gd name="T31" fmla="*/ 218 h 921"/>
                  <a:gd name="T32" fmla="*/ 153 w 685"/>
                  <a:gd name="T33" fmla="*/ 224 h 921"/>
                  <a:gd name="T34" fmla="*/ 169 w 685"/>
                  <a:gd name="T35" fmla="*/ 261 h 921"/>
                  <a:gd name="T36" fmla="*/ 117 w 685"/>
                  <a:gd name="T37" fmla="*/ 203 h 921"/>
                  <a:gd name="T38" fmla="*/ 70 w 685"/>
                  <a:gd name="T39" fmla="*/ 158 h 921"/>
                  <a:gd name="T40" fmla="*/ 69 w 685"/>
                  <a:gd name="T41" fmla="*/ 119 h 921"/>
                  <a:gd name="T42" fmla="*/ 77 w 685"/>
                  <a:gd name="T43" fmla="*/ 153 h 921"/>
                  <a:gd name="T44" fmla="*/ 183 w 685"/>
                  <a:gd name="T45" fmla="*/ 177 h 921"/>
                  <a:gd name="T46" fmla="*/ 188 w 685"/>
                  <a:gd name="T47" fmla="*/ 107 h 921"/>
                  <a:gd name="T48" fmla="*/ 75 w 685"/>
                  <a:gd name="T49" fmla="*/ 76 h 921"/>
                  <a:gd name="T50" fmla="*/ 49 w 685"/>
                  <a:gd name="T51" fmla="*/ 53 h 921"/>
                  <a:gd name="T52" fmla="*/ 12 w 685"/>
                  <a:gd name="T53" fmla="*/ 82 h 921"/>
                  <a:gd name="T54" fmla="*/ 22 w 685"/>
                  <a:gd name="T55" fmla="*/ 142 h 921"/>
                  <a:gd name="T56" fmla="*/ 31 w 685"/>
                  <a:gd name="T57" fmla="*/ 230 h 921"/>
                  <a:gd name="T58" fmla="*/ 77 w 685"/>
                  <a:gd name="T59" fmla="*/ 296 h 921"/>
                  <a:gd name="T60" fmla="*/ 31 w 685"/>
                  <a:gd name="T61" fmla="*/ 378 h 921"/>
                  <a:gd name="T62" fmla="*/ 22 w 685"/>
                  <a:gd name="T63" fmla="*/ 415 h 921"/>
                  <a:gd name="T64" fmla="*/ 31 w 685"/>
                  <a:gd name="T65" fmla="*/ 496 h 921"/>
                  <a:gd name="T66" fmla="*/ 103 w 685"/>
                  <a:gd name="T67" fmla="*/ 542 h 921"/>
                  <a:gd name="T68" fmla="*/ 124 w 685"/>
                  <a:gd name="T69" fmla="*/ 604 h 921"/>
                  <a:gd name="T70" fmla="*/ 145 w 685"/>
                  <a:gd name="T71" fmla="*/ 632 h 921"/>
                  <a:gd name="T72" fmla="*/ 189 w 685"/>
                  <a:gd name="T73" fmla="*/ 659 h 921"/>
                  <a:gd name="T74" fmla="*/ 260 w 685"/>
                  <a:gd name="T75" fmla="*/ 689 h 921"/>
                  <a:gd name="T76" fmla="*/ 297 w 685"/>
                  <a:gd name="T77" fmla="*/ 729 h 921"/>
                  <a:gd name="T78" fmla="*/ 283 w 685"/>
                  <a:gd name="T79" fmla="*/ 759 h 921"/>
                  <a:gd name="T80" fmla="*/ 255 w 685"/>
                  <a:gd name="T81" fmla="*/ 776 h 921"/>
                  <a:gd name="T82" fmla="*/ 256 w 685"/>
                  <a:gd name="T83" fmla="*/ 799 h 921"/>
                  <a:gd name="T84" fmla="*/ 247 w 685"/>
                  <a:gd name="T85" fmla="*/ 836 h 921"/>
                  <a:gd name="T86" fmla="*/ 323 w 685"/>
                  <a:gd name="T87" fmla="*/ 878 h 921"/>
                  <a:gd name="T88" fmla="*/ 388 w 685"/>
                  <a:gd name="T89" fmla="*/ 877 h 921"/>
                  <a:gd name="T90" fmla="*/ 445 w 685"/>
                  <a:gd name="T91" fmla="*/ 893 h 921"/>
                  <a:gd name="T92" fmla="*/ 496 w 685"/>
                  <a:gd name="T93" fmla="*/ 921 h 921"/>
                  <a:gd name="T94" fmla="*/ 473 w 685"/>
                  <a:gd name="T95" fmla="*/ 872 h 921"/>
                  <a:gd name="T96" fmla="*/ 457 w 685"/>
                  <a:gd name="T97" fmla="*/ 822 h 921"/>
                  <a:gd name="T98" fmla="*/ 496 w 685"/>
                  <a:gd name="T99" fmla="*/ 770 h 921"/>
                  <a:gd name="T100" fmla="*/ 482 w 685"/>
                  <a:gd name="T101" fmla="*/ 740 h 921"/>
                  <a:gd name="T102" fmla="*/ 444 w 685"/>
                  <a:gd name="T103" fmla="*/ 708 h 921"/>
                  <a:gd name="T104" fmla="*/ 471 w 685"/>
                  <a:gd name="T105" fmla="*/ 681 h 921"/>
                  <a:gd name="T106" fmla="*/ 527 w 685"/>
                  <a:gd name="T107" fmla="*/ 633 h 921"/>
                  <a:gd name="T108" fmla="*/ 591 w 685"/>
                  <a:gd name="T109" fmla="*/ 654 h 921"/>
                  <a:gd name="T110" fmla="*/ 648 w 685"/>
                  <a:gd name="T111" fmla="*/ 63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5" h="921">
                    <a:moveTo>
                      <a:pt x="671" y="587"/>
                    </a:moveTo>
                    <a:cubicBezTo>
                      <a:pt x="669" y="578"/>
                      <a:pt x="674" y="571"/>
                      <a:pt x="675" y="569"/>
                    </a:cubicBezTo>
                    <a:cubicBezTo>
                      <a:pt x="676" y="567"/>
                      <a:pt x="672" y="560"/>
                      <a:pt x="669" y="550"/>
                    </a:cubicBezTo>
                    <a:cubicBezTo>
                      <a:pt x="666" y="541"/>
                      <a:pt x="667" y="517"/>
                      <a:pt x="667" y="513"/>
                    </a:cubicBezTo>
                    <a:cubicBezTo>
                      <a:pt x="667" y="510"/>
                      <a:pt x="679" y="489"/>
                      <a:pt x="680" y="473"/>
                    </a:cubicBezTo>
                    <a:cubicBezTo>
                      <a:pt x="680" y="456"/>
                      <a:pt x="671" y="424"/>
                      <a:pt x="669" y="413"/>
                    </a:cubicBezTo>
                    <a:cubicBezTo>
                      <a:pt x="666" y="403"/>
                      <a:pt x="647" y="383"/>
                      <a:pt x="645" y="373"/>
                    </a:cubicBezTo>
                    <a:cubicBezTo>
                      <a:pt x="643" y="362"/>
                      <a:pt x="640" y="332"/>
                      <a:pt x="638" y="309"/>
                    </a:cubicBezTo>
                    <a:cubicBezTo>
                      <a:pt x="636" y="285"/>
                      <a:pt x="631" y="277"/>
                      <a:pt x="629" y="265"/>
                    </a:cubicBezTo>
                    <a:cubicBezTo>
                      <a:pt x="627" y="253"/>
                      <a:pt x="623" y="214"/>
                      <a:pt x="624" y="206"/>
                    </a:cubicBezTo>
                    <a:cubicBezTo>
                      <a:pt x="625" y="199"/>
                      <a:pt x="644" y="178"/>
                      <a:pt x="650" y="167"/>
                    </a:cubicBezTo>
                    <a:cubicBezTo>
                      <a:pt x="655" y="156"/>
                      <a:pt x="655" y="145"/>
                      <a:pt x="663" y="136"/>
                    </a:cubicBezTo>
                    <a:cubicBezTo>
                      <a:pt x="671" y="127"/>
                      <a:pt x="677" y="107"/>
                      <a:pt x="680" y="101"/>
                    </a:cubicBezTo>
                    <a:cubicBezTo>
                      <a:pt x="682" y="96"/>
                      <a:pt x="685" y="82"/>
                      <a:pt x="685" y="82"/>
                    </a:cubicBezTo>
                    <a:cubicBezTo>
                      <a:pt x="684" y="70"/>
                      <a:pt x="684" y="57"/>
                      <a:pt x="677" y="51"/>
                    </a:cubicBezTo>
                    <a:cubicBezTo>
                      <a:pt x="672" y="48"/>
                      <a:pt x="669" y="42"/>
                      <a:pt x="668" y="39"/>
                    </a:cubicBezTo>
                    <a:cubicBezTo>
                      <a:pt x="668" y="42"/>
                      <a:pt x="668" y="42"/>
                      <a:pt x="668" y="42"/>
                    </a:cubicBezTo>
                    <a:cubicBezTo>
                      <a:pt x="658" y="33"/>
                      <a:pt x="658" y="33"/>
                      <a:pt x="658" y="33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634" y="21"/>
                      <a:pt x="634" y="21"/>
                      <a:pt x="634" y="21"/>
                    </a:cubicBezTo>
                    <a:cubicBezTo>
                      <a:pt x="617" y="20"/>
                      <a:pt x="617" y="20"/>
                      <a:pt x="617" y="20"/>
                    </a:cubicBezTo>
                    <a:cubicBezTo>
                      <a:pt x="607" y="17"/>
                      <a:pt x="607" y="17"/>
                      <a:pt x="607" y="17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3" y="7"/>
                      <a:pt x="593" y="7"/>
                      <a:pt x="593" y="7"/>
                    </a:cubicBezTo>
                    <a:cubicBezTo>
                      <a:pt x="581" y="3"/>
                      <a:pt x="581" y="3"/>
                      <a:pt x="581" y="3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2" y="6"/>
                      <a:pt x="562" y="6"/>
                      <a:pt x="562" y="6"/>
                    </a:cubicBezTo>
                    <a:cubicBezTo>
                      <a:pt x="548" y="3"/>
                      <a:pt x="548" y="3"/>
                      <a:pt x="548" y="3"/>
                    </a:cubicBezTo>
                    <a:cubicBezTo>
                      <a:pt x="535" y="3"/>
                      <a:pt x="535" y="3"/>
                      <a:pt x="535" y="3"/>
                    </a:cubicBezTo>
                    <a:cubicBezTo>
                      <a:pt x="531" y="8"/>
                      <a:pt x="531" y="8"/>
                      <a:pt x="531" y="8"/>
                    </a:cubicBezTo>
                    <a:cubicBezTo>
                      <a:pt x="524" y="10"/>
                      <a:pt x="524" y="10"/>
                      <a:pt x="524" y="10"/>
                    </a:cubicBezTo>
                    <a:cubicBezTo>
                      <a:pt x="525" y="18"/>
                      <a:pt x="525" y="18"/>
                      <a:pt x="525" y="18"/>
                    </a:cubicBezTo>
                    <a:cubicBezTo>
                      <a:pt x="529" y="35"/>
                      <a:pt x="529" y="35"/>
                      <a:pt x="529" y="35"/>
                    </a:cubicBezTo>
                    <a:cubicBezTo>
                      <a:pt x="528" y="45"/>
                      <a:pt x="528" y="45"/>
                      <a:pt x="528" y="45"/>
                    </a:cubicBezTo>
                    <a:cubicBezTo>
                      <a:pt x="523" y="51"/>
                      <a:pt x="523" y="51"/>
                      <a:pt x="523" y="51"/>
                    </a:cubicBezTo>
                    <a:cubicBezTo>
                      <a:pt x="514" y="47"/>
                      <a:pt x="514" y="47"/>
                      <a:pt x="514" y="47"/>
                    </a:cubicBezTo>
                    <a:cubicBezTo>
                      <a:pt x="507" y="37"/>
                      <a:pt x="507" y="37"/>
                      <a:pt x="507" y="37"/>
                    </a:cubicBezTo>
                    <a:cubicBezTo>
                      <a:pt x="500" y="38"/>
                      <a:pt x="500" y="38"/>
                      <a:pt x="500" y="38"/>
                    </a:cubicBezTo>
                    <a:cubicBezTo>
                      <a:pt x="491" y="41"/>
                      <a:pt x="491" y="41"/>
                      <a:pt x="491" y="41"/>
                    </a:cubicBezTo>
                    <a:cubicBezTo>
                      <a:pt x="481" y="42"/>
                      <a:pt x="481" y="42"/>
                      <a:pt x="481" y="42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76" y="52"/>
                      <a:pt x="476" y="52"/>
                      <a:pt x="476" y="52"/>
                    </a:cubicBezTo>
                    <a:cubicBezTo>
                      <a:pt x="482" y="54"/>
                      <a:pt x="482" y="54"/>
                      <a:pt x="482" y="54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67" y="53"/>
                      <a:pt x="467" y="53"/>
                      <a:pt x="467" y="53"/>
                    </a:cubicBezTo>
                    <a:cubicBezTo>
                      <a:pt x="457" y="53"/>
                      <a:pt x="457" y="53"/>
                      <a:pt x="457" y="53"/>
                    </a:cubicBezTo>
                    <a:cubicBezTo>
                      <a:pt x="444" y="53"/>
                      <a:pt x="444" y="53"/>
                      <a:pt x="444" y="53"/>
                    </a:cubicBezTo>
                    <a:cubicBezTo>
                      <a:pt x="438" y="58"/>
                      <a:pt x="438" y="58"/>
                      <a:pt x="438" y="58"/>
                    </a:cubicBezTo>
                    <a:cubicBezTo>
                      <a:pt x="435" y="62"/>
                      <a:pt x="435" y="62"/>
                      <a:pt x="435" y="62"/>
                    </a:cubicBezTo>
                    <a:cubicBezTo>
                      <a:pt x="439" y="71"/>
                      <a:pt x="439" y="71"/>
                      <a:pt x="439" y="71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24" y="82"/>
                      <a:pt x="424" y="82"/>
                      <a:pt x="424" y="82"/>
                    </a:cubicBezTo>
                    <a:cubicBezTo>
                      <a:pt x="414" y="83"/>
                      <a:pt x="414" y="83"/>
                      <a:pt x="414" y="83"/>
                    </a:cubicBezTo>
                    <a:cubicBezTo>
                      <a:pt x="417" y="69"/>
                      <a:pt x="417" y="69"/>
                      <a:pt x="417" y="69"/>
                    </a:cubicBezTo>
                    <a:cubicBezTo>
                      <a:pt x="423" y="69"/>
                      <a:pt x="423" y="69"/>
                      <a:pt x="423" y="69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1" y="48"/>
                      <a:pt x="421" y="48"/>
                      <a:pt x="421" y="48"/>
                    </a:cubicBezTo>
                    <a:cubicBezTo>
                      <a:pt x="424" y="44"/>
                      <a:pt x="424" y="44"/>
                      <a:pt x="424" y="44"/>
                    </a:cubicBezTo>
                    <a:cubicBezTo>
                      <a:pt x="426" y="43"/>
                      <a:pt x="426" y="43"/>
                      <a:pt x="426" y="43"/>
                    </a:cubicBezTo>
                    <a:cubicBezTo>
                      <a:pt x="435" y="40"/>
                      <a:pt x="435" y="40"/>
                      <a:pt x="435" y="40"/>
                    </a:cubicBezTo>
                    <a:cubicBezTo>
                      <a:pt x="444" y="33"/>
                      <a:pt x="444" y="33"/>
                      <a:pt x="444" y="33"/>
                    </a:cubicBezTo>
                    <a:cubicBezTo>
                      <a:pt x="426" y="34"/>
                      <a:pt x="426" y="34"/>
                      <a:pt x="426" y="34"/>
                    </a:cubicBezTo>
                    <a:cubicBezTo>
                      <a:pt x="417" y="39"/>
                      <a:pt x="417" y="39"/>
                      <a:pt x="417" y="39"/>
                    </a:cubicBezTo>
                    <a:cubicBezTo>
                      <a:pt x="409" y="50"/>
                      <a:pt x="409" y="50"/>
                      <a:pt x="409" y="50"/>
                    </a:cubicBezTo>
                    <a:cubicBezTo>
                      <a:pt x="398" y="60"/>
                      <a:pt x="398" y="60"/>
                      <a:pt x="398" y="60"/>
                    </a:cubicBezTo>
                    <a:cubicBezTo>
                      <a:pt x="394" y="66"/>
                      <a:pt x="394" y="66"/>
                      <a:pt x="394" y="66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0" y="70"/>
                      <a:pt x="380" y="70"/>
                      <a:pt x="380" y="70"/>
                    </a:cubicBezTo>
                    <a:cubicBezTo>
                      <a:pt x="355" y="80"/>
                      <a:pt x="355" y="80"/>
                      <a:pt x="355" y="80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37" y="98"/>
                      <a:pt x="337" y="98"/>
                      <a:pt x="337" y="98"/>
                    </a:cubicBezTo>
                    <a:cubicBezTo>
                      <a:pt x="335" y="108"/>
                      <a:pt x="335" y="108"/>
                      <a:pt x="335" y="108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30" y="138"/>
                      <a:pt x="330" y="138"/>
                      <a:pt x="330" y="138"/>
                    </a:cubicBezTo>
                    <a:cubicBezTo>
                      <a:pt x="320" y="137"/>
                      <a:pt x="320" y="137"/>
                      <a:pt x="320" y="137"/>
                    </a:cubicBezTo>
                    <a:cubicBezTo>
                      <a:pt x="307" y="138"/>
                      <a:pt x="307" y="138"/>
                      <a:pt x="307" y="138"/>
                    </a:cubicBezTo>
                    <a:cubicBezTo>
                      <a:pt x="299" y="143"/>
                      <a:pt x="299" y="143"/>
                      <a:pt x="299" y="143"/>
                    </a:cubicBezTo>
                    <a:cubicBezTo>
                      <a:pt x="278" y="122"/>
                      <a:pt x="278" y="122"/>
                      <a:pt x="278" y="122"/>
                    </a:cubicBezTo>
                    <a:cubicBezTo>
                      <a:pt x="284" y="107"/>
                      <a:pt x="284" y="107"/>
                      <a:pt x="284" y="107"/>
                    </a:cubicBezTo>
                    <a:cubicBezTo>
                      <a:pt x="290" y="105"/>
                      <a:pt x="290" y="105"/>
                      <a:pt x="290" y="105"/>
                    </a:cubicBezTo>
                    <a:cubicBezTo>
                      <a:pt x="308" y="105"/>
                      <a:pt x="308" y="105"/>
                      <a:pt x="308" y="105"/>
                    </a:cubicBezTo>
                    <a:cubicBezTo>
                      <a:pt x="303" y="95"/>
                      <a:pt x="303" y="95"/>
                      <a:pt x="303" y="95"/>
                    </a:cubicBezTo>
                    <a:cubicBezTo>
                      <a:pt x="294" y="85"/>
                      <a:pt x="294" y="85"/>
                      <a:pt x="294" y="85"/>
                    </a:cubicBezTo>
                    <a:cubicBezTo>
                      <a:pt x="285" y="80"/>
                      <a:pt x="285" y="80"/>
                      <a:pt x="285" y="80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3" y="80"/>
                      <a:pt x="263" y="80"/>
                      <a:pt x="263" y="80"/>
                    </a:cubicBezTo>
                    <a:cubicBezTo>
                      <a:pt x="254" y="86"/>
                      <a:pt x="254" y="86"/>
                      <a:pt x="254" y="86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37" y="78"/>
                      <a:pt x="237" y="78"/>
                      <a:pt x="237" y="78"/>
                    </a:cubicBezTo>
                    <a:cubicBezTo>
                      <a:pt x="229" y="78"/>
                      <a:pt x="229" y="78"/>
                      <a:pt x="229" y="78"/>
                    </a:cubicBezTo>
                    <a:cubicBezTo>
                      <a:pt x="230" y="82"/>
                      <a:pt x="230" y="82"/>
                      <a:pt x="230" y="82"/>
                    </a:cubicBezTo>
                    <a:cubicBezTo>
                      <a:pt x="236" y="85"/>
                      <a:pt x="236" y="85"/>
                      <a:pt x="236" y="85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9" y="93"/>
                      <a:pt x="249" y="93"/>
                      <a:pt x="249" y="93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4" y="121"/>
                      <a:pt x="254" y="121"/>
                      <a:pt x="254" y="121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2" y="159"/>
                      <a:pt x="272" y="159"/>
                      <a:pt x="272" y="159"/>
                    </a:cubicBezTo>
                    <a:cubicBezTo>
                      <a:pt x="280" y="179"/>
                      <a:pt x="280" y="179"/>
                      <a:pt x="280" y="179"/>
                    </a:cubicBezTo>
                    <a:cubicBezTo>
                      <a:pt x="269" y="170"/>
                      <a:pt x="269" y="170"/>
                      <a:pt x="269" y="17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35" y="155"/>
                      <a:pt x="235" y="155"/>
                      <a:pt x="235" y="155"/>
                    </a:cubicBezTo>
                    <a:cubicBezTo>
                      <a:pt x="231" y="170"/>
                      <a:pt x="231" y="170"/>
                      <a:pt x="231" y="170"/>
                    </a:cubicBezTo>
                    <a:cubicBezTo>
                      <a:pt x="224" y="177"/>
                      <a:pt x="224" y="177"/>
                      <a:pt x="224" y="177"/>
                    </a:cubicBezTo>
                    <a:cubicBezTo>
                      <a:pt x="212" y="183"/>
                      <a:pt x="212" y="183"/>
                      <a:pt x="212" y="183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12" y="199"/>
                      <a:pt x="212" y="199"/>
                      <a:pt x="212" y="199"/>
                    </a:cubicBezTo>
                    <a:cubicBezTo>
                      <a:pt x="218" y="203"/>
                      <a:pt x="218" y="203"/>
                      <a:pt x="218" y="203"/>
                    </a:cubicBezTo>
                    <a:cubicBezTo>
                      <a:pt x="218" y="210"/>
                      <a:pt x="218" y="210"/>
                      <a:pt x="218" y="210"/>
                    </a:cubicBezTo>
                    <a:cubicBezTo>
                      <a:pt x="215" y="218"/>
                      <a:pt x="215" y="218"/>
                      <a:pt x="215" y="218"/>
                    </a:cubicBezTo>
                    <a:cubicBezTo>
                      <a:pt x="204" y="222"/>
                      <a:pt x="204" y="222"/>
                      <a:pt x="204" y="222"/>
                    </a:cubicBezTo>
                    <a:cubicBezTo>
                      <a:pt x="193" y="223"/>
                      <a:pt x="193" y="223"/>
                      <a:pt x="193" y="223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72" y="216"/>
                      <a:pt x="172" y="216"/>
                      <a:pt x="172" y="216"/>
                    </a:cubicBezTo>
                    <a:cubicBezTo>
                      <a:pt x="165" y="212"/>
                      <a:pt x="165" y="212"/>
                      <a:pt x="165" y="212"/>
                    </a:cubicBezTo>
                    <a:cubicBezTo>
                      <a:pt x="150" y="216"/>
                      <a:pt x="150" y="216"/>
                      <a:pt x="150" y="216"/>
                    </a:cubicBezTo>
                    <a:cubicBezTo>
                      <a:pt x="153" y="224"/>
                      <a:pt x="153" y="224"/>
                      <a:pt x="153" y="224"/>
                    </a:cubicBezTo>
                    <a:cubicBezTo>
                      <a:pt x="167" y="225"/>
                      <a:pt x="167" y="225"/>
                      <a:pt x="167" y="225"/>
                    </a:cubicBezTo>
                    <a:cubicBezTo>
                      <a:pt x="169" y="235"/>
                      <a:pt x="169" y="235"/>
                      <a:pt x="169" y="235"/>
                    </a:cubicBezTo>
                    <a:cubicBezTo>
                      <a:pt x="185" y="240"/>
                      <a:pt x="185" y="240"/>
                      <a:pt x="185" y="240"/>
                    </a:cubicBezTo>
                    <a:cubicBezTo>
                      <a:pt x="189" y="251"/>
                      <a:pt x="189" y="251"/>
                      <a:pt x="189" y="251"/>
                    </a:cubicBezTo>
                    <a:cubicBezTo>
                      <a:pt x="188" y="259"/>
                      <a:pt x="188" y="259"/>
                      <a:pt x="188" y="259"/>
                    </a:cubicBezTo>
                    <a:cubicBezTo>
                      <a:pt x="175" y="252"/>
                      <a:pt x="175" y="252"/>
                      <a:pt x="175" y="252"/>
                    </a:cubicBezTo>
                    <a:cubicBezTo>
                      <a:pt x="169" y="261"/>
                      <a:pt x="169" y="261"/>
                      <a:pt x="169" y="261"/>
                    </a:cubicBezTo>
                    <a:cubicBezTo>
                      <a:pt x="158" y="255"/>
                      <a:pt x="158" y="255"/>
                      <a:pt x="158" y="255"/>
                    </a:cubicBezTo>
                    <a:cubicBezTo>
                      <a:pt x="152" y="255"/>
                      <a:pt x="152" y="255"/>
                      <a:pt x="152" y="255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18" y="235"/>
                      <a:pt x="118" y="235"/>
                      <a:pt x="118" y="235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16" y="209"/>
                      <a:pt x="116" y="209"/>
                      <a:pt x="116" y="209"/>
                    </a:cubicBezTo>
                    <a:cubicBezTo>
                      <a:pt x="117" y="203"/>
                      <a:pt x="117" y="203"/>
                      <a:pt x="117" y="203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86" y="181"/>
                      <a:pt x="86" y="181"/>
                      <a:pt x="86" y="181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1" y="169"/>
                      <a:pt x="71" y="169"/>
                      <a:pt x="71" y="169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70" y="158"/>
                      <a:pt x="70" y="158"/>
                      <a:pt x="70" y="158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63" y="145"/>
                      <a:pt x="63" y="145"/>
                      <a:pt x="63" y="145"/>
                    </a:cubicBezTo>
                    <a:cubicBezTo>
                      <a:pt x="48" y="135"/>
                      <a:pt x="48" y="135"/>
                      <a:pt x="48" y="135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34"/>
                      <a:pt x="81" y="134"/>
                      <a:pt x="81" y="134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7" y="153"/>
                      <a:pt x="77" y="153"/>
                      <a:pt x="77" y="153"/>
                    </a:cubicBezTo>
                    <a:cubicBezTo>
                      <a:pt x="86" y="158"/>
                      <a:pt x="86" y="158"/>
                      <a:pt x="86" y="158"/>
                    </a:cubicBezTo>
                    <a:cubicBezTo>
                      <a:pt x="98" y="165"/>
                      <a:pt x="98" y="165"/>
                      <a:pt x="98" y="165"/>
                    </a:cubicBezTo>
                    <a:cubicBezTo>
                      <a:pt x="121" y="173"/>
                      <a:pt x="121" y="173"/>
                      <a:pt x="121" y="173"/>
                    </a:cubicBezTo>
                    <a:cubicBezTo>
                      <a:pt x="141" y="172"/>
                      <a:pt x="141" y="172"/>
                      <a:pt x="141" y="172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68" y="179"/>
                      <a:pt x="168" y="179"/>
                      <a:pt x="168" y="179"/>
                    </a:cubicBezTo>
                    <a:cubicBezTo>
                      <a:pt x="183" y="177"/>
                      <a:pt x="183" y="177"/>
                      <a:pt x="183" y="177"/>
                    </a:cubicBezTo>
                    <a:cubicBezTo>
                      <a:pt x="203" y="173"/>
                      <a:pt x="203" y="173"/>
                      <a:pt x="203" y="173"/>
                    </a:cubicBezTo>
                    <a:cubicBezTo>
                      <a:pt x="213" y="163"/>
                      <a:pt x="213" y="163"/>
                      <a:pt x="213" y="163"/>
                    </a:cubicBezTo>
                    <a:cubicBezTo>
                      <a:pt x="213" y="163"/>
                      <a:pt x="217" y="157"/>
                      <a:pt x="217" y="154"/>
                    </a:cubicBezTo>
                    <a:cubicBezTo>
                      <a:pt x="217" y="152"/>
                      <a:pt x="217" y="134"/>
                      <a:pt x="217" y="134"/>
                    </a:cubicBezTo>
                    <a:cubicBezTo>
                      <a:pt x="210" y="128"/>
                      <a:pt x="210" y="128"/>
                      <a:pt x="210" y="128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88" y="107"/>
                      <a:pt x="188" y="107"/>
                      <a:pt x="188" y="107"/>
                    </a:cubicBez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46" y="85"/>
                      <a:pt x="146" y="85"/>
                      <a:pt x="146" y="85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2" y="176"/>
                      <a:pt x="12" y="176"/>
                      <a:pt x="12" y="176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7" y="197"/>
                      <a:pt x="27" y="197"/>
                      <a:pt x="27" y="197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52" y="273"/>
                      <a:pt x="52" y="273"/>
                      <a:pt x="52" y="273"/>
                    </a:cubicBezTo>
                    <a:cubicBezTo>
                      <a:pt x="62" y="281"/>
                      <a:pt x="62" y="281"/>
                      <a:pt x="62" y="281"/>
                    </a:cubicBezTo>
                    <a:cubicBezTo>
                      <a:pt x="75" y="289"/>
                      <a:pt x="75" y="289"/>
                      <a:pt x="75" y="289"/>
                    </a:cubicBezTo>
                    <a:cubicBezTo>
                      <a:pt x="77" y="296"/>
                      <a:pt x="77" y="296"/>
                      <a:pt x="77" y="296"/>
                    </a:cubicBezTo>
                    <a:cubicBezTo>
                      <a:pt x="71" y="309"/>
                      <a:pt x="71" y="309"/>
                      <a:pt x="71" y="309"/>
                    </a:cubicBezTo>
                    <a:cubicBezTo>
                      <a:pt x="61" y="329"/>
                      <a:pt x="61" y="329"/>
                      <a:pt x="61" y="329"/>
                    </a:cubicBezTo>
                    <a:cubicBezTo>
                      <a:pt x="55" y="336"/>
                      <a:pt x="55" y="336"/>
                      <a:pt x="55" y="336"/>
                    </a:cubicBezTo>
                    <a:cubicBezTo>
                      <a:pt x="46" y="350"/>
                      <a:pt x="46" y="350"/>
                      <a:pt x="46" y="350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31" y="369"/>
                      <a:pt x="31" y="369"/>
                      <a:pt x="31" y="369"/>
                    </a:cubicBezTo>
                    <a:cubicBezTo>
                      <a:pt x="31" y="378"/>
                      <a:pt x="31" y="378"/>
                      <a:pt x="31" y="378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55" y="391"/>
                      <a:pt x="55" y="391"/>
                      <a:pt x="55" y="391"/>
                    </a:cubicBezTo>
                    <a:cubicBezTo>
                      <a:pt x="57" y="398"/>
                      <a:pt x="57" y="398"/>
                      <a:pt x="57" y="398"/>
                    </a:cubicBezTo>
                    <a:cubicBezTo>
                      <a:pt x="45" y="398"/>
                      <a:pt x="45" y="398"/>
                      <a:pt x="45" y="398"/>
                    </a:cubicBezTo>
                    <a:cubicBezTo>
                      <a:pt x="31" y="398"/>
                      <a:pt x="31" y="398"/>
                      <a:pt x="31" y="398"/>
                    </a:cubicBezTo>
                    <a:cubicBezTo>
                      <a:pt x="31" y="408"/>
                      <a:pt x="31" y="408"/>
                      <a:pt x="31" y="408"/>
                    </a:cubicBezTo>
                    <a:cubicBezTo>
                      <a:pt x="22" y="415"/>
                      <a:pt x="22" y="415"/>
                      <a:pt x="22" y="415"/>
                    </a:cubicBezTo>
                    <a:cubicBezTo>
                      <a:pt x="21" y="429"/>
                      <a:pt x="21" y="429"/>
                      <a:pt x="21" y="429"/>
                    </a:cubicBezTo>
                    <a:cubicBezTo>
                      <a:pt x="22" y="439"/>
                      <a:pt x="22" y="439"/>
                      <a:pt x="22" y="439"/>
                    </a:cubicBezTo>
                    <a:cubicBezTo>
                      <a:pt x="22" y="456"/>
                      <a:pt x="22" y="456"/>
                      <a:pt x="22" y="456"/>
                    </a:cubicBezTo>
                    <a:cubicBezTo>
                      <a:pt x="25" y="469"/>
                      <a:pt x="25" y="469"/>
                      <a:pt x="25" y="469"/>
                    </a:cubicBezTo>
                    <a:cubicBezTo>
                      <a:pt x="23" y="477"/>
                      <a:pt x="23" y="477"/>
                      <a:pt x="23" y="477"/>
                    </a:cubicBezTo>
                    <a:cubicBezTo>
                      <a:pt x="26" y="488"/>
                      <a:pt x="26" y="488"/>
                      <a:pt x="26" y="488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31" y="509"/>
                      <a:pt x="31" y="509"/>
                      <a:pt x="31" y="509"/>
                    </a:cubicBezTo>
                    <a:cubicBezTo>
                      <a:pt x="47" y="519"/>
                      <a:pt x="47" y="519"/>
                      <a:pt x="47" y="519"/>
                    </a:cubicBezTo>
                    <a:cubicBezTo>
                      <a:pt x="60" y="523"/>
                      <a:pt x="60" y="523"/>
                      <a:pt x="60" y="523"/>
                    </a:cubicBezTo>
                    <a:cubicBezTo>
                      <a:pt x="72" y="529"/>
                      <a:pt x="72" y="529"/>
                      <a:pt x="72" y="529"/>
                    </a:cubicBezTo>
                    <a:cubicBezTo>
                      <a:pt x="86" y="529"/>
                      <a:pt x="86" y="529"/>
                      <a:pt x="86" y="529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99" y="557"/>
                      <a:pt x="99" y="557"/>
                      <a:pt x="99" y="557"/>
                    </a:cubicBezTo>
                    <a:cubicBezTo>
                      <a:pt x="109" y="569"/>
                      <a:pt x="109" y="569"/>
                      <a:pt x="109" y="569"/>
                    </a:cubicBezTo>
                    <a:cubicBezTo>
                      <a:pt x="122" y="577"/>
                      <a:pt x="122" y="577"/>
                      <a:pt x="122" y="577"/>
                    </a:cubicBezTo>
                    <a:cubicBezTo>
                      <a:pt x="131" y="588"/>
                      <a:pt x="131" y="588"/>
                      <a:pt x="131" y="588"/>
                    </a:cubicBezTo>
                    <a:cubicBezTo>
                      <a:pt x="139" y="598"/>
                      <a:pt x="139" y="598"/>
                      <a:pt x="139" y="598"/>
                    </a:cubicBezTo>
                    <a:cubicBezTo>
                      <a:pt x="131" y="603"/>
                      <a:pt x="131" y="603"/>
                      <a:pt x="131" y="603"/>
                    </a:cubicBezTo>
                    <a:cubicBezTo>
                      <a:pt x="124" y="604"/>
                      <a:pt x="124" y="604"/>
                      <a:pt x="124" y="604"/>
                    </a:cubicBezTo>
                    <a:cubicBezTo>
                      <a:pt x="114" y="604"/>
                      <a:pt x="114" y="604"/>
                      <a:pt x="114" y="604"/>
                    </a:cubicBezTo>
                    <a:cubicBezTo>
                      <a:pt x="112" y="610"/>
                      <a:pt x="112" y="610"/>
                      <a:pt x="112" y="610"/>
                    </a:cubicBezTo>
                    <a:cubicBezTo>
                      <a:pt x="115" y="619"/>
                      <a:pt x="115" y="619"/>
                      <a:pt x="115" y="619"/>
                    </a:cubicBezTo>
                    <a:cubicBezTo>
                      <a:pt x="123" y="624"/>
                      <a:pt x="123" y="624"/>
                      <a:pt x="123" y="624"/>
                    </a:cubicBezTo>
                    <a:cubicBezTo>
                      <a:pt x="119" y="633"/>
                      <a:pt x="119" y="633"/>
                      <a:pt x="119" y="633"/>
                    </a:cubicBezTo>
                    <a:cubicBezTo>
                      <a:pt x="132" y="632"/>
                      <a:pt x="132" y="632"/>
                      <a:pt x="132" y="632"/>
                    </a:cubicBezTo>
                    <a:cubicBezTo>
                      <a:pt x="145" y="632"/>
                      <a:pt x="145" y="632"/>
                      <a:pt x="145" y="632"/>
                    </a:cubicBezTo>
                    <a:cubicBezTo>
                      <a:pt x="158" y="632"/>
                      <a:pt x="158" y="632"/>
                      <a:pt x="158" y="632"/>
                    </a:cubicBezTo>
                    <a:cubicBezTo>
                      <a:pt x="174" y="632"/>
                      <a:pt x="174" y="632"/>
                      <a:pt x="174" y="632"/>
                    </a:cubicBezTo>
                    <a:cubicBezTo>
                      <a:pt x="180" y="636"/>
                      <a:pt x="180" y="636"/>
                      <a:pt x="180" y="636"/>
                    </a:cubicBezTo>
                    <a:cubicBezTo>
                      <a:pt x="178" y="643"/>
                      <a:pt x="178" y="643"/>
                      <a:pt x="178" y="643"/>
                    </a:cubicBezTo>
                    <a:cubicBezTo>
                      <a:pt x="174" y="658"/>
                      <a:pt x="174" y="658"/>
                      <a:pt x="174" y="658"/>
                    </a:cubicBezTo>
                    <a:cubicBezTo>
                      <a:pt x="180" y="658"/>
                      <a:pt x="180" y="658"/>
                      <a:pt x="180" y="658"/>
                    </a:cubicBezTo>
                    <a:cubicBezTo>
                      <a:pt x="189" y="659"/>
                      <a:pt x="189" y="659"/>
                      <a:pt x="189" y="659"/>
                    </a:cubicBezTo>
                    <a:cubicBezTo>
                      <a:pt x="198" y="664"/>
                      <a:pt x="198" y="664"/>
                      <a:pt x="198" y="664"/>
                    </a:cubicBezTo>
                    <a:cubicBezTo>
                      <a:pt x="206" y="677"/>
                      <a:pt x="206" y="677"/>
                      <a:pt x="206" y="677"/>
                    </a:cubicBezTo>
                    <a:cubicBezTo>
                      <a:pt x="215" y="682"/>
                      <a:pt x="215" y="682"/>
                      <a:pt x="215" y="682"/>
                    </a:cubicBezTo>
                    <a:cubicBezTo>
                      <a:pt x="231" y="681"/>
                      <a:pt x="231" y="681"/>
                      <a:pt x="231" y="681"/>
                    </a:cubicBezTo>
                    <a:cubicBezTo>
                      <a:pt x="243" y="682"/>
                      <a:pt x="243" y="682"/>
                      <a:pt x="243" y="682"/>
                    </a:cubicBezTo>
                    <a:cubicBezTo>
                      <a:pt x="253" y="689"/>
                      <a:pt x="253" y="689"/>
                      <a:pt x="253" y="689"/>
                    </a:cubicBezTo>
                    <a:cubicBezTo>
                      <a:pt x="260" y="689"/>
                      <a:pt x="260" y="689"/>
                      <a:pt x="260" y="689"/>
                    </a:cubicBezTo>
                    <a:cubicBezTo>
                      <a:pt x="273" y="686"/>
                      <a:pt x="273" y="686"/>
                      <a:pt x="273" y="686"/>
                    </a:cubicBezTo>
                    <a:cubicBezTo>
                      <a:pt x="281" y="691"/>
                      <a:pt x="281" y="691"/>
                      <a:pt x="281" y="691"/>
                    </a:cubicBezTo>
                    <a:cubicBezTo>
                      <a:pt x="290" y="695"/>
                      <a:pt x="290" y="695"/>
                      <a:pt x="290" y="695"/>
                    </a:cubicBezTo>
                    <a:cubicBezTo>
                      <a:pt x="299" y="695"/>
                      <a:pt x="299" y="695"/>
                      <a:pt x="299" y="695"/>
                    </a:cubicBezTo>
                    <a:cubicBezTo>
                      <a:pt x="303" y="700"/>
                      <a:pt x="303" y="700"/>
                      <a:pt x="303" y="700"/>
                    </a:cubicBezTo>
                    <a:cubicBezTo>
                      <a:pt x="295" y="713"/>
                      <a:pt x="295" y="713"/>
                      <a:pt x="295" y="713"/>
                    </a:cubicBezTo>
                    <a:cubicBezTo>
                      <a:pt x="297" y="729"/>
                      <a:pt x="297" y="729"/>
                      <a:pt x="297" y="729"/>
                    </a:cubicBezTo>
                    <a:cubicBezTo>
                      <a:pt x="296" y="740"/>
                      <a:pt x="296" y="740"/>
                      <a:pt x="296" y="740"/>
                    </a:cubicBezTo>
                    <a:cubicBezTo>
                      <a:pt x="288" y="749"/>
                      <a:pt x="288" y="749"/>
                      <a:pt x="288" y="749"/>
                    </a:cubicBezTo>
                    <a:cubicBezTo>
                      <a:pt x="269" y="749"/>
                      <a:pt x="269" y="749"/>
                      <a:pt x="269" y="749"/>
                    </a:cubicBezTo>
                    <a:cubicBezTo>
                      <a:pt x="264" y="758"/>
                      <a:pt x="264" y="758"/>
                      <a:pt x="264" y="758"/>
                    </a:cubicBezTo>
                    <a:cubicBezTo>
                      <a:pt x="266" y="763"/>
                      <a:pt x="266" y="763"/>
                      <a:pt x="266" y="763"/>
                    </a:cubicBezTo>
                    <a:cubicBezTo>
                      <a:pt x="273" y="760"/>
                      <a:pt x="273" y="760"/>
                      <a:pt x="273" y="760"/>
                    </a:cubicBezTo>
                    <a:cubicBezTo>
                      <a:pt x="283" y="759"/>
                      <a:pt x="283" y="759"/>
                      <a:pt x="283" y="759"/>
                    </a:cubicBezTo>
                    <a:cubicBezTo>
                      <a:pt x="289" y="761"/>
                      <a:pt x="289" y="761"/>
                      <a:pt x="289" y="761"/>
                    </a:cubicBezTo>
                    <a:cubicBezTo>
                      <a:pt x="281" y="768"/>
                      <a:pt x="281" y="768"/>
                      <a:pt x="281" y="768"/>
                    </a:cubicBezTo>
                    <a:cubicBezTo>
                      <a:pt x="275" y="774"/>
                      <a:pt x="275" y="774"/>
                      <a:pt x="275" y="774"/>
                    </a:cubicBezTo>
                    <a:cubicBezTo>
                      <a:pt x="271" y="773"/>
                      <a:pt x="271" y="773"/>
                      <a:pt x="271" y="773"/>
                    </a:cubicBezTo>
                    <a:cubicBezTo>
                      <a:pt x="271" y="779"/>
                      <a:pt x="271" y="779"/>
                      <a:pt x="271" y="779"/>
                    </a:cubicBezTo>
                    <a:cubicBezTo>
                      <a:pt x="263" y="776"/>
                      <a:pt x="263" y="776"/>
                      <a:pt x="263" y="776"/>
                    </a:cubicBezTo>
                    <a:cubicBezTo>
                      <a:pt x="255" y="776"/>
                      <a:pt x="255" y="776"/>
                      <a:pt x="255" y="776"/>
                    </a:cubicBezTo>
                    <a:cubicBezTo>
                      <a:pt x="250" y="779"/>
                      <a:pt x="250" y="779"/>
                      <a:pt x="250" y="779"/>
                    </a:cubicBezTo>
                    <a:cubicBezTo>
                      <a:pt x="253" y="784"/>
                      <a:pt x="253" y="784"/>
                      <a:pt x="253" y="784"/>
                    </a:cubicBezTo>
                    <a:cubicBezTo>
                      <a:pt x="261" y="785"/>
                      <a:pt x="261" y="785"/>
                      <a:pt x="261" y="785"/>
                    </a:cubicBezTo>
                    <a:cubicBezTo>
                      <a:pt x="266" y="789"/>
                      <a:pt x="266" y="789"/>
                      <a:pt x="266" y="789"/>
                    </a:cubicBezTo>
                    <a:cubicBezTo>
                      <a:pt x="267" y="794"/>
                      <a:pt x="267" y="794"/>
                      <a:pt x="267" y="794"/>
                    </a:cubicBezTo>
                    <a:cubicBezTo>
                      <a:pt x="262" y="794"/>
                      <a:pt x="262" y="794"/>
                      <a:pt x="262" y="794"/>
                    </a:cubicBezTo>
                    <a:cubicBezTo>
                      <a:pt x="256" y="799"/>
                      <a:pt x="256" y="799"/>
                      <a:pt x="256" y="799"/>
                    </a:cubicBezTo>
                    <a:cubicBezTo>
                      <a:pt x="256" y="806"/>
                      <a:pt x="256" y="806"/>
                      <a:pt x="256" y="806"/>
                    </a:cubicBezTo>
                    <a:cubicBezTo>
                      <a:pt x="256" y="814"/>
                      <a:pt x="256" y="814"/>
                      <a:pt x="256" y="814"/>
                    </a:cubicBezTo>
                    <a:cubicBezTo>
                      <a:pt x="256" y="821"/>
                      <a:pt x="256" y="821"/>
                      <a:pt x="256" y="821"/>
                    </a:cubicBezTo>
                    <a:cubicBezTo>
                      <a:pt x="249" y="819"/>
                      <a:pt x="249" y="819"/>
                      <a:pt x="249" y="819"/>
                    </a:cubicBezTo>
                    <a:cubicBezTo>
                      <a:pt x="244" y="819"/>
                      <a:pt x="244" y="819"/>
                      <a:pt x="244" y="819"/>
                    </a:cubicBezTo>
                    <a:cubicBezTo>
                      <a:pt x="245" y="834"/>
                      <a:pt x="245" y="834"/>
                      <a:pt x="245" y="834"/>
                    </a:cubicBezTo>
                    <a:cubicBezTo>
                      <a:pt x="247" y="836"/>
                      <a:pt x="247" y="836"/>
                      <a:pt x="247" y="836"/>
                    </a:cubicBezTo>
                    <a:cubicBezTo>
                      <a:pt x="253" y="844"/>
                      <a:pt x="253" y="844"/>
                      <a:pt x="253" y="844"/>
                    </a:cubicBezTo>
                    <a:cubicBezTo>
                      <a:pt x="265" y="849"/>
                      <a:pt x="265" y="849"/>
                      <a:pt x="265" y="849"/>
                    </a:cubicBezTo>
                    <a:cubicBezTo>
                      <a:pt x="279" y="854"/>
                      <a:pt x="279" y="854"/>
                      <a:pt x="279" y="854"/>
                    </a:cubicBezTo>
                    <a:cubicBezTo>
                      <a:pt x="285" y="860"/>
                      <a:pt x="285" y="860"/>
                      <a:pt x="285" y="860"/>
                    </a:cubicBezTo>
                    <a:cubicBezTo>
                      <a:pt x="299" y="867"/>
                      <a:pt x="299" y="867"/>
                      <a:pt x="299" y="867"/>
                    </a:cubicBezTo>
                    <a:cubicBezTo>
                      <a:pt x="312" y="870"/>
                      <a:pt x="312" y="870"/>
                      <a:pt x="312" y="870"/>
                    </a:cubicBezTo>
                    <a:cubicBezTo>
                      <a:pt x="323" y="878"/>
                      <a:pt x="323" y="878"/>
                      <a:pt x="323" y="878"/>
                    </a:cubicBezTo>
                    <a:cubicBezTo>
                      <a:pt x="329" y="870"/>
                      <a:pt x="329" y="870"/>
                      <a:pt x="329" y="870"/>
                    </a:cubicBezTo>
                    <a:cubicBezTo>
                      <a:pt x="339" y="870"/>
                      <a:pt x="339" y="870"/>
                      <a:pt x="339" y="870"/>
                    </a:cubicBezTo>
                    <a:cubicBezTo>
                      <a:pt x="352" y="870"/>
                      <a:pt x="352" y="870"/>
                      <a:pt x="352" y="870"/>
                    </a:cubicBezTo>
                    <a:cubicBezTo>
                      <a:pt x="358" y="870"/>
                      <a:pt x="358" y="870"/>
                      <a:pt x="358" y="870"/>
                    </a:cubicBezTo>
                    <a:cubicBezTo>
                      <a:pt x="370" y="874"/>
                      <a:pt x="370" y="874"/>
                      <a:pt x="370" y="874"/>
                    </a:cubicBezTo>
                    <a:cubicBezTo>
                      <a:pt x="380" y="878"/>
                      <a:pt x="380" y="878"/>
                      <a:pt x="380" y="878"/>
                    </a:cubicBezTo>
                    <a:cubicBezTo>
                      <a:pt x="388" y="877"/>
                      <a:pt x="388" y="877"/>
                      <a:pt x="388" y="877"/>
                    </a:cubicBezTo>
                    <a:cubicBezTo>
                      <a:pt x="398" y="876"/>
                      <a:pt x="398" y="876"/>
                      <a:pt x="398" y="876"/>
                    </a:cubicBezTo>
                    <a:cubicBezTo>
                      <a:pt x="408" y="877"/>
                      <a:pt x="408" y="877"/>
                      <a:pt x="408" y="877"/>
                    </a:cubicBezTo>
                    <a:cubicBezTo>
                      <a:pt x="416" y="878"/>
                      <a:pt x="416" y="878"/>
                      <a:pt x="416" y="878"/>
                    </a:cubicBezTo>
                    <a:cubicBezTo>
                      <a:pt x="422" y="882"/>
                      <a:pt x="422" y="882"/>
                      <a:pt x="422" y="882"/>
                    </a:cubicBezTo>
                    <a:cubicBezTo>
                      <a:pt x="432" y="891"/>
                      <a:pt x="432" y="891"/>
                      <a:pt x="432" y="891"/>
                    </a:cubicBezTo>
                    <a:cubicBezTo>
                      <a:pt x="436" y="892"/>
                      <a:pt x="436" y="892"/>
                      <a:pt x="436" y="892"/>
                    </a:cubicBezTo>
                    <a:cubicBezTo>
                      <a:pt x="445" y="893"/>
                      <a:pt x="445" y="893"/>
                      <a:pt x="445" y="893"/>
                    </a:cubicBezTo>
                    <a:cubicBezTo>
                      <a:pt x="452" y="898"/>
                      <a:pt x="452" y="898"/>
                      <a:pt x="452" y="898"/>
                    </a:cubicBezTo>
                    <a:cubicBezTo>
                      <a:pt x="458" y="906"/>
                      <a:pt x="458" y="906"/>
                      <a:pt x="458" y="906"/>
                    </a:cubicBezTo>
                    <a:cubicBezTo>
                      <a:pt x="465" y="909"/>
                      <a:pt x="465" y="909"/>
                      <a:pt x="465" y="909"/>
                    </a:cubicBezTo>
                    <a:cubicBezTo>
                      <a:pt x="475" y="909"/>
                      <a:pt x="475" y="909"/>
                      <a:pt x="475" y="909"/>
                    </a:cubicBezTo>
                    <a:cubicBezTo>
                      <a:pt x="480" y="916"/>
                      <a:pt x="480" y="916"/>
                      <a:pt x="480" y="916"/>
                    </a:cubicBezTo>
                    <a:cubicBezTo>
                      <a:pt x="489" y="921"/>
                      <a:pt x="489" y="921"/>
                      <a:pt x="489" y="921"/>
                    </a:cubicBezTo>
                    <a:cubicBezTo>
                      <a:pt x="496" y="921"/>
                      <a:pt x="496" y="921"/>
                      <a:pt x="496" y="921"/>
                    </a:cubicBezTo>
                    <a:cubicBezTo>
                      <a:pt x="502" y="918"/>
                      <a:pt x="502" y="918"/>
                      <a:pt x="502" y="918"/>
                    </a:cubicBezTo>
                    <a:cubicBezTo>
                      <a:pt x="512" y="913"/>
                      <a:pt x="512" y="913"/>
                      <a:pt x="512" y="913"/>
                    </a:cubicBezTo>
                    <a:cubicBezTo>
                      <a:pt x="503" y="903"/>
                      <a:pt x="503" y="903"/>
                      <a:pt x="503" y="903"/>
                    </a:cubicBezTo>
                    <a:cubicBezTo>
                      <a:pt x="494" y="895"/>
                      <a:pt x="494" y="895"/>
                      <a:pt x="494" y="895"/>
                    </a:cubicBezTo>
                    <a:cubicBezTo>
                      <a:pt x="487" y="888"/>
                      <a:pt x="487" y="888"/>
                      <a:pt x="487" y="888"/>
                    </a:cubicBezTo>
                    <a:cubicBezTo>
                      <a:pt x="480" y="882"/>
                      <a:pt x="480" y="882"/>
                      <a:pt x="480" y="882"/>
                    </a:cubicBezTo>
                    <a:cubicBezTo>
                      <a:pt x="473" y="872"/>
                      <a:pt x="473" y="872"/>
                      <a:pt x="473" y="872"/>
                    </a:cubicBezTo>
                    <a:cubicBezTo>
                      <a:pt x="474" y="859"/>
                      <a:pt x="474" y="859"/>
                      <a:pt x="474" y="859"/>
                    </a:cubicBezTo>
                    <a:cubicBezTo>
                      <a:pt x="476" y="848"/>
                      <a:pt x="476" y="848"/>
                      <a:pt x="476" y="848"/>
                    </a:cubicBezTo>
                    <a:cubicBezTo>
                      <a:pt x="470" y="842"/>
                      <a:pt x="470" y="842"/>
                      <a:pt x="470" y="842"/>
                    </a:cubicBezTo>
                    <a:cubicBezTo>
                      <a:pt x="462" y="842"/>
                      <a:pt x="462" y="842"/>
                      <a:pt x="462" y="842"/>
                    </a:cubicBezTo>
                    <a:cubicBezTo>
                      <a:pt x="455" y="836"/>
                      <a:pt x="455" y="836"/>
                      <a:pt x="455" y="836"/>
                    </a:cubicBezTo>
                    <a:cubicBezTo>
                      <a:pt x="458" y="832"/>
                      <a:pt x="458" y="832"/>
                      <a:pt x="458" y="832"/>
                    </a:cubicBezTo>
                    <a:cubicBezTo>
                      <a:pt x="457" y="822"/>
                      <a:pt x="457" y="822"/>
                      <a:pt x="457" y="822"/>
                    </a:cubicBezTo>
                    <a:cubicBezTo>
                      <a:pt x="464" y="793"/>
                      <a:pt x="464" y="793"/>
                      <a:pt x="464" y="793"/>
                    </a:cubicBezTo>
                    <a:cubicBezTo>
                      <a:pt x="470" y="791"/>
                      <a:pt x="470" y="791"/>
                      <a:pt x="470" y="791"/>
                    </a:cubicBezTo>
                    <a:cubicBezTo>
                      <a:pt x="476" y="790"/>
                      <a:pt x="476" y="790"/>
                      <a:pt x="476" y="790"/>
                    </a:cubicBezTo>
                    <a:cubicBezTo>
                      <a:pt x="486" y="784"/>
                      <a:pt x="486" y="784"/>
                      <a:pt x="486" y="784"/>
                    </a:cubicBezTo>
                    <a:cubicBezTo>
                      <a:pt x="488" y="777"/>
                      <a:pt x="488" y="777"/>
                      <a:pt x="488" y="777"/>
                    </a:cubicBezTo>
                    <a:cubicBezTo>
                      <a:pt x="495" y="773"/>
                      <a:pt x="495" y="773"/>
                      <a:pt x="495" y="773"/>
                    </a:cubicBezTo>
                    <a:cubicBezTo>
                      <a:pt x="496" y="770"/>
                      <a:pt x="496" y="770"/>
                      <a:pt x="496" y="770"/>
                    </a:cubicBezTo>
                    <a:cubicBezTo>
                      <a:pt x="497" y="767"/>
                      <a:pt x="497" y="767"/>
                      <a:pt x="497" y="767"/>
                    </a:cubicBezTo>
                    <a:cubicBezTo>
                      <a:pt x="490" y="767"/>
                      <a:pt x="490" y="767"/>
                      <a:pt x="490" y="767"/>
                    </a:cubicBezTo>
                    <a:cubicBezTo>
                      <a:pt x="484" y="767"/>
                      <a:pt x="484" y="767"/>
                      <a:pt x="484" y="767"/>
                    </a:cubicBezTo>
                    <a:cubicBezTo>
                      <a:pt x="486" y="760"/>
                      <a:pt x="486" y="760"/>
                      <a:pt x="486" y="760"/>
                    </a:cubicBezTo>
                    <a:cubicBezTo>
                      <a:pt x="489" y="758"/>
                      <a:pt x="489" y="758"/>
                      <a:pt x="489" y="758"/>
                    </a:cubicBezTo>
                    <a:cubicBezTo>
                      <a:pt x="486" y="745"/>
                      <a:pt x="486" y="745"/>
                      <a:pt x="486" y="745"/>
                    </a:cubicBezTo>
                    <a:cubicBezTo>
                      <a:pt x="482" y="740"/>
                      <a:pt x="482" y="740"/>
                      <a:pt x="482" y="740"/>
                    </a:cubicBezTo>
                    <a:cubicBezTo>
                      <a:pt x="476" y="740"/>
                      <a:pt x="476" y="740"/>
                      <a:pt x="476" y="740"/>
                    </a:cubicBezTo>
                    <a:cubicBezTo>
                      <a:pt x="466" y="739"/>
                      <a:pt x="466" y="739"/>
                      <a:pt x="466" y="739"/>
                    </a:cubicBezTo>
                    <a:cubicBezTo>
                      <a:pt x="459" y="735"/>
                      <a:pt x="459" y="735"/>
                      <a:pt x="459" y="735"/>
                    </a:cubicBezTo>
                    <a:cubicBezTo>
                      <a:pt x="452" y="737"/>
                      <a:pt x="452" y="737"/>
                      <a:pt x="452" y="737"/>
                    </a:cubicBezTo>
                    <a:cubicBezTo>
                      <a:pt x="442" y="722"/>
                      <a:pt x="442" y="722"/>
                      <a:pt x="442" y="722"/>
                    </a:cubicBezTo>
                    <a:cubicBezTo>
                      <a:pt x="444" y="713"/>
                      <a:pt x="444" y="713"/>
                      <a:pt x="444" y="713"/>
                    </a:cubicBezTo>
                    <a:cubicBezTo>
                      <a:pt x="444" y="708"/>
                      <a:pt x="444" y="708"/>
                      <a:pt x="444" y="708"/>
                    </a:cubicBezTo>
                    <a:cubicBezTo>
                      <a:pt x="439" y="702"/>
                      <a:pt x="439" y="702"/>
                      <a:pt x="439" y="702"/>
                    </a:cubicBezTo>
                    <a:cubicBezTo>
                      <a:pt x="439" y="678"/>
                      <a:pt x="439" y="678"/>
                      <a:pt x="439" y="678"/>
                    </a:cubicBezTo>
                    <a:cubicBezTo>
                      <a:pt x="450" y="669"/>
                      <a:pt x="450" y="669"/>
                      <a:pt x="450" y="669"/>
                    </a:cubicBezTo>
                    <a:cubicBezTo>
                      <a:pt x="453" y="672"/>
                      <a:pt x="453" y="672"/>
                      <a:pt x="453" y="672"/>
                    </a:cubicBezTo>
                    <a:cubicBezTo>
                      <a:pt x="461" y="681"/>
                      <a:pt x="461" y="681"/>
                      <a:pt x="461" y="681"/>
                    </a:cubicBezTo>
                    <a:cubicBezTo>
                      <a:pt x="464" y="683"/>
                      <a:pt x="464" y="683"/>
                      <a:pt x="464" y="683"/>
                    </a:cubicBezTo>
                    <a:cubicBezTo>
                      <a:pt x="471" y="681"/>
                      <a:pt x="471" y="681"/>
                      <a:pt x="471" y="681"/>
                    </a:cubicBezTo>
                    <a:cubicBezTo>
                      <a:pt x="471" y="670"/>
                      <a:pt x="471" y="670"/>
                      <a:pt x="471" y="670"/>
                    </a:cubicBezTo>
                    <a:cubicBezTo>
                      <a:pt x="471" y="655"/>
                      <a:pt x="471" y="655"/>
                      <a:pt x="471" y="655"/>
                    </a:cubicBezTo>
                    <a:cubicBezTo>
                      <a:pt x="485" y="643"/>
                      <a:pt x="485" y="643"/>
                      <a:pt x="485" y="643"/>
                    </a:cubicBezTo>
                    <a:cubicBezTo>
                      <a:pt x="499" y="628"/>
                      <a:pt x="499" y="628"/>
                      <a:pt x="499" y="628"/>
                    </a:cubicBezTo>
                    <a:cubicBezTo>
                      <a:pt x="506" y="629"/>
                      <a:pt x="506" y="629"/>
                      <a:pt x="506" y="629"/>
                    </a:cubicBezTo>
                    <a:cubicBezTo>
                      <a:pt x="519" y="632"/>
                      <a:pt x="519" y="632"/>
                      <a:pt x="519" y="632"/>
                    </a:cubicBezTo>
                    <a:cubicBezTo>
                      <a:pt x="527" y="633"/>
                      <a:pt x="527" y="633"/>
                      <a:pt x="527" y="633"/>
                    </a:cubicBezTo>
                    <a:cubicBezTo>
                      <a:pt x="533" y="625"/>
                      <a:pt x="533" y="625"/>
                      <a:pt x="533" y="625"/>
                    </a:cubicBezTo>
                    <a:cubicBezTo>
                      <a:pt x="545" y="625"/>
                      <a:pt x="545" y="625"/>
                      <a:pt x="545" y="625"/>
                    </a:cubicBezTo>
                    <a:cubicBezTo>
                      <a:pt x="556" y="626"/>
                      <a:pt x="556" y="626"/>
                      <a:pt x="556" y="626"/>
                    </a:cubicBezTo>
                    <a:cubicBezTo>
                      <a:pt x="562" y="632"/>
                      <a:pt x="562" y="632"/>
                      <a:pt x="562" y="632"/>
                    </a:cubicBezTo>
                    <a:cubicBezTo>
                      <a:pt x="572" y="648"/>
                      <a:pt x="572" y="648"/>
                      <a:pt x="572" y="648"/>
                    </a:cubicBezTo>
                    <a:cubicBezTo>
                      <a:pt x="579" y="656"/>
                      <a:pt x="579" y="656"/>
                      <a:pt x="579" y="656"/>
                    </a:cubicBezTo>
                    <a:cubicBezTo>
                      <a:pt x="591" y="654"/>
                      <a:pt x="591" y="654"/>
                      <a:pt x="591" y="654"/>
                    </a:cubicBezTo>
                    <a:cubicBezTo>
                      <a:pt x="606" y="651"/>
                      <a:pt x="606" y="651"/>
                      <a:pt x="606" y="651"/>
                    </a:cubicBezTo>
                    <a:cubicBezTo>
                      <a:pt x="613" y="642"/>
                      <a:pt x="613" y="642"/>
                      <a:pt x="613" y="642"/>
                    </a:cubicBezTo>
                    <a:cubicBezTo>
                      <a:pt x="617" y="637"/>
                      <a:pt x="617" y="637"/>
                      <a:pt x="617" y="637"/>
                    </a:cubicBezTo>
                    <a:cubicBezTo>
                      <a:pt x="629" y="637"/>
                      <a:pt x="629" y="637"/>
                      <a:pt x="629" y="637"/>
                    </a:cubicBezTo>
                    <a:cubicBezTo>
                      <a:pt x="638" y="639"/>
                      <a:pt x="638" y="639"/>
                      <a:pt x="638" y="639"/>
                    </a:cubicBezTo>
                    <a:cubicBezTo>
                      <a:pt x="644" y="632"/>
                      <a:pt x="644" y="632"/>
                      <a:pt x="644" y="632"/>
                    </a:cubicBezTo>
                    <a:cubicBezTo>
                      <a:pt x="648" y="633"/>
                      <a:pt x="648" y="633"/>
                      <a:pt x="648" y="633"/>
                    </a:cubicBezTo>
                    <a:cubicBezTo>
                      <a:pt x="653" y="636"/>
                      <a:pt x="653" y="636"/>
                      <a:pt x="653" y="636"/>
                    </a:cubicBezTo>
                    <a:cubicBezTo>
                      <a:pt x="670" y="647"/>
                      <a:pt x="670" y="647"/>
                      <a:pt x="670" y="647"/>
                    </a:cubicBezTo>
                    <a:cubicBezTo>
                      <a:pt x="677" y="645"/>
                      <a:pt x="677" y="645"/>
                      <a:pt x="677" y="645"/>
                    </a:cubicBezTo>
                    <a:cubicBezTo>
                      <a:pt x="676" y="640"/>
                      <a:pt x="675" y="635"/>
                      <a:pt x="673" y="628"/>
                    </a:cubicBezTo>
                    <a:cubicBezTo>
                      <a:pt x="671" y="614"/>
                      <a:pt x="673" y="597"/>
                      <a:pt x="671" y="5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07" name="Rumänien">
              <a:extLst>
                <a:ext uri="{FF2B5EF4-FFF2-40B4-BE49-F238E27FC236}">
                  <a16:creationId xmlns:a16="http://schemas.microsoft.com/office/drawing/2014/main" id="{786FCA14-FEF8-2D4A-3888-3D314E1015F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56974" y="-2846038"/>
              <a:ext cx="541484" cy="411529"/>
            </a:xfrm>
            <a:custGeom>
              <a:avLst/>
              <a:gdLst/>
              <a:ahLst/>
              <a:cxnLst>
                <a:cxn ang="0">
                  <a:pos x="83" y="3"/>
                </a:cxn>
                <a:cxn ang="0">
                  <a:pos x="88" y="11"/>
                </a:cxn>
                <a:cxn ang="0">
                  <a:pos x="96" y="14"/>
                </a:cxn>
                <a:cxn ang="0">
                  <a:pos x="97" y="23"/>
                </a:cxn>
                <a:cxn ang="0">
                  <a:pos x="96" y="36"/>
                </a:cxn>
                <a:cxn ang="0">
                  <a:pos x="99" y="51"/>
                </a:cxn>
                <a:cxn ang="0">
                  <a:pos x="107" y="46"/>
                </a:cxn>
                <a:cxn ang="0">
                  <a:pos x="114" y="52"/>
                </a:cxn>
                <a:cxn ang="0">
                  <a:pos x="125" y="52"/>
                </a:cxn>
                <a:cxn ang="0">
                  <a:pos x="124" y="69"/>
                </a:cxn>
                <a:cxn ang="0">
                  <a:pos x="117" y="74"/>
                </a:cxn>
                <a:cxn ang="0">
                  <a:pos x="109" y="77"/>
                </a:cxn>
                <a:cxn ang="0">
                  <a:pos x="114" y="82"/>
                </a:cxn>
                <a:cxn ang="0">
                  <a:pos x="104" y="85"/>
                </a:cxn>
                <a:cxn ang="0">
                  <a:pos x="96" y="80"/>
                </a:cxn>
                <a:cxn ang="0">
                  <a:pos x="81" y="85"/>
                </a:cxn>
                <a:cxn ang="0">
                  <a:pos x="71" y="95"/>
                </a:cxn>
                <a:cxn ang="0">
                  <a:pos x="56" y="90"/>
                </a:cxn>
                <a:cxn ang="0">
                  <a:pos x="45" y="90"/>
                </a:cxn>
                <a:cxn ang="0">
                  <a:pos x="28" y="82"/>
                </a:cxn>
                <a:cxn ang="0">
                  <a:pos x="20" y="75"/>
                </a:cxn>
                <a:cxn ang="0">
                  <a:pos x="13" y="70"/>
                </a:cxn>
                <a:cxn ang="0">
                  <a:pos x="12" y="60"/>
                </a:cxn>
                <a:cxn ang="0">
                  <a:pos x="7" y="54"/>
                </a:cxn>
                <a:cxn ang="0">
                  <a:pos x="3" y="46"/>
                </a:cxn>
                <a:cxn ang="0">
                  <a:pos x="5" y="39"/>
                </a:cxn>
                <a:cxn ang="0">
                  <a:pos x="8" y="28"/>
                </a:cxn>
                <a:cxn ang="0">
                  <a:pos x="18" y="14"/>
                </a:cxn>
                <a:cxn ang="0">
                  <a:pos x="28" y="9"/>
                </a:cxn>
                <a:cxn ang="0">
                  <a:pos x="30" y="1"/>
                </a:cxn>
                <a:cxn ang="0">
                  <a:pos x="45" y="3"/>
                </a:cxn>
                <a:cxn ang="0">
                  <a:pos x="58" y="6"/>
                </a:cxn>
                <a:cxn ang="0">
                  <a:pos x="76" y="3"/>
                </a:cxn>
              </a:cxnLst>
              <a:rect l="0" t="0" r="r" b="b"/>
              <a:pathLst>
                <a:path w="125" h="95">
                  <a:moveTo>
                    <a:pt x="81" y="0"/>
                  </a:moveTo>
                  <a:lnTo>
                    <a:pt x="83" y="3"/>
                  </a:lnTo>
                  <a:lnTo>
                    <a:pt x="88" y="3"/>
                  </a:lnTo>
                  <a:lnTo>
                    <a:pt x="88" y="11"/>
                  </a:lnTo>
                  <a:lnTo>
                    <a:pt x="92" y="13"/>
                  </a:lnTo>
                  <a:lnTo>
                    <a:pt x="96" y="14"/>
                  </a:lnTo>
                  <a:lnTo>
                    <a:pt x="96" y="18"/>
                  </a:lnTo>
                  <a:lnTo>
                    <a:pt x="97" y="23"/>
                  </a:lnTo>
                  <a:lnTo>
                    <a:pt x="97" y="34"/>
                  </a:lnTo>
                  <a:lnTo>
                    <a:pt x="96" y="36"/>
                  </a:lnTo>
                  <a:lnTo>
                    <a:pt x="99" y="42"/>
                  </a:lnTo>
                  <a:lnTo>
                    <a:pt x="99" y="51"/>
                  </a:lnTo>
                  <a:lnTo>
                    <a:pt x="102" y="51"/>
                  </a:lnTo>
                  <a:lnTo>
                    <a:pt x="107" y="46"/>
                  </a:lnTo>
                  <a:lnTo>
                    <a:pt x="107" y="49"/>
                  </a:lnTo>
                  <a:lnTo>
                    <a:pt x="114" y="52"/>
                  </a:lnTo>
                  <a:lnTo>
                    <a:pt x="119" y="49"/>
                  </a:lnTo>
                  <a:lnTo>
                    <a:pt x="125" y="52"/>
                  </a:lnTo>
                  <a:lnTo>
                    <a:pt x="125" y="65"/>
                  </a:lnTo>
                  <a:lnTo>
                    <a:pt x="124" y="69"/>
                  </a:lnTo>
                  <a:lnTo>
                    <a:pt x="121" y="72"/>
                  </a:lnTo>
                  <a:lnTo>
                    <a:pt x="117" y="74"/>
                  </a:lnTo>
                  <a:lnTo>
                    <a:pt x="112" y="74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14" y="82"/>
                  </a:lnTo>
                  <a:lnTo>
                    <a:pt x="114" y="84"/>
                  </a:lnTo>
                  <a:lnTo>
                    <a:pt x="104" y="85"/>
                  </a:lnTo>
                  <a:lnTo>
                    <a:pt x="97" y="84"/>
                  </a:lnTo>
                  <a:lnTo>
                    <a:pt x="96" y="80"/>
                  </a:lnTo>
                  <a:lnTo>
                    <a:pt x="91" y="79"/>
                  </a:lnTo>
                  <a:lnTo>
                    <a:pt x="81" y="85"/>
                  </a:lnTo>
                  <a:lnTo>
                    <a:pt x="76" y="92"/>
                  </a:lnTo>
                  <a:lnTo>
                    <a:pt x="71" y="95"/>
                  </a:lnTo>
                  <a:lnTo>
                    <a:pt x="63" y="95"/>
                  </a:lnTo>
                  <a:lnTo>
                    <a:pt x="56" y="90"/>
                  </a:lnTo>
                  <a:lnTo>
                    <a:pt x="50" y="92"/>
                  </a:lnTo>
                  <a:lnTo>
                    <a:pt x="45" y="90"/>
                  </a:lnTo>
                  <a:lnTo>
                    <a:pt x="38" y="85"/>
                  </a:lnTo>
                  <a:lnTo>
                    <a:pt x="28" y="82"/>
                  </a:lnTo>
                  <a:lnTo>
                    <a:pt x="27" y="80"/>
                  </a:lnTo>
                  <a:lnTo>
                    <a:pt x="20" y="75"/>
                  </a:lnTo>
                  <a:lnTo>
                    <a:pt x="15" y="75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12" y="60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0" y="42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8" y="9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5" y="3"/>
                  </a:lnTo>
                  <a:lnTo>
                    <a:pt x="51" y="6"/>
                  </a:lnTo>
                  <a:lnTo>
                    <a:pt x="58" y="6"/>
                  </a:lnTo>
                  <a:lnTo>
                    <a:pt x="64" y="3"/>
                  </a:lnTo>
                  <a:lnTo>
                    <a:pt x="76" y="3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Portugal">
              <a:extLst>
                <a:ext uri="{FF2B5EF4-FFF2-40B4-BE49-F238E27FC236}">
                  <a16:creationId xmlns:a16="http://schemas.microsoft.com/office/drawing/2014/main" id="{74D35AAE-12E9-CD43-28B3-D2E1C85F4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76946" y="-2291557"/>
              <a:ext cx="194935" cy="42885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7" y="5"/>
                </a:cxn>
                <a:cxn ang="0">
                  <a:pos x="30" y="7"/>
                </a:cxn>
                <a:cxn ang="0">
                  <a:pos x="43" y="7"/>
                </a:cxn>
                <a:cxn ang="0">
                  <a:pos x="45" y="10"/>
                </a:cxn>
                <a:cxn ang="0">
                  <a:pos x="43" y="12"/>
                </a:cxn>
                <a:cxn ang="0">
                  <a:pos x="43" y="18"/>
                </a:cxn>
                <a:cxn ang="0">
                  <a:pos x="42" y="21"/>
                </a:cxn>
                <a:cxn ang="0">
                  <a:pos x="40" y="26"/>
                </a:cxn>
                <a:cxn ang="0">
                  <a:pos x="40" y="30"/>
                </a:cxn>
                <a:cxn ang="0">
                  <a:pos x="38" y="35"/>
                </a:cxn>
                <a:cxn ang="0">
                  <a:pos x="38" y="38"/>
                </a:cxn>
                <a:cxn ang="0">
                  <a:pos x="37" y="41"/>
                </a:cxn>
                <a:cxn ang="0">
                  <a:pos x="37" y="45"/>
                </a:cxn>
                <a:cxn ang="0">
                  <a:pos x="35" y="48"/>
                </a:cxn>
                <a:cxn ang="0">
                  <a:pos x="35" y="51"/>
                </a:cxn>
                <a:cxn ang="0">
                  <a:pos x="38" y="58"/>
                </a:cxn>
                <a:cxn ang="0">
                  <a:pos x="37" y="61"/>
                </a:cxn>
                <a:cxn ang="0">
                  <a:pos x="37" y="71"/>
                </a:cxn>
                <a:cxn ang="0">
                  <a:pos x="38" y="74"/>
                </a:cxn>
                <a:cxn ang="0">
                  <a:pos x="38" y="77"/>
                </a:cxn>
                <a:cxn ang="0">
                  <a:pos x="35" y="81"/>
                </a:cxn>
                <a:cxn ang="0">
                  <a:pos x="33" y="84"/>
                </a:cxn>
                <a:cxn ang="0">
                  <a:pos x="33" y="91"/>
                </a:cxn>
                <a:cxn ang="0">
                  <a:pos x="32" y="94"/>
                </a:cxn>
                <a:cxn ang="0">
                  <a:pos x="29" y="96"/>
                </a:cxn>
                <a:cxn ang="0">
                  <a:pos x="17" y="96"/>
                </a:cxn>
                <a:cxn ang="0">
                  <a:pos x="14" y="97"/>
                </a:cxn>
                <a:cxn ang="0">
                  <a:pos x="12" y="99"/>
                </a:cxn>
                <a:cxn ang="0">
                  <a:pos x="9" y="99"/>
                </a:cxn>
                <a:cxn ang="0">
                  <a:pos x="5" y="97"/>
                </a:cxn>
                <a:cxn ang="0">
                  <a:pos x="4" y="97"/>
                </a:cxn>
                <a:cxn ang="0">
                  <a:pos x="4" y="96"/>
                </a:cxn>
                <a:cxn ang="0">
                  <a:pos x="7" y="89"/>
                </a:cxn>
                <a:cxn ang="0">
                  <a:pos x="7" y="73"/>
                </a:cxn>
                <a:cxn ang="0">
                  <a:pos x="5" y="71"/>
                </a:cxn>
                <a:cxn ang="0">
                  <a:pos x="4" y="71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2" y="61"/>
                </a:cxn>
                <a:cxn ang="0">
                  <a:pos x="4" y="56"/>
                </a:cxn>
                <a:cxn ang="0">
                  <a:pos x="7" y="49"/>
                </a:cxn>
                <a:cxn ang="0">
                  <a:pos x="7" y="48"/>
                </a:cxn>
                <a:cxn ang="0">
                  <a:pos x="10" y="45"/>
                </a:cxn>
                <a:cxn ang="0">
                  <a:pos x="10" y="33"/>
                </a:cxn>
                <a:cxn ang="0">
                  <a:pos x="12" y="31"/>
                </a:cxn>
                <a:cxn ang="0">
                  <a:pos x="10" y="25"/>
                </a:cxn>
                <a:cxn ang="0">
                  <a:pos x="12" y="23"/>
                </a:cxn>
                <a:cxn ang="0">
                  <a:pos x="12" y="20"/>
                </a:cxn>
                <a:cxn ang="0">
                  <a:pos x="10" y="20"/>
                </a:cxn>
                <a:cxn ang="0">
                  <a:pos x="9" y="18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7" y="0"/>
                </a:cxn>
              </a:cxnLst>
              <a:rect l="0" t="0" r="r" b="b"/>
              <a:pathLst>
                <a:path w="45" h="99">
                  <a:moveTo>
                    <a:pt x="17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43" y="7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38" y="58"/>
                  </a:lnTo>
                  <a:lnTo>
                    <a:pt x="37" y="61"/>
                  </a:lnTo>
                  <a:lnTo>
                    <a:pt x="37" y="71"/>
                  </a:lnTo>
                  <a:lnTo>
                    <a:pt x="38" y="74"/>
                  </a:lnTo>
                  <a:lnTo>
                    <a:pt x="38" y="77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33" y="91"/>
                  </a:lnTo>
                  <a:lnTo>
                    <a:pt x="32" y="94"/>
                  </a:lnTo>
                  <a:lnTo>
                    <a:pt x="29" y="96"/>
                  </a:lnTo>
                  <a:lnTo>
                    <a:pt x="17" y="96"/>
                  </a:lnTo>
                  <a:lnTo>
                    <a:pt x="14" y="97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5" y="97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7" y="89"/>
                  </a:lnTo>
                  <a:lnTo>
                    <a:pt x="7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1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10" y="45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9" y="8"/>
                  </a:lnTo>
                  <a:lnTo>
                    <a:pt x="9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Polen">
              <a:extLst>
                <a:ext uri="{FF2B5EF4-FFF2-40B4-BE49-F238E27FC236}">
                  <a16:creationId xmlns:a16="http://schemas.microsoft.com/office/drawing/2014/main" id="{A6FF87E8-3E3A-933A-2105-F900E690749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23788" y="-3435171"/>
              <a:ext cx="606461" cy="54581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7" y="12"/>
                </a:cxn>
                <a:cxn ang="0">
                  <a:pos x="66" y="14"/>
                </a:cxn>
                <a:cxn ang="0">
                  <a:pos x="75" y="14"/>
                </a:cxn>
                <a:cxn ang="0">
                  <a:pos x="90" y="14"/>
                </a:cxn>
                <a:cxn ang="0">
                  <a:pos x="110" y="12"/>
                </a:cxn>
                <a:cxn ang="0">
                  <a:pos x="113" y="4"/>
                </a:cxn>
                <a:cxn ang="0">
                  <a:pos x="120" y="9"/>
                </a:cxn>
                <a:cxn ang="0">
                  <a:pos x="127" y="20"/>
                </a:cxn>
                <a:cxn ang="0">
                  <a:pos x="131" y="33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33" y="65"/>
                </a:cxn>
                <a:cxn ang="0">
                  <a:pos x="135" y="75"/>
                </a:cxn>
                <a:cxn ang="0">
                  <a:pos x="140" y="86"/>
                </a:cxn>
                <a:cxn ang="0">
                  <a:pos x="131" y="99"/>
                </a:cxn>
                <a:cxn ang="0">
                  <a:pos x="122" y="126"/>
                </a:cxn>
                <a:cxn ang="0">
                  <a:pos x="110" y="112"/>
                </a:cxn>
                <a:cxn ang="0">
                  <a:pos x="97" y="117"/>
                </a:cxn>
                <a:cxn ang="0">
                  <a:pos x="85" y="121"/>
                </a:cxn>
                <a:cxn ang="0">
                  <a:pos x="70" y="116"/>
                </a:cxn>
                <a:cxn ang="0">
                  <a:pos x="62" y="104"/>
                </a:cxn>
                <a:cxn ang="0">
                  <a:pos x="41" y="98"/>
                </a:cxn>
                <a:cxn ang="0">
                  <a:pos x="31" y="94"/>
                </a:cxn>
                <a:cxn ang="0">
                  <a:pos x="18" y="84"/>
                </a:cxn>
                <a:cxn ang="0">
                  <a:pos x="14" y="78"/>
                </a:cxn>
                <a:cxn ang="0">
                  <a:pos x="8" y="66"/>
                </a:cxn>
                <a:cxn ang="0">
                  <a:pos x="6" y="53"/>
                </a:cxn>
                <a:cxn ang="0">
                  <a:pos x="0" y="43"/>
                </a:cxn>
                <a:cxn ang="0">
                  <a:pos x="3" y="25"/>
                </a:cxn>
                <a:cxn ang="0">
                  <a:pos x="13" y="17"/>
                </a:cxn>
                <a:cxn ang="0">
                  <a:pos x="26" y="10"/>
                </a:cxn>
                <a:cxn ang="0">
                  <a:pos x="47" y="0"/>
                </a:cxn>
              </a:cxnLst>
              <a:rect l="0" t="0" r="r" b="b"/>
              <a:pathLst>
                <a:path w="140" h="126">
                  <a:moveTo>
                    <a:pt x="47" y="0"/>
                  </a:moveTo>
                  <a:lnTo>
                    <a:pt x="52" y="0"/>
                  </a:lnTo>
                  <a:lnTo>
                    <a:pt x="56" y="4"/>
                  </a:lnTo>
                  <a:lnTo>
                    <a:pt x="57" y="12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5" y="14"/>
                  </a:lnTo>
                  <a:lnTo>
                    <a:pt x="84" y="12"/>
                  </a:lnTo>
                  <a:lnTo>
                    <a:pt x="90" y="14"/>
                  </a:lnTo>
                  <a:lnTo>
                    <a:pt x="102" y="14"/>
                  </a:lnTo>
                  <a:lnTo>
                    <a:pt x="110" y="12"/>
                  </a:lnTo>
                  <a:lnTo>
                    <a:pt x="113" y="7"/>
                  </a:lnTo>
                  <a:lnTo>
                    <a:pt x="113" y="4"/>
                  </a:lnTo>
                  <a:lnTo>
                    <a:pt x="117" y="7"/>
                  </a:lnTo>
                  <a:lnTo>
                    <a:pt x="120" y="9"/>
                  </a:lnTo>
                  <a:lnTo>
                    <a:pt x="125" y="15"/>
                  </a:lnTo>
                  <a:lnTo>
                    <a:pt x="127" y="20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1" y="48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35" y="75"/>
                  </a:lnTo>
                  <a:lnTo>
                    <a:pt x="138" y="81"/>
                  </a:lnTo>
                  <a:lnTo>
                    <a:pt x="140" y="86"/>
                  </a:lnTo>
                  <a:lnTo>
                    <a:pt x="138" y="93"/>
                  </a:lnTo>
                  <a:lnTo>
                    <a:pt x="131" y="99"/>
                  </a:lnTo>
                  <a:lnTo>
                    <a:pt x="125" y="112"/>
                  </a:lnTo>
                  <a:lnTo>
                    <a:pt x="122" y="126"/>
                  </a:lnTo>
                  <a:lnTo>
                    <a:pt x="115" y="119"/>
                  </a:lnTo>
                  <a:lnTo>
                    <a:pt x="110" y="112"/>
                  </a:lnTo>
                  <a:lnTo>
                    <a:pt x="102" y="112"/>
                  </a:lnTo>
                  <a:lnTo>
                    <a:pt x="97" y="117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9" y="116"/>
                  </a:lnTo>
                  <a:lnTo>
                    <a:pt x="70" y="116"/>
                  </a:lnTo>
                  <a:lnTo>
                    <a:pt x="67" y="111"/>
                  </a:lnTo>
                  <a:lnTo>
                    <a:pt x="62" y="104"/>
                  </a:lnTo>
                  <a:lnTo>
                    <a:pt x="46" y="96"/>
                  </a:lnTo>
                  <a:lnTo>
                    <a:pt x="41" y="98"/>
                  </a:lnTo>
                  <a:lnTo>
                    <a:pt x="36" y="94"/>
                  </a:lnTo>
                  <a:lnTo>
                    <a:pt x="31" y="94"/>
                  </a:lnTo>
                  <a:lnTo>
                    <a:pt x="26" y="88"/>
                  </a:lnTo>
                  <a:lnTo>
                    <a:pt x="18" y="84"/>
                  </a:lnTo>
                  <a:lnTo>
                    <a:pt x="14" y="81"/>
                  </a:lnTo>
                  <a:lnTo>
                    <a:pt x="14" y="78"/>
                  </a:lnTo>
                  <a:lnTo>
                    <a:pt x="11" y="71"/>
                  </a:lnTo>
                  <a:lnTo>
                    <a:pt x="8" y="66"/>
                  </a:lnTo>
                  <a:lnTo>
                    <a:pt x="6" y="61"/>
                  </a:lnTo>
                  <a:lnTo>
                    <a:pt x="6" y="53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3" y="25"/>
                  </a:lnTo>
                  <a:lnTo>
                    <a:pt x="8" y="24"/>
                  </a:lnTo>
                  <a:lnTo>
                    <a:pt x="13" y="17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3" y="5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Österreich">
              <a:extLst>
                <a:ext uri="{FF2B5EF4-FFF2-40B4-BE49-F238E27FC236}">
                  <a16:creationId xmlns:a16="http://schemas.microsoft.com/office/drawing/2014/main" id="{744F6077-67EE-B615-A2F8-11A7AA63A04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72540" y="-2885023"/>
              <a:ext cx="472175" cy="21659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0"/>
                </a:cxn>
                <a:cxn ang="0">
                  <a:pos x="84" y="2"/>
                </a:cxn>
                <a:cxn ang="0">
                  <a:pos x="87" y="4"/>
                </a:cxn>
                <a:cxn ang="0">
                  <a:pos x="96" y="5"/>
                </a:cxn>
                <a:cxn ang="0">
                  <a:pos x="97" y="5"/>
                </a:cxn>
                <a:cxn ang="0">
                  <a:pos x="99" y="10"/>
                </a:cxn>
                <a:cxn ang="0">
                  <a:pos x="100" y="13"/>
                </a:cxn>
                <a:cxn ang="0">
                  <a:pos x="105" y="18"/>
                </a:cxn>
                <a:cxn ang="0">
                  <a:pos x="109" y="20"/>
                </a:cxn>
                <a:cxn ang="0">
                  <a:pos x="105" y="23"/>
                </a:cxn>
                <a:cxn ang="0">
                  <a:pos x="100" y="30"/>
                </a:cxn>
                <a:cxn ang="0">
                  <a:pos x="96" y="35"/>
                </a:cxn>
                <a:cxn ang="0">
                  <a:pos x="96" y="38"/>
                </a:cxn>
                <a:cxn ang="0">
                  <a:pos x="81" y="38"/>
                </a:cxn>
                <a:cxn ang="0">
                  <a:pos x="79" y="40"/>
                </a:cxn>
                <a:cxn ang="0">
                  <a:pos x="79" y="41"/>
                </a:cxn>
                <a:cxn ang="0">
                  <a:pos x="77" y="41"/>
                </a:cxn>
                <a:cxn ang="0">
                  <a:pos x="77" y="43"/>
                </a:cxn>
                <a:cxn ang="0">
                  <a:pos x="76" y="45"/>
                </a:cxn>
                <a:cxn ang="0">
                  <a:pos x="72" y="45"/>
                </a:cxn>
                <a:cxn ang="0">
                  <a:pos x="69" y="46"/>
                </a:cxn>
                <a:cxn ang="0">
                  <a:pos x="66" y="46"/>
                </a:cxn>
                <a:cxn ang="0">
                  <a:pos x="64" y="48"/>
                </a:cxn>
                <a:cxn ang="0">
                  <a:pos x="56" y="48"/>
                </a:cxn>
                <a:cxn ang="0">
                  <a:pos x="54" y="50"/>
                </a:cxn>
                <a:cxn ang="0">
                  <a:pos x="51" y="46"/>
                </a:cxn>
                <a:cxn ang="0">
                  <a:pos x="48" y="45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39" y="37"/>
                </a:cxn>
                <a:cxn ang="0">
                  <a:pos x="28" y="37"/>
                </a:cxn>
                <a:cxn ang="0">
                  <a:pos x="26" y="38"/>
                </a:cxn>
                <a:cxn ang="0">
                  <a:pos x="23" y="38"/>
                </a:cxn>
                <a:cxn ang="0">
                  <a:pos x="21" y="40"/>
                </a:cxn>
                <a:cxn ang="0">
                  <a:pos x="16" y="40"/>
                </a:cxn>
                <a:cxn ang="0">
                  <a:pos x="15" y="38"/>
                </a:cxn>
                <a:cxn ang="0">
                  <a:pos x="3" y="38"/>
                </a:cxn>
                <a:cxn ang="0">
                  <a:pos x="2" y="37"/>
                </a:cxn>
                <a:cxn ang="0">
                  <a:pos x="2" y="35"/>
                </a:cxn>
                <a:cxn ang="0">
                  <a:pos x="0" y="33"/>
                </a:cxn>
                <a:cxn ang="0">
                  <a:pos x="3" y="28"/>
                </a:cxn>
                <a:cxn ang="0">
                  <a:pos x="5" y="27"/>
                </a:cxn>
                <a:cxn ang="0">
                  <a:pos x="18" y="27"/>
                </a:cxn>
                <a:cxn ang="0">
                  <a:pos x="20" y="25"/>
                </a:cxn>
                <a:cxn ang="0">
                  <a:pos x="28" y="25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6" y="22"/>
                </a:cxn>
                <a:cxn ang="0">
                  <a:pos x="39" y="23"/>
                </a:cxn>
                <a:cxn ang="0">
                  <a:pos x="49" y="23"/>
                </a:cxn>
                <a:cxn ang="0">
                  <a:pos x="51" y="22"/>
                </a:cxn>
                <a:cxn ang="0">
                  <a:pos x="53" y="18"/>
                </a:cxn>
                <a:cxn ang="0">
                  <a:pos x="53" y="9"/>
                </a:cxn>
                <a:cxn ang="0">
                  <a:pos x="56" y="5"/>
                </a:cxn>
                <a:cxn ang="0">
                  <a:pos x="58" y="5"/>
                </a:cxn>
                <a:cxn ang="0">
                  <a:pos x="59" y="2"/>
                </a:cxn>
                <a:cxn ang="0">
                  <a:pos x="66" y="2"/>
                </a:cxn>
                <a:cxn ang="0">
                  <a:pos x="72" y="0"/>
                </a:cxn>
              </a:cxnLst>
              <a:rect l="0" t="0" r="r" b="b"/>
              <a:pathLst>
                <a:path w="109" h="50">
                  <a:moveTo>
                    <a:pt x="72" y="0"/>
                  </a:moveTo>
                  <a:lnTo>
                    <a:pt x="77" y="0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9" y="10"/>
                  </a:lnTo>
                  <a:lnTo>
                    <a:pt x="100" y="13"/>
                  </a:lnTo>
                  <a:lnTo>
                    <a:pt x="105" y="18"/>
                  </a:lnTo>
                  <a:lnTo>
                    <a:pt x="109" y="20"/>
                  </a:lnTo>
                  <a:lnTo>
                    <a:pt x="105" y="23"/>
                  </a:lnTo>
                  <a:lnTo>
                    <a:pt x="100" y="30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81" y="38"/>
                  </a:lnTo>
                  <a:lnTo>
                    <a:pt x="79" y="40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6" y="45"/>
                  </a:lnTo>
                  <a:lnTo>
                    <a:pt x="72" y="45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1" y="46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3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40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8" y="25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9" y="23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3" y="18"/>
                  </a:lnTo>
                  <a:lnTo>
                    <a:pt x="53" y="9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2"/>
                  </a:lnTo>
                  <a:lnTo>
                    <a:pt x="66" y="2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11" name="Norwegen">
              <a:extLst>
                <a:ext uri="{FF2B5EF4-FFF2-40B4-BE49-F238E27FC236}">
                  <a16:creationId xmlns:a16="http://schemas.microsoft.com/office/drawing/2014/main" id="{CE1840EA-CAA8-AD52-68E2-30AADC83601B}"/>
                </a:ext>
              </a:extLst>
            </p:cNvPr>
            <p:cNvGrpSpPr/>
            <p:nvPr/>
          </p:nvGrpSpPr>
          <p:grpSpPr bwMode="gray">
            <a:xfrm>
              <a:off x="16356312" y="-6229207"/>
              <a:ext cx="1286565" cy="2529801"/>
              <a:chOff x="1696159" y="1984189"/>
              <a:chExt cx="958394" cy="1884509"/>
            </a:xfrm>
            <a:noFill/>
          </p:grpSpPr>
          <p:grpSp>
            <p:nvGrpSpPr>
              <p:cNvPr id="290" name="Spitzbergen (Norw.)">
                <a:extLst>
                  <a:ext uri="{FF2B5EF4-FFF2-40B4-BE49-F238E27FC236}">
                    <a16:creationId xmlns:a16="http://schemas.microsoft.com/office/drawing/2014/main" id="{5FB95D36-5D0E-5DCC-1CA9-55645E12A31B}"/>
                  </a:ext>
                </a:extLst>
              </p:cNvPr>
              <p:cNvGrpSpPr/>
              <p:nvPr/>
            </p:nvGrpSpPr>
            <p:grpSpPr bwMode="gray">
              <a:xfrm>
                <a:off x="1876855" y="1984189"/>
                <a:ext cx="726053" cy="387233"/>
                <a:chOff x="4383089" y="1452563"/>
                <a:chExt cx="357187" cy="190501"/>
              </a:xfrm>
              <a:grpFill/>
            </p:grpSpPr>
            <p:sp>
              <p:nvSpPr>
                <p:cNvPr id="297" name="Freeform 231">
                  <a:extLst>
                    <a:ext uri="{FF2B5EF4-FFF2-40B4-BE49-F238E27FC236}">
                      <a16:creationId xmlns:a16="http://schemas.microsoft.com/office/drawing/2014/main" id="{DBE2E353-E8C2-23B7-0728-39CA5451A8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83089" y="1501776"/>
                  <a:ext cx="193675" cy="141288"/>
                </a:xfrm>
                <a:custGeom>
                  <a:avLst/>
                  <a:gdLst/>
                  <a:ahLst/>
                  <a:cxnLst>
                    <a:cxn ang="0">
                      <a:pos x="55" y="2"/>
                    </a:cxn>
                    <a:cxn ang="0">
                      <a:pos x="70" y="13"/>
                    </a:cxn>
                    <a:cxn ang="0">
                      <a:pos x="89" y="15"/>
                    </a:cxn>
                    <a:cxn ang="0">
                      <a:pos x="104" y="20"/>
                    </a:cxn>
                    <a:cxn ang="0">
                      <a:pos x="103" y="26"/>
                    </a:cxn>
                    <a:cxn ang="0">
                      <a:pos x="122" y="31"/>
                    </a:cxn>
                    <a:cxn ang="0">
                      <a:pos x="109" y="39"/>
                    </a:cxn>
                    <a:cxn ang="0">
                      <a:pos x="99" y="44"/>
                    </a:cxn>
                    <a:cxn ang="0">
                      <a:pos x="80" y="53"/>
                    </a:cxn>
                    <a:cxn ang="0">
                      <a:pos x="70" y="64"/>
                    </a:cxn>
                    <a:cxn ang="0">
                      <a:pos x="52" y="81"/>
                    </a:cxn>
                    <a:cxn ang="0">
                      <a:pos x="43" y="76"/>
                    </a:cxn>
                    <a:cxn ang="0">
                      <a:pos x="52" y="64"/>
                    </a:cxn>
                    <a:cxn ang="0">
                      <a:pos x="48" y="59"/>
                    </a:cxn>
                    <a:cxn ang="0">
                      <a:pos x="37" y="61"/>
                    </a:cxn>
                    <a:cxn ang="0">
                      <a:pos x="42" y="51"/>
                    </a:cxn>
                    <a:cxn ang="0">
                      <a:pos x="48" y="51"/>
                    </a:cxn>
                    <a:cxn ang="0">
                      <a:pos x="53" y="41"/>
                    </a:cxn>
                    <a:cxn ang="0">
                      <a:pos x="63" y="36"/>
                    </a:cxn>
                    <a:cxn ang="0">
                      <a:pos x="58" y="31"/>
                    </a:cxn>
                    <a:cxn ang="0">
                      <a:pos x="50" y="26"/>
                    </a:cxn>
                    <a:cxn ang="0">
                      <a:pos x="42" y="36"/>
                    </a:cxn>
                    <a:cxn ang="0">
                      <a:pos x="40" y="43"/>
                    </a:cxn>
                    <a:cxn ang="0">
                      <a:pos x="35" y="53"/>
                    </a:cxn>
                    <a:cxn ang="0">
                      <a:pos x="25" y="49"/>
                    </a:cxn>
                    <a:cxn ang="0">
                      <a:pos x="10" y="35"/>
                    </a:cxn>
                    <a:cxn ang="0">
                      <a:pos x="0" y="28"/>
                    </a:cxn>
                    <a:cxn ang="0">
                      <a:pos x="4" y="16"/>
                    </a:cxn>
                    <a:cxn ang="0">
                      <a:pos x="9" y="7"/>
                    </a:cxn>
                    <a:cxn ang="0">
                      <a:pos x="22" y="2"/>
                    </a:cxn>
                    <a:cxn ang="0">
                      <a:pos x="40" y="8"/>
                    </a:cxn>
                    <a:cxn ang="0">
                      <a:pos x="43" y="16"/>
                    </a:cxn>
                    <a:cxn ang="0">
                      <a:pos x="47" y="11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122" h="89">
                      <a:moveTo>
                        <a:pt x="50" y="0"/>
                      </a:moveTo>
                      <a:lnTo>
                        <a:pt x="55" y="2"/>
                      </a:lnTo>
                      <a:lnTo>
                        <a:pt x="70" y="5"/>
                      </a:lnTo>
                      <a:lnTo>
                        <a:pt x="70" y="13"/>
                      </a:lnTo>
                      <a:lnTo>
                        <a:pt x="84" y="11"/>
                      </a:lnTo>
                      <a:lnTo>
                        <a:pt x="89" y="15"/>
                      </a:lnTo>
                      <a:lnTo>
                        <a:pt x="99" y="16"/>
                      </a:lnTo>
                      <a:lnTo>
                        <a:pt x="104" y="20"/>
                      </a:lnTo>
                      <a:lnTo>
                        <a:pt x="96" y="28"/>
                      </a:lnTo>
                      <a:lnTo>
                        <a:pt x="103" y="26"/>
                      </a:lnTo>
                      <a:lnTo>
                        <a:pt x="114" y="30"/>
                      </a:lnTo>
                      <a:lnTo>
                        <a:pt x="122" y="31"/>
                      </a:lnTo>
                      <a:lnTo>
                        <a:pt x="117" y="38"/>
                      </a:lnTo>
                      <a:lnTo>
                        <a:pt x="109" y="39"/>
                      </a:lnTo>
                      <a:lnTo>
                        <a:pt x="108" y="43"/>
                      </a:lnTo>
                      <a:lnTo>
                        <a:pt x="99" y="44"/>
                      </a:lnTo>
                      <a:lnTo>
                        <a:pt x="93" y="48"/>
                      </a:lnTo>
                      <a:lnTo>
                        <a:pt x="80" y="53"/>
                      </a:lnTo>
                      <a:lnTo>
                        <a:pt x="76" y="63"/>
                      </a:lnTo>
                      <a:lnTo>
                        <a:pt x="70" y="64"/>
                      </a:lnTo>
                      <a:lnTo>
                        <a:pt x="56" y="89"/>
                      </a:lnTo>
                      <a:lnTo>
                        <a:pt x="52" y="81"/>
                      </a:lnTo>
                      <a:lnTo>
                        <a:pt x="47" y="79"/>
                      </a:lnTo>
                      <a:lnTo>
                        <a:pt x="43" y="76"/>
                      </a:lnTo>
                      <a:lnTo>
                        <a:pt x="45" y="69"/>
                      </a:lnTo>
                      <a:lnTo>
                        <a:pt x="52" y="64"/>
                      </a:lnTo>
                      <a:lnTo>
                        <a:pt x="56" y="53"/>
                      </a:lnTo>
                      <a:lnTo>
                        <a:pt x="48" y="59"/>
                      </a:lnTo>
                      <a:lnTo>
                        <a:pt x="42" y="66"/>
                      </a:lnTo>
                      <a:lnTo>
                        <a:pt x="37" y="61"/>
                      </a:lnTo>
                      <a:lnTo>
                        <a:pt x="40" y="56"/>
                      </a:lnTo>
                      <a:lnTo>
                        <a:pt x="42" y="51"/>
                      </a:lnTo>
                      <a:lnTo>
                        <a:pt x="48" y="56"/>
                      </a:lnTo>
                      <a:lnTo>
                        <a:pt x="48" y="51"/>
                      </a:lnTo>
                      <a:lnTo>
                        <a:pt x="47" y="46"/>
                      </a:lnTo>
                      <a:lnTo>
                        <a:pt x="53" y="41"/>
                      </a:lnTo>
                      <a:lnTo>
                        <a:pt x="58" y="39"/>
                      </a:lnTo>
                      <a:lnTo>
                        <a:pt x="63" y="36"/>
                      </a:lnTo>
                      <a:lnTo>
                        <a:pt x="56" y="35"/>
                      </a:lnTo>
                      <a:lnTo>
                        <a:pt x="58" y="31"/>
                      </a:lnTo>
                      <a:lnTo>
                        <a:pt x="50" y="31"/>
                      </a:lnTo>
                      <a:lnTo>
                        <a:pt x="50" y="26"/>
                      </a:lnTo>
                      <a:lnTo>
                        <a:pt x="47" y="31"/>
                      </a:lnTo>
                      <a:lnTo>
                        <a:pt x="42" y="36"/>
                      </a:lnTo>
                      <a:lnTo>
                        <a:pt x="47" y="41"/>
                      </a:lnTo>
                      <a:lnTo>
                        <a:pt x="40" y="43"/>
                      </a:lnTo>
                      <a:lnTo>
                        <a:pt x="35" y="43"/>
                      </a:lnTo>
                      <a:lnTo>
                        <a:pt x="35" y="53"/>
                      </a:lnTo>
                      <a:lnTo>
                        <a:pt x="30" y="53"/>
                      </a:lnTo>
                      <a:lnTo>
                        <a:pt x="25" y="49"/>
                      </a:lnTo>
                      <a:lnTo>
                        <a:pt x="20" y="41"/>
                      </a:lnTo>
                      <a:lnTo>
                        <a:pt x="10" y="35"/>
                      </a:lnTo>
                      <a:lnTo>
                        <a:pt x="4" y="38"/>
                      </a:lnTo>
                      <a:lnTo>
                        <a:pt x="0" y="28"/>
                      </a:lnTo>
                      <a:lnTo>
                        <a:pt x="2" y="21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9" y="7"/>
                      </a:lnTo>
                      <a:lnTo>
                        <a:pt x="17" y="11"/>
                      </a:lnTo>
                      <a:lnTo>
                        <a:pt x="22" y="2"/>
                      </a:lnTo>
                      <a:lnTo>
                        <a:pt x="32" y="8"/>
                      </a:lnTo>
                      <a:lnTo>
                        <a:pt x="40" y="8"/>
                      </a:lnTo>
                      <a:lnTo>
                        <a:pt x="40" y="15"/>
                      </a:lnTo>
                      <a:lnTo>
                        <a:pt x="43" y="16"/>
                      </a:lnTo>
                      <a:lnTo>
                        <a:pt x="48" y="21"/>
                      </a:lnTo>
                      <a:lnTo>
                        <a:pt x="47" y="11"/>
                      </a:lnTo>
                      <a:lnTo>
                        <a:pt x="50" y="8"/>
                      </a:lnTo>
                      <a:lnTo>
                        <a:pt x="47" y="5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" name="Freeform 232">
                  <a:extLst>
                    <a:ext uri="{FF2B5EF4-FFF2-40B4-BE49-F238E27FC236}">
                      <a16:creationId xmlns:a16="http://schemas.microsoft.com/office/drawing/2014/main" id="{3A64DAC0-FFE2-E161-BB16-9A17A108C5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48189" y="1571626"/>
                  <a:ext cx="60325" cy="39688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0" y="2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0" y="7"/>
                    </a:cxn>
                    <a:cxn ang="0">
                      <a:pos x="38" y="7"/>
                    </a:cxn>
                    <a:cxn ang="0">
                      <a:pos x="38" y="12"/>
                    </a:cxn>
                    <a:cxn ang="0">
                      <a:pos x="37" y="12"/>
                    </a:cxn>
                    <a:cxn ang="0">
                      <a:pos x="33" y="14"/>
                    </a:cxn>
                    <a:cxn ang="0">
                      <a:pos x="30" y="14"/>
                    </a:cxn>
                    <a:cxn ang="0">
                      <a:pos x="28" y="15"/>
                    </a:cxn>
                    <a:cxn ang="0">
                      <a:pos x="32" y="19"/>
                    </a:cxn>
                    <a:cxn ang="0">
                      <a:pos x="25" y="19"/>
                    </a:cxn>
                    <a:cxn ang="0">
                      <a:pos x="23" y="20"/>
                    </a:cxn>
                    <a:cxn ang="0">
                      <a:pos x="23" y="22"/>
                    </a:cxn>
                    <a:cxn ang="0">
                      <a:pos x="22" y="25"/>
                    </a:cxn>
                    <a:cxn ang="0">
                      <a:pos x="17" y="20"/>
                    </a:cxn>
                    <a:cxn ang="0">
                      <a:pos x="4" y="20"/>
                    </a:cxn>
                    <a:cxn ang="0">
                      <a:pos x="0" y="17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4" y="5"/>
                    </a:cxn>
                    <a:cxn ang="0">
                      <a:pos x="10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38" h="25">
                      <a:moveTo>
                        <a:pt x="17" y="0"/>
                      </a:moveTo>
                      <a:lnTo>
                        <a:pt x="20" y="2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0" y="7"/>
                      </a:lnTo>
                      <a:lnTo>
                        <a:pt x="38" y="7"/>
                      </a:lnTo>
                      <a:lnTo>
                        <a:pt x="38" y="12"/>
                      </a:lnTo>
                      <a:lnTo>
                        <a:pt x="37" y="12"/>
                      </a:lnTo>
                      <a:lnTo>
                        <a:pt x="33" y="14"/>
                      </a:lnTo>
                      <a:lnTo>
                        <a:pt x="30" y="14"/>
                      </a:lnTo>
                      <a:lnTo>
                        <a:pt x="28" y="15"/>
                      </a:lnTo>
                      <a:lnTo>
                        <a:pt x="32" y="19"/>
                      </a:lnTo>
                      <a:lnTo>
                        <a:pt x="25" y="19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2" y="25"/>
                      </a:lnTo>
                      <a:lnTo>
                        <a:pt x="17" y="20"/>
                      </a:lnTo>
                      <a:lnTo>
                        <a:pt x="4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4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" name="Freeform 233">
                  <a:extLst>
                    <a:ext uri="{FF2B5EF4-FFF2-40B4-BE49-F238E27FC236}">
                      <a16:creationId xmlns:a16="http://schemas.microsoft.com/office/drawing/2014/main" id="{9875F70C-6FF7-36D3-3A6C-3C12F3A250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87864" y="1452563"/>
                  <a:ext cx="165100" cy="73025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28" y="10"/>
                    </a:cxn>
                    <a:cxn ang="0">
                      <a:pos x="33" y="16"/>
                    </a:cxn>
                    <a:cxn ang="0">
                      <a:pos x="43" y="16"/>
                    </a:cxn>
                    <a:cxn ang="0">
                      <a:pos x="47" y="18"/>
                    </a:cxn>
                    <a:cxn ang="0">
                      <a:pos x="51" y="26"/>
                    </a:cxn>
                    <a:cxn ang="0">
                      <a:pos x="51" y="18"/>
                    </a:cxn>
                    <a:cxn ang="0">
                      <a:pos x="48" y="11"/>
                    </a:cxn>
                    <a:cxn ang="0">
                      <a:pos x="51" y="8"/>
                    </a:cxn>
                    <a:cxn ang="0">
                      <a:pos x="58" y="8"/>
                    </a:cxn>
                    <a:cxn ang="0">
                      <a:pos x="65" y="13"/>
                    </a:cxn>
                    <a:cxn ang="0">
                      <a:pos x="71" y="13"/>
                    </a:cxn>
                    <a:cxn ang="0">
                      <a:pos x="75" y="14"/>
                    </a:cxn>
                    <a:cxn ang="0">
                      <a:pos x="76" y="8"/>
                    </a:cxn>
                    <a:cxn ang="0">
                      <a:pos x="79" y="8"/>
                    </a:cxn>
                    <a:cxn ang="0">
                      <a:pos x="88" y="10"/>
                    </a:cxn>
                    <a:cxn ang="0">
                      <a:pos x="101" y="18"/>
                    </a:cxn>
                    <a:cxn ang="0">
                      <a:pos x="104" y="23"/>
                    </a:cxn>
                    <a:cxn ang="0">
                      <a:pos x="103" y="28"/>
                    </a:cxn>
                    <a:cxn ang="0">
                      <a:pos x="96" y="34"/>
                    </a:cxn>
                    <a:cxn ang="0">
                      <a:pos x="89" y="36"/>
                    </a:cxn>
                    <a:cxn ang="0">
                      <a:pos x="89" y="39"/>
                    </a:cxn>
                    <a:cxn ang="0">
                      <a:pos x="84" y="41"/>
                    </a:cxn>
                    <a:cxn ang="0">
                      <a:pos x="76" y="41"/>
                    </a:cxn>
                    <a:cxn ang="0">
                      <a:pos x="68" y="38"/>
                    </a:cxn>
                    <a:cxn ang="0">
                      <a:pos x="68" y="46"/>
                    </a:cxn>
                    <a:cxn ang="0">
                      <a:pos x="50" y="46"/>
                    </a:cxn>
                    <a:cxn ang="0">
                      <a:pos x="42" y="41"/>
                    </a:cxn>
                    <a:cxn ang="0">
                      <a:pos x="35" y="42"/>
                    </a:cxn>
                    <a:cxn ang="0">
                      <a:pos x="28" y="38"/>
                    </a:cxn>
                    <a:cxn ang="0">
                      <a:pos x="47" y="33"/>
                    </a:cxn>
                    <a:cxn ang="0">
                      <a:pos x="45" y="29"/>
                    </a:cxn>
                    <a:cxn ang="0">
                      <a:pos x="25" y="31"/>
                    </a:cxn>
                    <a:cxn ang="0">
                      <a:pos x="12" y="39"/>
                    </a:cxn>
                    <a:cxn ang="0">
                      <a:pos x="9" y="33"/>
                    </a:cxn>
                    <a:cxn ang="0">
                      <a:pos x="10" y="28"/>
                    </a:cxn>
                    <a:cxn ang="0">
                      <a:pos x="0" y="23"/>
                    </a:cxn>
                    <a:cxn ang="0">
                      <a:pos x="5" y="16"/>
                    </a:cxn>
                    <a:cxn ang="0">
                      <a:pos x="15" y="18"/>
                    </a:cxn>
                    <a:cxn ang="0">
                      <a:pos x="18" y="19"/>
                    </a:cxn>
                    <a:cxn ang="0">
                      <a:pos x="22" y="18"/>
                    </a:cxn>
                    <a:cxn ang="0">
                      <a:pos x="15" y="1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4" h="46">
                      <a:moveTo>
                        <a:pt x="23" y="0"/>
                      </a:moveTo>
                      <a:lnTo>
                        <a:pt x="30" y="0"/>
                      </a:lnTo>
                      <a:lnTo>
                        <a:pt x="28" y="10"/>
                      </a:lnTo>
                      <a:lnTo>
                        <a:pt x="33" y="16"/>
                      </a:lnTo>
                      <a:lnTo>
                        <a:pt x="43" y="16"/>
                      </a:lnTo>
                      <a:lnTo>
                        <a:pt x="47" y="18"/>
                      </a:lnTo>
                      <a:lnTo>
                        <a:pt x="51" y="26"/>
                      </a:lnTo>
                      <a:lnTo>
                        <a:pt x="51" y="18"/>
                      </a:lnTo>
                      <a:lnTo>
                        <a:pt x="48" y="11"/>
                      </a:lnTo>
                      <a:lnTo>
                        <a:pt x="51" y="8"/>
                      </a:lnTo>
                      <a:lnTo>
                        <a:pt x="58" y="8"/>
                      </a:lnTo>
                      <a:lnTo>
                        <a:pt x="65" y="13"/>
                      </a:lnTo>
                      <a:lnTo>
                        <a:pt x="71" y="13"/>
                      </a:lnTo>
                      <a:lnTo>
                        <a:pt x="75" y="14"/>
                      </a:lnTo>
                      <a:lnTo>
                        <a:pt x="76" y="8"/>
                      </a:lnTo>
                      <a:lnTo>
                        <a:pt x="79" y="8"/>
                      </a:lnTo>
                      <a:lnTo>
                        <a:pt x="88" y="10"/>
                      </a:lnTo>
                      <a:lnTo>
                        <a:pt x="101" y="18"/>
                      </a:lnTo>
                      <a:lnTo>
                        <a:pt x="104" y="23"/>
                      </a:lnTo>
                      <a:lnTo>
                        <a:pt x="103" y="28"/>
                      </a:lnTo>
                      <a:lnTo>
                        <a:pt x="96" y="34"/>
                      </a:lnTo>
                      <a:lnTo>
                        <a:pt x="89" y="36"/>
                      </a:lnTo>
                      <a:lnTo>
                        <a:pt x="89" y="39"/>
                      </a:lnTo>
                      <a:lnTo>
                        <a:pt x="84" y="41"/>
                      </a:lnTo>
                      <a:lnTo>
                        <a:pt x="76" y="41"/>
                      </a:lnTo>
                      <a:lnTo>
                        <a:pt x="68" y="38"/>
                      </a:lnTo>
                      <a:lnTo>
                        <a:pt x="68" y="46"/>
                      </a:lnTo>
                      <a:lnTo>
                        <a:pt x="50" y="46"/>
                      </a:lnTo>
                      <a:lnTo>
                        <a:pt x="42" y="41"/>
                      </a:lnTo>
                      <a:lnTo>
                        <a:pt x="35" y="42"/>
                      </a:lnTo>
                      <a:lnTo>
                        <a:pt x="28" y="38"/>
                      </a:lnTo>
                      <a:lnTo>
                        <a:pt x="47" y="33"/>
                      </a:lnTo>
                      <a:lnTo>
                        <a:pt x="45" y="29"/>
                      </a:lnTo>
                      <a:lnTo>
                        <a:pt x="25" y="31"/>
                      </a:lnTo>
                      <a:lnTo>
                        <a:pt x="12" y="39"/>
                      </a:lnTo>
                      <a:lnTo>
                        <a:pt x="9" y="33"/>
                      </a:lnTo>
                      <a:lnTo>
                        <a:pt x="10" y="28"/>
                      </a:lnTo>
                      <a:lnTo>
                        <a:pt x="0" y="23"/>
                      </a:lnTo>
                      <a:lnTo>
                        <a:pt x="5" y="16"/>
                      </a:lnTo>
                      <a:lnTo>
                        <a:pt x="15" y="18"/>
                      </a:lnTo>
                      <a:lnTo>
                        <a:pt x="18" y="19"/>
                      </a:lnTo>
                      <a:lnTo>
                        <a:pt x="22" y="18"/>
                      </a:lnTo>
                      <a:lnTo>
                        <a:pt x="15" y="1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" name="Freeform 235">
                  <a:extLst>
                    <a:ext uri="{FF2B5EF4-FFF2-40B4-BE49-F238E27FC236}">
                      <a16:creationId xmlns:a16="http://schemas.microsoft.com/office/drawing/2014/main" id="{32DC11FF-650C-CB58-1C94-F8ADE00CF6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5351" y="1457326"/>
                  <a:ext cx="34925" cy="2381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3"/>
                    </a:cxn>
                    <a:cxn ang="0">
                      <a:pos x="3" y="15"/>
                    </a:cxn>
                    <a:cxn ang="0">
                      <a:pos x="0" y="13"/>
                    </a:cxn>
                    <a:cxn ang="0">
                      <a:pos x="12" y="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5">
                      <a:moveTo>
                        <a:pt x="22" y="0"/>
                      </a:moveTo>
                      <a:lnTo>
                        <a:pt x="22" y="3"/>
                      </a:lnTo>
                      <a:lnTo>
                        <a:pt x="3" y="15"/>
                      </a:lnTo>
                      <a:lnTo>
                        <a:pt x="0" y="13"/>
                      </a:lnTo>
                      <a:lnTo>
                        <a:pt x="12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" name="Freeform 236">
                  <a:extLst>
                    <a:ext uri="{FF2B5EF4-FFF2-40B4-BE49-F238E27FC236}">
                      <a16:creationId xmlns:a16="http://schemas.microsoft.com/office/drawing/2014/main" id="{18893882-8E53-49B3-E1FD-18AF1820EB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2964" y="1522413"/>
                  <a:ext cx="36513" cy="2381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2" y="3"/>
                    </a:cxn>
                    <a:cxn ang="0">
                      <a:pos x="23" y="5"/>
                    </a:cxn>
                    <a:cxn ang="0">
                      <a:pos x="18" y="8"/>
                    </a:cxn>
                    <a:cxn ang="0">
                      <a:pos x="13" y="8"/>
                    </a:cxn>
                    <a:cxn ang="0">
                      <a:pos x="7" y="15"/>
                    </a:cxn>
                    <a:cxn ang="0">
                      <a:pos x="0" y="12"/>
                    </a:cxn>
                    <a:cxn ang="0">
                      <a:pos x="3" y="5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5">
                      <a:moveTo>
                        <a:pt x="17" y="0"/>
                      </a:moveTo>
                      <a:lnTo>
                        <a:pt x="22" y="3"/>
                      </a:lnTo>
                      <a:lnTo>
                        <a:pt x="23" y="5"/>
                      </a:lnTo>
                      <a:lnTo>
                        <a:pt x="18" y="8"/>
                      </a:lnTo>
                      <a:lnTo>
                        <a:pt x="13" y="8"/>
                      </a:lnTo>
                      <a:lnTo>
                        <a:pt x="7" y="15"/>
                      </a:lnTo>
                      <a:lnTo>
                        <a:pt x="0" y="12"/>
                      </a:lnTo>
                      <a:lnTo>
                        <a:pt x="3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91" name="Freeform 175">
                <a:extLst>
                  <a:ext uri="{FF2B5EF4-FFF2-40B4-BE49-F238E27FC236}">
                    <a16:creationId xmlns:a16="http://schemas.microsoft.com/office/drawing/2014/main" id="{F2B5AD38-5178-88DC-E8E9-74B0A466D2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6159" y="2829632"/>
                <a:ext cx="958394" cy="1039066"/>
              </a:xfrm>
              <a:custGeom>
                <a:avLst/>
                <a:gdLst/>
                <a:ahLst/>
                <a:cxnLst>
                  <a:cxn ang="0">
                    <a:pos x="267" y="14"/>
                  </a:cxn>
                  <a:cxn ang="0">
                    <a:pos x="294" y="18"/>
                  </a:cxn>
                  <a:cxn ang="0">
                    <a:pos x="272" y="24"/>
                  </a:cxn>
                  <a:cxn ang="0">
                    <a:pos x="246" y="26"/>
                  </a:cxn>
                  <a:cxn ang="0">
                    <a:pos x="234" y="57"/>
                  </a:cxn>
                  <a:cxn ang="0">
                    <a:pos x="205" y="52"/>
                  </a:cxn>
                  <a:cxn ang="0">
                    <a:pos x="185" y="54"/>
                  </a:cxn>
                  <a:cxn ang="0">
                    <a:pos x="178" y="70"/>
                  </a:cxn>
                  <a:cxn ang="0">
                    <a:pos x="152" y="74"/>
                  </a:cxn>
                  <a:cxn ang="0">
                    <a:pos x="139" y="89"/>
                  </a:cxn>
                  <a:cxn ang="0">
                    <a:pos x="127" y="123"/>
                  </a:cxn>
                  <a:cxn ang="0">
                    <a:pos x="119" y="151"/>
                  </a:cxn>
                  <a:cxn ang="0">
                    <a:pos x="116" y="179"/>
                  </a:cxn>
                  <a:cxn ang="0">
                    <a:pos x="94" y="189"/>
                  </a:cxn>
                  <a:cxn ang="0">
                    <a:pos x="104" y="243"/>
                  </a:cxn>
                  <a:cxn ang="0">
                    <a:pos x="99" y="266"/>
                  </a:cxn>
                  <a:cxn ang="0">
                    <a:pos x="89" y="293"/>
                  </a:cxn>
                  <a:cxn ang="0">
                    <a:pos x="78" y="283"/>
                  </a:cxn>
                  <a:cxn ang="0">
                    <a:pos x="66" y="299"/>
                  </a:cxn>
                  <a:cxn ang="0">
                    <a:pos x="32" y="319"/>
                  </a:cxn>
                  <a:cxn ang="0">
                    <a:pos x="10" y="294"/>
                  </a:cxn>
                  <a:cxn ang="0">
                    <a:pos x="5" y="280"/>
                  </a:cxn>
                  <a:cxn ang="0">
                    <a:pos x="7" y="266"/>
                  </a:cxn>
                  <a:cxn ang="0">
                    <a:pos x="2" y="250"/>
                  </a:cxn>
                  <a:cxn ang="0">
                    <a:pos x="15" y="232"/>
                  </a:cxn>
                  <a:cxn ang="0">
                    <a:pos x="25" y="206"/>
                  </a:cxn>
                  <a:cxn ang="0">
                    <a:pos x="35" y="202"/>
                  </a:cxn>
                  <a:cxn ang="0">
                    <a:pos x="50" y="184"/>
                  </a:cxn>
                  <a:cxn ang="0">
                    <a:pos x="81" y="174"/>
                  </a:cxn>
                  <a:cxn ang="0">
                    <a:pos x="99" y="163"/>
                  </a:cxn>
                  <a:cxn ang="0">
                    <a:pos x="88" y="164"/>
                  </a:cxn>
                  <a:cxn ang="0">
                    <a:pos x="91" y="145"/>
                  </a:cxn>
                  <a:cxn ang="0">
                    <a:pos x="98" y="131"/>
                  </a:cxn>
                  <a:cxn ang="0">
                    <a:pos x="103" y="123"/>
                  </a:cxn>
                  <a:cxn ang="0">
                    <a:pos x="112" y="125"/>
                  </a:cxn>
                  <a:cxn ang="0">
                    <a:pos x="119" y="103"/>
                  </a:cxn>
                  <a:cxn ang="0">
                    <a:pos x="116" y="85"/>
                  </a:cxn>
                  <a:cxn ang="0">
                    <a:pos x="131" y="77"/>
                  </a:cxn>
                  <a:cxn ang="0">
                    <a:pos x="139" y="65"/>
                  </a:cxn>
                  <a:cxn ang="0">
                    <a:pos x="147" y="44"/>
                  </a:cxn>
                  <a:cxn ang="0">
                    <a:pos x="155" y="34"/>
                  </a:cxn>
                  <a:cxn ang="0">
                    <a:pos x="160" y="26"/>
                  </a:cxn>
                  <a:cxn ang="0">
                    <a:pos x="172" y="31"/>
                  </a:cxn>
                  <a:cxn ang="0">
                    <a:pos x="185" y="21"/>
                  </a:cxn>
                  <a:cxn ang="0">
                    <a:pos x="220" y="28"/>
                  </a:cxn>
                  <a:cxn ang="0">
                    <a:pos x="218" y="11"/>
                  </a:cxn>
                  <a:cxn ang="0">
                    <a:pos x="226" y="1"/>
                  </a:cxn>
                  <a:cxn ang="0">
                    <a:pos x="248" y="1"/>
                  </a:cxn>
                  <a:cxn ang="0">
                    <a:pos x="256" y="11"/>
                  </a:cxn>
                </a:cxnLst>
                <a:rect l="0" t="0" r="r" b="b"/>
                <a:pathLst>
                  <a:path w="297" h="322">
                    <a:moveTo>
                      <a:pt x="262" y="0"/>
                    </a:moveTo>
                    <a:lnTo>
                      <a:pt x="272" y="5"/>
                    </a:lnTo>
                    <a:lnTo>
                      <a:pt x="266" y="11"/>
                    </a:lnTo>
                    <a:lnTo>
                      <a:pt x="267" y="14"/>
                    </a:lnTo>
                    <a:lnTo>
                      <a:pt x="274" y="8"/>
                    </a:lnTo>
                    <a:lnTo>
                      <a:pt x="292" y="8"/>
                    </a:lnTo>
                    <a:lnTo>
                      <a:pt x="297" y="11"/>
                    </a:lnTo>
                    <a:lnTo>
                      <a:pt x="294" y="18"/>
                    </a:lnTo>
                    <a:lnTo>
                      <a:pt x="287" y="18"/>
                    </a:lnTo>
                    <a:lnTo>
                      <a:pt x="281" y="21"/>
                    </a:lnTo>
                    <a:lnTo>
                      <a:pt x="282" y="24"/>
                    </a:lnTo>
                    <a:lnTo>
                      <a:pt x="272" y="24"/>
                    </a:lnTo>
                    <a:lnTo>
                      <a:pt x="261" y="21"/>
                    </a:lnTo>
                    <a:lnTo>
                      <a:pt x="256" y="24"/>
                    </a:lnTo>
                    <a:lnTo>
                      <a:pt x="251" y="23"/>
                    </a:lnTo>
                    <a:lnTo>
                      <a:pt x="246" y="26"/>
                    </a:lnTo>
                    <a:lnTo>
                      <a:pt x="241" y="26"/>
                    </a:lnTo>
                    <a:lnTo>
                      <a:pt x="241" y="39"/>
                    </a:lnTo>
                    <a:lnTo>
                      <a:pt x="243" y="54"/>
                    </a:lnTo>
                    <a:lnTo>
                      <a:pt x="234" y="57"/>
                    </a:lnTo>
                    <a:lnTo>
                      <a:pt x="225" y="54"/>
                    </a:lnTo>
                    <a:lnTo>
                      <a:pt x="213" y="59"/>
                    </a:lnTo>
                    <a:lnTo>
                      <a:pt x="211" y="56"/>
                    </a:lnTo>
                    <a:lnTo>
                      <a:pt x="205" y="52"/>
                    </a:lnTo>
                    <a:lnTo>
                      <a:pt x="195" y="46"/>
                    </a:lnTo>
                    <a:lnTo>
                      <a:pt x="188" y="44"/>
                    </a:lnTo>
                    <a:lnTo>
                      <a:pt x="182" y="49"/>
                    </a:lnTo>
                    <a:lnTo>
                      <a:pt x="185" y="54"/>
                    </a:lnTo>
                    <a:lnTo>
                      <a:pt x="180" y="54"/>
                    </a:lnTo>
                    <a:lnTo>
                      <a:pt x="178" y="56"/>
                    </a:lnTo>
                    <a:lnTo>
                      <a:pt x="180" y="61"/>
                    </a:lnTo>
                    <a:lnTo>
                      <a:pt x="178" y="70"/>
                    </a:lnTo>
                    <a:lnTo>
                      <a:pt x="173" y="70"/>
                    </a:lnTo>
                    <a:lnTo>
                      <a:pt x="164" y="67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0" y="79"/>
                    </a:lnTo>
                    <a:lnTo>
                      <a:pt x="144" y="80"/>
                    </a:lnTo>
                    <a:lnTo>
                      <a:pt x="139" y="82"/>
                    </a:lnTo>
                    <a:lnTo>
                      <a:pt x="139" y="89"/>
                    </a:lnTo>
                    <a:lnTo>
                      <a:pt x="136" y="102"/>
                    </a:lnTo>
                    <a:lnTo>
                      <a:pt x="131" y="107"/>
                    </a:lnTo>
                    <a:lnTo>
                      <a:pt x="129" y="113"/>
                    </a:lnTo>
                    <a:lnTo>
                      <a:pt x="127" y="123"/>
                    </a:lnTo>
                    <a:lnTo>
                      <a:pt x="122" y="126"/>
                    </a:lnTo>
                    <a:lnTo>
                      <a:pt x="121" y="131"/>
                    </a:lnTo>
                    <a:lnTo>
                      <a:pt x="121" y="141"/>
                    </a:lnTo>
                    <a:lnTo>
                      <a:pt x="119" y="151"/>
                    </a:lnTo>
                    <a:lnTo>
                      <a:pt x="112" y="158"/>
                    </a:lnTo>
                    <a:lnTo>
                      <a:pt x="114" y="163"/>
                    </a:lnTo>
                    <a:lnTo>
                      <a:pt x="116" y="169"/>
                    </a:lnTo>
                    <a:lnTo>
                      <a:pt x="116" y="179"/>
                    </a:lnTo>
                    <a:lnTo>
                      <a:pt x="104" y="179"/>
                    </a:lnTo>
                    <a:lnTo>
                      <a:pt x="99" y="181"/>
                    </a:lnTo>
                    <a:lnTo>
                      <a:pt x="96" y="182"/>
                    </a:lnTo>
                    <a:lnTo>
                      <a:pt x="94" y="189"/>
                    </a:lnTo>
                    <a:lnTo>
                      <a:pt x="94" y="220"/>
                    </a:lnTo>
                    <a:lnTo>
                      <a:pt x="98" y="230"/>
                    </a:lnTo>
                    <a:lnTo>
                      <a:pt x="98" y="237"/>
                    </a:lnTo>
                    <a:lnTo>
                      <a:pt x="104" y="243"/>
                    </a:lnTo>
                    <a:lnTo>
                      <a:pt x="94" y="252"/>
                    </a:lnTo>
                    <a:lnTo>
                      <a:pt x="94" y="257"/>
                    </a:lnTo>
                    <a:lnTo>
                      <a:pt x="99" y="260"/>
                    </a:lnTo>
                    <a:lnTo>
                      <a:pt x="99" y="266"/>
                    </a:lnTo>
                    <a:lnTo>
                      <a:pt x="96" y="275"/>
                    </a:lnTo>
                    <a:lnTo>
                      <a:pt x="91" y="283"/>
                    </a:lnTo>
                    <a:lnTo>
                      <a:pt x="88" y="286"/>
                    </a:lnTo>
                    <a:lnTo>
                      <a:pt x="89" y="293"/>
                    </a:lnTo>
                    <a:lnTo>
                      <a:pt x="84" y="298"/>
                    </a:lnTo>
                    <a:lnTo>
                      <a:pt x="83" y="294"/>
                    </a:lnTo>
                    <a:lnTo>
                      <a:pt x="78" y="290"/>
                    </a:lnTo>
                    <a:lnTo>
                      <a:pt x="78" y="283"/>
                    </a:lnTo>
                    <a:lnTo>
                      <a:pt x="71" y="283"/>
                    </a:lnTo>
                    <a:lnTo>
                      <a:pt x="71" y="290"/>
                    </a:lnTo>
                    <a:lnTo>
                      <a:pt x="73" y="293"/>
                    </a:lnTo>
                    <a:lnTo>
                      <a:pt x="66" y="299"/>
                    </a:lnTo>
                    <a:lnTo>
                      <a:pt x="63" y="299"/>
                    </a:lnTo>
                    <a:lnTo>
                      <a:pt x="53" y="314"/>
                    </a:lnTo>
                    <a:lnTo>
                      <a:pt x="38" y="322"/>
                    </a:lnTo>
                    <a:lnTo>
                      <a:pt x="32" y="319"/>
                    </a:lnTo>
                    <a:lnTo>
                      <a:pt x="23" y="318"/>
                    </a:lnTo>
                    <a:lnTo>
                      <a:pt x="15" y="311"/>
                    </a:lnTo>
                    <a:lnTo>
                      <a:pt x="10" y="304"/>
                    </a:lnTo>
                    <a:lnTo>
                      <a:pt x="10" y="294"/>
                    </a:lnTo>
                    <a:lnTo>
                      <a:pt x="17" y="294"/>
                    </a:lnTo>
                    <a:lnTo>
                      <a:pt x="20" y="290"/>
                    </a:lnTo>
                    <a:lnTo>
                      <a:pt x="5" y="285"/>
                    </a:lnTo>
                    <a:lnTo>
                      <a:pt x="5" y="280"/>
                    </a:lnTo>
                    <a:lnTo>
                      <a:pt x="10" y="278"/>
                    </a:lnTo>
                    <a:lnTo>
                      <a:pt x="10" y="275"/>
                    </a:lnTo>
                    <a:lnTo>
                      <a:pt x="12" y="270"/>
                    </a:lnTo>
                    <a:lnTo>
                      <a:pt x="7" y="266"/>
                    </a:lnTo>
                    <a:lnTo>
                      <a:pt x="4" y="265"/>
                    </a:lnTo>
                    <a:lnTo>
                      <a:pt x="7" y="258"/>
                    </a:lnTo>
                    <a:lnTo>
                      <a:pt x="0" y="252"/>
                    </a:lnTo>
                    <a:lnTo>
                      <a:pt x="2" y="250"/>
                    </a:lnTo>
                    <a:lnTo>
                      <a:pt x="0" y="243"/>
                    </a:lnTo>
                    <a:lnTo>
                      <a:pt x="0" y="235"/>
                    </a:lnTo>
                    <a:lnTo>
                      <a:pt x="5" y="235"/>
                    </a:lnTo>
                    <a:lnTo>
                      <a:pt x="15" y="232"/>
                    </a:lnTo>
                    <a:lnTo>
                      <a:pt x="7" y="225"/>
                    </a:lnTo>
                    <a:lnTo>
                      <a:pt x="2" y="222"/>
                    </a:lnTo>
                    <a:lnTo>
                      <a:pt x="12" y="214"/>
                    </a:lnTo>
                    <a:lnTo>
                      <a:pt x="25" y="206"/>
                    </a:lnTo>
                    <a:lnTo>
                      <a:pt x="28" y="210"/>
                    </a:lnTo>
                    <a:lnTo>
                      <a:pt x="32" y="206"/>
                    </a:lnTo>
                    <a:lnTo>
                      <a:pt x="37" y="207"/>
                    </a:lnTo>
                    <a:lnTo>
                      <a:pt x="35" y="202"/>
                    </a:lnTo>
                    <a:lnTo>
                      <a:pt x="40" y="197"/>
                    </a:lnTo>
                    <a:lnTo>
                      <a:pt x="45" y="199"/>
                    </a:lnTo>
                    <a:lnTo>
                      <a:pt x="45" y="191"/>
                    </a:lnTo>
                    <a:lnTo>
                      <a:pt x="50" y="184"/>
                    </a:lnTo>
                    <a:lnTo>
                      <a:pt x="68" y="187"/>
                    </a:lnTo>
                    <a:lnTo>
                      <a:pt x="63" y="174"/>
                    </a:lnTo>
                    <a:lnTo>
                      <a:pt x="71" y="168"/>
                    </a:lnTo>
                    <a:lnTo>
                      <a:pt x="81" y="174"/>
                    </a:lnTo>
                    <a:lnTo>
                      <a:pt x="86" y="171"/>
                    </a:lnTo>
                    <a:lnTo>
                      <a:pt x="93" y="168"/>
                    </a:lnTo>
                    <a:lnTo>
                      <a:pt x="96" y="163"/>
                    </a:lnTo>
                    <a:lnTo>
                      <a:pt x="99" y="163"/>
                    </a:lnTo>
                    <a:lnTo>
                      <a:pt x="99" y="156"/>
                    </a:lnTo>
                    <a:lnTo>
                      <a:pt x="94" y="154"/>
                    </a:lnTo>
                    <a:lnTo>
                      <a:pt x="88" y="161"/>
                    </a:lnTo>
                    <a:lnTo>
                      <a:pt x="88" y="164"/>
                    </a:lnTo>
                    <a:lnTo>
                      <a:pt x="79" y="164"/>
                    </a:lnTo>
                    <a:lnTo>
                      <a:pt x="75" y="158"/>
                    </a:lnTo>
                    <a:lnTo>
                      <a:pt x="81" y="151"/>
                    </a:lnTo>
                    <a:lnTo>
                      <a:pt x="91" y="145"/>
                    </a:lnTo>
                    <a:lnTo>
                      <a:pt x="94" y="145"/>
                    </a:lnTo>
                    <a:lnTo>
                      <a:pt x="91" y="140"/>
                    </a:lnTo>
                    <a:lnTo>
                      <a:pt x="94" y="135"/>
                    </a:lnTo>
                    <a:lnTo>
                      <a:pt x="98" y="131"/>
                    </a:lnTo>
                    <a:lnTo>
                      <a:pt x="101" y="130"/>
                    </a:lnTo>
                    <a:lnTo>
                      <a:pt x="99" y="125"/>
                    </a:lnTo>
                    <a:lnTo>
                      <a:pt x="101" y="123"/>
                    </a:lnTo>
                    <a:lnTo>
                      <a:pt x="103" y="123"/>
                    </a:lnTo>
                    <a:lnTo>
                      <a:pt x="106" y="126"/>
                    </a:lnTo>
                    <a:lnTo>
                      <a:pt x="109" y="128"/>
                    </a:lnTo>
                    <a:lnTo>
                      <a:pt x="111" y="130"/>
                    </a:lnTo>
                    <a:lnTo>
                      <a:pt x="112" y="125"/>
                    </a:lnTo>
                    <a:lnTo>
                      <a:pt x="103" y="118"/>
                    </a:lnTo>
                    <a:lnTo>
                      <a:pt x="109" y="105"/>
                    </a:lnTo>
                    <a:lnTo>
                      <a:pt x="112" y="102"/>
                    </a:lnTo>
                    <a:lnTo>
                      <a:pt x="119" y="103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2" y="90"/>
                    </a:lnTo>
                    <a:lnTo>
                      <a:pt x="116" y="85"/>
                    </a:lnTo>
                    <a:lnTo>
                      <a:pt x="116" y="80"/>
                    </a:lnTo>
                    <a:lnTo>
                      <a:pt x="122" y="80"/>
                    </a:lnTo>
                    <a:lnTo>
                      <a:pt x="124" y="74"/>
                    </a:lnTo>
                    <a:lnTo>
                      <a:pt x="131" y="77"/>
                    </a:lnTo>
                    <a:lnTo>
                      <a:pt x="131" y="69"/>
                    </a:lnTo>
                    <a:lnTo>
                      <a:pt x="136" y="67"/>
                    </a:lnTo>
                    <a:lnTo>
                      <a:pt x="140" y="70"/>
                    </a:lnTo>
                    <a:lnTo>
                      <a:pt x="139" y="65"/>
                    </a:lnTo>
                    <a:lnTo>
                      <a:pt x="132" y="62"/>
                    </a:lnTo>
                    <a:lnTo>
                      <a:pt x="132" y="57"/>
                    </a:lnTo>
                    <a:lnTo>
                      <a:pt x="140" y="54"/>
                    </a:lnTo>
                    <a:lnTo>
                      <a:pt x="147" y="44"/>
                    </a:lnTo>
                    <a:lnTo>
                      <a:pt x="152" y="42"/>
                    </a:lnTo>
                    <a:lnTo>
                      <a:pt x="154" y="39"/>
                    </a:lnTo>
                    <a:lnTo>
                      <a:pt x="154" y="37"/>
                    </a:lnTo>
                    <a:lnTo>
                      <a:pt x="155" y="34"/>
                    </a:lnTo>
                    <a:lnTo>
                      <a:pt x="157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0" y="26"/>
                    </a:lnTo>
                    <a:lnTo>
                      <a:pt x="162" y="24"/>
                    </a:lnTo>
                    <a:lnTo>
                      <a:pt x="164" y="29"/>
                    </a:lnTo>
                    <a:lnTo>
                      <a:pt x="169" y="28"/>
                    </a:lnTo>
                    <a:lnTo>
                      <a:pt x="172" y="31"/>
                    </a:lnTo>
                    <a:lnTo>
                      <a:pt x="173" y="39"/>
                    </a:lnTo>
                    <a:lnTo>
                      <a:pt x="185" y="26"/>
                    </a:lnTo>
                    <a:lnTo>
                      <a:pt x="195" y="26"/>
                    </a:lnTo>
                    <a:lnTo>
                      <a:pt x="185" y="21"/>
                    </a:lnTo>
                    <a:lnTo>
                      <a:pt x="187" y="16"/>
                    </a:lnTo>
                    <a:lnTo>
                      <a:pt x="205" y="16"/>
                    </a:lnTo>
                    <a:lnTo>
                      <a:pt x="216" y="29"/>
                    </a:lnTo>
                    <a:lnTo>
                      <a:pt x="220" y="28"/>
                    </a:lnTo>
                    <a:lnTo>
                      <a:pt x="216" y="24"/>
                    </a:lnTo>
                    <a:lnTo>
                      <a:pt x="221" y="19"/>
                    </a:lnTo>
                    <a:lnTo>
                      <a:pt x="215" y="14"/>
                    </a:lnTo>
                    <a:lnTo>
                      <a:pt x="218" y="11"/>
                    </a:lnTo>
                    <a:lnTo>
                      <a:pt x="226" y="16"/>
                    </a:lnTo>
                    <a:lnTo>
                      <a:pt x="231" y="11"/>
                    </a:lnTo>
                    <a:lnTo>
                      <a:pt x="225" y="8"/>
                    </a:lnTo>
                    <a:lnTo>
                      <a:pt x="226" y="1"/>
                    </a:lnTo>
                    <a:lnTo>
                      <a:pt x="241" y="5"/>
                    </a:lnTo>
                    <a:lnTo>
                      <a:pt x="236" y="8"/>
                    </a:lnTo>
                    <a:lnTo>
                      <a:pt x="241" y="13"/>
                    </a:lnTo>
                    <a:lnTo>
                      <a:pt x="248" y="1"/>
                    </a:lnTo>
                    <a:lnTo>
                      <a:pt x="251" y="3"/>
                    </a:lnTo>
                    <a:lnTo>
                      <a:pt x="251" y="8"/>
                    </a:lnTo>
                    <a:lnTo>
                      <a:pt x="249" y="13"/>
                    </a:lnTo>
                    <a:lnTo>
                      <a:pt x="256" y="11"/>
                    </a:lnTo>
                    <a:lnTo>
                      <a:pt x="254" y="6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2" name="Freeform 237">
                <a:extLst>
                  <a:ext uri="{FF2B5EF4-FFF2-40B4-BE49-F238E27FC236}">
                    <a16:creationId xmlns:a16="http://schemas.microsoft.com/office/drawing/2014/main" id="{959FE3DE-BB62-3C4D-21CF-08F7FB3CC7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73675" y="3068424"/>
                <a:ext cx="54859" cy="4195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3"/>
                  </a:cxn>
                  <a:cxn ang="0">
                    <a:pos x="0" y="13"/>
                  </a:cxn>
                  <a:cxn ang="0">
                    <a:pos x="7" y="3"/>
                  </a:cxn>
                  <a:cxn ang="0">
                    <a:pos x="10" y="0"/>
                  </a:cxn>
                </a:cxnLst>
                <a:rect l="0" t="0" r="r" b="b"/>
                <a:pathLst>
                  <a:path w="17" h="13">
                    <a:moveTo>
                      <a:pt x="10" y="0"/>
                    </a:moveTo>
                    <a:lnTo>
                      <a:pt x="17" y="3"/>
                    </a:lnTo>
                    <a:lnTo>
                      <a:pt x="0" y="13"/>
                    </a:lnTo>
                    <a:lnTo>
                      <a:pt x="7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3" name="Freeform 238">
                <a:extLst>
                  <a:ext uri="{FF2B5EF4-FFF2-40B4-BE49-F238E27FC236}">
                    <a16:creationId xmlns:a16="http://schemas.microsoft.com/office/drawing/2014/main" id="{2EAFABB4-C682-E162-3AEA-1694BA7B23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31760" y="3013567"/>
                <a:ext cx="80674" cy="5808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"/>
                  </a:cxn>
                  <a:cxn ang="0">
                    <a:pos x="12" y="13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3" y="5"/>
                  </a:cxn>
                  <a:cxn ang="0">
                    <a:pos x="18" y="0"/>
                  </a:cxn>
                </a:cxnLst>
                <a:rect l="0" t="0" r="r" b="b"/>
                <a:pathLst>
                  <a:path w="25" h="18">
                    <a:moveTo>
                      <a:pt x="18" y="0"/>
                    </a:moveTo>
                    <a:lnTo>
                      <a:pt x="25" y="2"/>
                    </a:lnTo>
                    <a:lnTo>
                      <a:pt x="12" y="13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4" name="Freeform 239">
                <a:extLst>
                  <a:ext uri="{FF2B5EF4-FFF2-40B4-BE49-F238E27FC236}">
                    <a16:creationId xmlns:a16="http://schemas.microsoft.com/office/drawing/2014/main" id="{F3746D76-8F68-2250-827E-825D661B47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7893" y="2981298"/>
                <a:ext cx="54859" cy="3872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5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8" y="2"/>
                  </a:cxn>
                  <a:cxn ang="0">
                    <a:pos x="17" y="0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lnTo>
                      <a:pt x="15" y="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8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5" name="Freeform 240">
                <a:extLst>
                  <a:ext uri="{FF2B5EF4-FFF2-40B4-BE49-F238E27FC236}">
                    <a16:creationId xmlns:a16="http://schemas.microsoft.com/office/drawing/2014/main" id="{A7369927-A225-29AA-44AF-0CB497EEBD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12432" y="2949029"/>
                <a:ext cx="48405" cy="4517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4"/>
                  </a:cxn>
                  <a:cxn ang="0">
                    <a:pos x="7" y="14"/>
                  </a:cxn>
                  <a:cxn ang="0">
                    <a:pos x="0" y="10"/>
                  </a:cxn>
                  <a:cxn ang="0">
                    <a:pos x="7" y="7"/>
                  </a:cxn>
                  <a:cxn ang="0">
                    <a:pos x="7" y="0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lnTo>
                      <a:pt x="15" y="4"/>
                    </a:lnTo>
                    <a:lnTo>
                      <a:pt x="7" y="14"/>
                    </a:lnTo>
                    <a:lnTo>
                      <a:pt x="0" y="10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6" name="Freeform 241">
                <a:extLst>
                  <a:ext uri="{FF2B5EF4-FFF2-40B4-BE49-F238E27FC236}">
                    <a16:creationId xmlns:a16="http://schemas.microsoft.com/office/drawing/2014/main" id="{D2701780-F6BD-9507-20C4-6E9B4B2CEC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18954" y="2832860"/>
                <a:ext cx="70992" cy="3226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0"/>
                  </a:cxn>
                  <a:cxn ang="0">
                    <a:pos x="15" y="10"/>
                  </a:cxn>
                  <a:cxn ang="0">
                    <a:pos x="0" y="8"/>
                  </a:cxn>
                  <a:cxn ang="0">
                    <a:pos x="17" y="0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lnTo>
                      <a:pt x="22" y="0"/>
                    </a:lnTo>
                    <a:lnTo>
                      <a:pt x="15" y="10"/>
                    </a:lnTo>
                    <a:lnTo>
                      <a:pt x="0" y="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12" name="Niederlande">
              <a:extLst>
                <a:ext uri="{FF2B5EF4-FFF2-40B4-BE49-F238E27FC236}">
                  <a16:creationId xmlns:a16="http://schemas.microsoft.com/office/drawing/2014/main" id="{C341A3A3-A830-8B05-C5B9-3B70E68E12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74009" y="-3283555"/>
              <a:ext cx="225256" cy="27290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2" y="5"/>
                </a:cxn>
                <a:cxn ang="0">
                  <a:pos x="52" y="26"/>
                </a:cxn>
                <a:cxn ang="0">
                  <a:pos x="41" y="38"/>
                </a:cxn>
                <a:cxn ang="0">
                  <a:pos x="39" y="43"/>
                </a:cxn>
                <a:cxn ang="0">
                  <a:pos x="39" y="51"/>
                </a:cxn>
                <a:cxn ang="0">
                  <a:pos x="44" y="63"/>
                </a:cxn>
                <a:cxn ang="0">
                  <a:pos x="39" y="63"/>
                </a:cxn>
                <a:cxn ang="0">
                  <a:pos x="39" y="59"/>
                </a:cxn>
                <a:cxn ang="0">
                  <a:pos x="36" y="53"/>
                </a:cxn>
                <a:cxn ang="0">
                  <a:pos x="34" y="51"/>
                </a:cxn>
                <a:cxn ang="0">
                  <a:pos x="34" y="49"/>
                </a:cxn>
                <a:cxn ang="0">
                  <a:pos x="33" y="48"/>
                </a:cxn>
                <a:cxn ang="0">
                  <a:pos x="29" y="48"/>
                </a:cxn>
                <a:cxn ang="0">
                  <a:pos x="28" y="46"/>
                </a:cxn>
                <a:cxn ang="0">
                  <a:pos x="21" y="46"/>
                </a:cxn>
                <a:cxn ang="0">
                  <a:pos x="18" y="48"/>
                </a:cxn>
                <a:cxn ang="0">
                  <a:pos x="4" y="48"/>
                </a:cxn>
                <a:cxn ang="0">
                  <a:pos x="3" y="46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1" y="41"/>
                </a:cxn>
                <a:cxn ang="0">
                  <a:pos x="3" y="41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6" y="36"/>
                </a:cxn>
                <a:cxn ang="0">
                  <a:pos x="8" y="35"/>
                </a:cxn>
                <a:cxn ang="0">
                  <a:pos x="9" y="31"/>
                </a:cxn>
                <a:cxn ang="0">
                  <a:pos x="13" y="28"/>
                </a:cxn>
                <a:cxn ang="0">
                  <a:pos x="13" y="25"/>
                </a:cxn>
                <a:cxn ang="0">
                  <a:pos x="14" y="23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9" y="18"/>
                </a:cxn>
                <a:cxn ang="0">
                  <a:pos x="19" y="20"/>
                </a:cxn>
                <a:cxn ang="0">
                  <a:pos x="21" y="23"/>
                </a:cxn>
                <a:cxn ang="0">
                  <a:pos x="21" y="26"/>
                </a:cxn>
                <a:cxn ang="0">
                  <a:pos x="23" y="28"/>
                </a:cxn>
                <a:cxn ang="0">
                  <a:pos x="28" y="28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9" y="23"/>
                </a:cxn>
                <a:cxn ang="0">
                  <a:pos x="28" y="20"/>
                </a:cxn>
                <a:cxn ang="0">
                  <a:pos x="28" y="18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29" y="7"/>
                </a:cxn>
                <a:cxn ang="0">
                  <a:pos x="31" y="5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42" y="5"/>
                </a:cxn>
                <a:cxn ang="0">
                  <a:pos x="47" y="3"/>
                </a:cxn>
                <a:cxn ang="0">
                  <a:pos x="49" y="0"/>
                </a:cxn>
              </a:cxnLst>
              <a:rect l="0" t="0" r="r" b="b"/>
              <a:pathLst>
                <a:path w="52" h="63">
                  <a:moveTo>
                    <a:pt x="49" y="0"/>
                  </a:moveTo>
                  <a:lnTo>
                    <a:pt x="52" y="5"/>
                  </a:lnTo>
                  <a:lnTo>
                    <a:pt x="52" y="26"/>
                  </a:lnTo>
                  <a:lnTo>
                    <a:pt x="41" y="38"/>
                  </a:lnTo>
                  <a:lnTo>
                    <a:pt x="39" y="43"/>
                  </a:lnTo>
                  <a:lnTo>
                    <a:pt x="39" y="51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9" y="59"/>
                  </a:lnTo>
                  <a:lnTo>
                    <a:pt x="36" y="53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3" y="48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1" y="46"/>
                  </a:lnTo>
                  <a:lnTo>
                    <a:pt x="18" y="48"/>
                  </a:lnTo>
                  <a:lnTo>
                    <a:pt x="4" y="48"/>
                  </a:lnTo>
                  <a:lnTo>
                    <a:pt x="3" y="46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5"/>
                  </a:lnTo>
                  <a:lnTo>
                    <a:pt x="9" y="31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Montenegro">
              <a:extLst>
                <a:ext uri="{FF2B5EF4-FFF2-40B4-BE49-F238E27FC236}">
                  <a16:creationId xmlns:a16="http://schemas.microsoft.com/office/drawing/2014/main" id="{08D25366-7E87-2BB4-44A2-F0FB9E187C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22688" y="-2443173"/>
              <a:ext cx="125625" cy="14295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4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25" y="9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8" y="17"/>
                </a:cxn>
                <a:cxn ang="0">
                  <a:pos x="25" y="19"/>
                </a:cxn>
                <a:cxn ang="0">
                  <a:pos x="25" y="22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8" y="33"/>
                </a:cxn>
                <a:cxn ang="0">
                  <a:pos x="15" y="32"/>
                </a:cxn>
                <a:cxn ang="0">
                  <a:pos x="13" y="28"/>
                </a:cxn>
                <a:cxn ang="0">
                  <a:pos x="8" y="28"/>
                </a:cxn>
                <a:cxn ang="0">
                  <a:pos x="5" y="25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3" y="15"/>
                </a:cxn>
                <a:cxn ang="0">
                  <a:pos x="8" y="9"/>
                </a:cxn>
                <a:cxn ang="0">
                  <a:pos x="8" y="4"/>
                </a:cxn>
                <a:cxn ang="0">
                  <a:pos x="11" y="0"/>
                </a:cxn>
              </a:cxnLst>
              <a:rect l="0" t="0" r="r" b="b"/>
              <a:pathLst>
                <a:path w="29" h="33">
                  <a:moveTo>
                    <a:pt x="11" y="0"/>
                  </a:moveTo>
                  <a:lnTo>
                    <a:pt x="13" y="4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9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5" y="32"/>
                  </a:lnTo>
                  <a:lnTo>
                    <a:pt x="13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8" y="9"/>
                  </a:ln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Moldawien">
              <a:extLst>
                <a:ext uri="{FF2B5EF4-FFF2-40B4-BE49-F238E27FC236}">
                  <a16:creationId xmlns:a16="http://schemas.microsoft.com/office/drawing/2014/main" id="{ED3652E0-104B-346A-A61A-BB00B91BCE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07854" y="-2876359"/>
              <a:ext cx="173275" cy="25124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2"/>
                </a:cxn>
                <a:cxn ang="0">
                  <a:pos x="23" y="7"/>
                </a:cxn>
                <a:cxn ang="0">
                  <a:pos x="28" y="8"/>
                </a:cxn>
                <a:cxn ang="0">
                  <a:pos x="31" y="18"/>
                </a:cxn>
                <a:cxn ang="0">
                  <a:pos x="36" y="21"/>
                </a:cxn>
                <a:cxn ang="0">
                  <a:pos x="40" y="23"/>
                </a:cxn>
                <a:cxn ang="0">
                  <a:pos x="38" y="25"/>
                </a:cxn>
                <a:cxn ang="0">
                  <a:pos x="40" y="30"/>
                </a:cxn>
                <a:cxn ang="0">
                  <a:pos x="36" y="36"/>
                </a:cxn>
                <a:cxn ang="0">
                  <a:pos x="31" y="38"/>
                </a:cxn>
                <a:cxn ang="0">
                  <a:pos x="28" y="44"/>
                </a:cxn>
                <a:cxn ang="0">
                  <a:pos x="26" y="53"/>
                </a:cxn>
                <a:cxn ang="0">
                  <a:pos x="21" y="58"/>
                </a:cxn>
                <a:cxn ang="0">
                  <a:pos x="18" y="58"/>
                </a:cxn>
                <a:cxn ang="0">
                  <a:pos x="18" y="49"/>
                </a:cxn>
                <a:cxn ang="0">
                  <a:pos x="15" y="43"/>
                </a:cxn>
                <a:cxn ang="0">
                  <a:pos x="16" y="41"/>
                </a:cxn>
                <a:cxn ang="0">
                  <a:pos x="16" y="30"/>
                </a:cxn>
                <a:cxn ang="0">
                  <a:pos x="15" y="25"/>
                </a:cxn>
                <a:cxn ang="0">
                  <a:pos x="15" y="21"/>
                </a:cxn>
                <a:cxn ang="0">
                  <a:pos x="11" y="20"/>
                </a:cxn>
                <a:cxn ang="0">
                  <a:pos x="7" y="18"/>
                </a:cxn>
                <a:cxn ang="0">
                  <a:pos x="7" y="10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0"/>
                </a:cxn>
              </a:cxnLst>
              <a:rect l="0" t="0" r="r" b="b"/>
              <a:pathLst>
                <a:path w="40" h="58">
                  <a:moveTo>
                    <a:pt x="15" y="0"/>
                  </a:moveTo>
                  <a:lnTo>
                    <a:pt x="18" y="2"/>
                  </a:lnTo>
                  <a:lnTo>
                    <a:pt x="23" y="7"/>
                  </a:lnTo>
                  <a:lnTo>
                    <a:pt x="28" y="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40" y="23"/>
                  </a:lnTo>
                  <a:lnTo>
                    <a:pt x="38" y="25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1" y="38"/>
                  </a:lnTo>
                  <a:lnTo>
                    <a:pt x="28" y="44"/>
                  </a:lnTo>
                  <a:lnTo>
                    <a:pt x="26" y="53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8" y="49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6" y="30"/>
                  </a:lnTo>
                  <a:lnTo>
                    <a:pt x="15" y="25"/>
                  </a:lnTo>
                  <a:lnTo>
                    <a:pt x="15" y="21"/>
                  </a:lnTo>
                  <a:lnTo>
                    <a:pt x="11" y="20"/>
                  </a:lnTo>
                  <a:lnTo>
                    <a:pt x="7" y="18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Mazedonien">
              <a:extLst>
                <a:ext uri="{FF2B5EF4-FFF2-40B4-BE49-F238E27FC236}">
                  <a16:creationId xmlns:a16="http://schemas.microsoft.com/office/drawing/2014/main" id="{4C3CD131-42E2-B5C5-D752-6122FD1F45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78636" y="-2360867"/>
              <a:ext cx="155947" cy="1559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3" y="13"/>
                </a:cxn>
                <a:cxn ang="0">
                  <a:pos x="35" y="19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26" y="29"/>
                </a:cxn>
                <a:cxn ang="0">
                  <a:pos x="17" y="29"/>
                </a:cxn>
                <a:cxn ang="0">
                  <a:pos x="15" y="31"/>
                </a:cxn>
                <a:cxn ang="0">
                  <a:pos x="13" y="34"/>
                </a:cxn>
                <a:cxn ang="0">
                  <a:pos x="8" y="36"/>
                </a:cxn>
                <a:cxn ang="0">
                  <a:pos x="5" y="36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3" y="13"/>
                </a:cxn>
                <a:cxn ang="0">
                  <a:pos x="7" y="9"/>
                </a:cxn>
                <a:cxn ang="0">
                  <a:pos x="10" y="8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7" y="3"/>
                </a:cxn>
                <a:cxn ang="0">
                  <a:pos x="18" y="3"/>
                </a:cxn>
                <a:cxn ang="0">
                  <a:pos x="25" y="0"/>
                </a:cxn>
              </a:cxnLst>
              <a:rect l="0" t="0" r="r" b="b"/>
              <a:pathLst>
                <a:path w="36" h="36">
                  <a:moveTo>
                    <a:pt x="25" y="0"/>
                  </a:moveTo>
                  <a:lnTo>
                    <a:pt x="28" y="5"/>
                  </a:lnTo>
                  <a:lnTo>
                    <a:pt x="30" y="8"/>
                  </a:lnTo>
                  <a:lnTo>
                    <a:pt x="33" y="13"/>
                  </a:lnTo>
                  <a:lnTo>
                    <a:pt x="35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26" y="29"/>
                  </a:lnTo>
                  <a:lnTo>
                    <a:pt x="17" y="29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Malta">
              <a:extLst>
                <a:ext uri="{FF2B5EF4-FFF2-40B4-BE49-F238E27FC236}">
                  <a16:creationId xmlns:a16="http://schemas.microsoft.com/office/drawing/2014/main" id="{CB937E30-2B2F-F06D-9DF1-DDD786EAB1E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960694" y="-1833473"/>
              <a:ext cx="29265" cy="315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4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Luxemburg">
              <a:extLst>
                <a:ext uri="{FF2B5EF4-FFF2-40B4-BE49-F238E27FC236}">
                  <a16:creationId xmlns:a16="http://schemas.microsoft.com/office/drawing/2014/main" id="{1319A0B9-B94C-0DDA-8236-68A06010A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42952" y="-2962998"/>
              <a:ext cx="43318" cy="5198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8" y="7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10" h="12">
                  <a:moveTo>
                    <a:pt x="3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8" y="7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Litauen">
              <a:extLst>
                <a:ext uri="{FF2B5EF4-FFF2-40B4-BE49-F238E27FC236}">
                  <a16:creationId xmlns:a16="http://schemas.microsoft.com/office/drawing/2014/main" id="{FEEE4AD3-B996-E2B4-1C54-BC42E5D862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87664" y="-3591119"/>
              <a:ext cx="342218" cy="24258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1" y="2"/>
                </a:cxn>
                <a:cxn ang="0">
                  <a:pos x="49" y="2"/>
                </a:cxn>
                <a:cxn ang="0">
                  <a:pos x="54" y="3"/>
                </a:cxn>
                <a:cxn ang="0">
                  <a:pos x="57" y="8"/>
                </a:cxn>
                <a:cxn ang="0">
                  <a:pos x="64" y="10"/>
                </a:cxn>
                <a:cxn ang="0">
                  <a:pos x="67" y="10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72" y="38"/>
                </a:cxn>
                <a:cxn ang="0">
                  <a:pos x="66" y="48"/>
                </a:cxn>
                <a:cxn ang="0">
                  <a:pos x="62" y="48"/>
                </a:cxn>
                <a:cxn ang="0">
                  <a:pos x="56" y="55"/>
                </a:cxn>
                <a:cxn ang="0">
                  <a:pos x="52" y="56"/>
                </a:cxn>
                <a:cxn ang="0">
                  <a:pos x="43" y="56"/>
                </a:cxn>
                <a:cxn ang="0">
                  <a:pos x="41" y="51"/>
                </a:cxn>
                <a:cxn ang="0">
                  <a:pos x="36" y="45"/>
                </a:cxn>
                <a:cxn ang="0">
                  <a:pos x="33" y="43"/>
                </a:cxn>
                <a:cxn ang="0">
                  <a:pos x="29" y="40"/>
                </a:cxn>
                <a:cxn ang="0">
                  <a:pos x="26" y="35"/>
                </a:cxn>
                <a:cxn ang="0">
                  <a:pos x="23" y="33"/>
                </a:cxn>
                <a:cxn ang="0">
                  <a:pos x="16" y="31"/>
                </a:cxn>
                <a:cxn ang="0">
                  <a:pos x="11" y="30"/>
                </a:cxn>
                <a:cxn ang="0">
                  <a:pos x="3" y="25"/>
                </a:cxn>
                <a:cxn ang="0">
                  <a:pos x="0" y="13"/>
                </a:cxn>
                <a:cxn ang="0">
                  <a:pos x="6" y="12"/>
                </a:cxn>
                <a:cxn ang="0">
                  <a:pos x="11" y="10"/>
                </a:cxn>
                <a:cxn ang="0">
                  <a:pos x="16" y="7"/>
                </a:cxn>
                <a:cxn ang="0">
                  <a:pos x="21" y="5"/>
                </a:cxn>
                <a:cxn ang="0">
                  <a:pos x="31" y="0"/>
                </a:cxn>
              </a:cxnLst>
              <a:rect l="0" t="0" r="r" b="b"/>
              <a:pathLst>
                <a:path w="79" h="56">
                  <a:moveTo>
                    <a:pt x="31" y="0"/>
                  </a:moveTo>
                  <a:lnTo>
                    <a:pt x="41" y="2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7" y="8"/>
                  </a:lnTo>
                  <a:lnTo>
                    <a:pt x="64" y="10"/>
                  </a:lnTo>
                  <a:lnTo>
                    <a:pt x="67" y="1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72" y="38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56" y="55"/>
                  </a:lnTo>
                  <a:lnTo>
                    <a:pt x="52" y="56"/>
                  </a:lnTo>
                  <a:lnTo>
                    <a:pt x="43" y="56"/>
                  </a:lnTo>
                  <a:lnTo>
                    <a:pt x="41" y="51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29" y="40"/>
                  </a:lnTo>
                  <a:lnTo>
                    <a:pt x="26" y="35"/>
                  </a:lnTo>
                  <a:lnTo>
                    <a:pt x="23" y="33"/>
                  </a:lnTo>
                  <a:lnTo>
                    <a:pt x="16" y="31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1" y="10"/>
                  </a:lnTo>
                  <a:lnTo>
                    <a:pt x="16" y="7"/>
                  </a:lnTo>
                  <a:lnTo>
                    <a:pt x="21" y="5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Lettland">
              <a:extLst>
                <a:ext uri="{FF2B5EF4-FFF2-40B4-BE49-F238E27FC236}">
                  <a16:creationId xmlns:a16="http://schemas.microsoft.com/office/drawing/2014/main" id="{26508DF1-5938-83A8-E282-AE8ACFB12E2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66004" y="-3738402"/>
              <a:ext cx="506830" cy="22525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2" y="0"/>
                </a:cxn>
                <a:cxn ang="0">
                  <a:pos x="69" y="3"/>
                </a:cxn>
                <a:cxn ang="0">
                  <a:pos x="72" y="6"/>
                </a:cxn>
                <a:cxn ang="0">
                  <a:pos x="77" y="9"/>
                </a:cxn>
                <a:cxn ang="0">
                  <a:pos x="84" y="11"/>
                </a:cxn>
                <a:cxn ang="0">
                  <a:pos x="92" y="16"/>
                </a:cxn>
                <a:cxn ang="0">
                  <a:pos x="97" y="21"/>
                </a:cxn>
                <a:cxn ang="0">
                  <a:pos x="97" y="31"/>
                </a:cxn>
                <a:cxn ang="0">
                  <a:pos x="109" y="39"/>
                </a:cxn>
                <a:cxn ang="0">
                  <a:pos x="117" y="41"/>
                </a:cxn>
                <a:cxn ang="0">
                  <a:pos x="102" y="41"/>
                </a:cxn>
                <a:cxn ang="0">
                  <a:pos x="97" y="46"/>
                </a:cxn>
                <a:cxn ang="0">
                  <a:pos x="97" y="47"/>
                </a:cxn>
                <a:cxn ang="0">
                  <a:pos x="92" y="49"/>
                </a:cxn>
                <a:cxn ang="0">
                  <a:pos x="84" y="52"/>
                </a:cxn>
                <a:cxn ang="0">
                  <a:pos x="72" y="44"/>
                </a:cxn>
                <a:cxn ang="0">
                  <a:pos x="69" y="44"/>
                </a:cxn>
                <a:cxn ang="0">
                  <a:pos x="62" y="42"/>
                </a:cxn>
                <a:cxn ang="0">
                  <a:pos x="59" y="37"/>
                </a:cxn>
                <a:cxn ang="0">
                  <a:pos x="54" y="36"/>
                </a:cxn>
                <a:cxn ang="0">
                  <a:pos x="46" y="36"/>
                </a:cxn>
                <a:cxn ang="0">
                  <a:pos x="36" y="34"/>
                </a:cxn>
                <a:cxn ang="0">
                  <a:pos x="26" y="39"/>
                </a:cxn>
                <a:cxn ang="0">
                  <a:pos x="21" y="41"/>
                </a:cxn>
                <a:cxn ang="0">
                  <a:pos x="16" y="44"/>
                </a:cxn>
                <a:cxn ang="0">
                  <a:pos x="11" y="46"/>
                </a:cxn>
                <a:cxn ang="0">
                  <a:pos x="5" y="47"/>
                </a:cxn>
                <a:cxn ang="0">
                  <a:pos x="3" y="44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1" y="29"/>
                </a:cxn>
                <a:cxn ang="0">
                  <a:pos x="6" y="29"/>
                </a:cxn>
                <a:cxn ang="0">
                  <a:pos x="10" y="16"/>
                </a:cxn>
                <a:cxn ang="0">
                  <a:pos x="19" y="6"/>
                </a:cxn>
                <a:cxn ang="0">
                  <a:pos x="31" y="16"/>
                </a:cxn>
                <a:cxn ang="0">
                  <a:pos x="33" y="24"/>
                </a:cxn>
                <a:cxn ang="0">
                  <a:pos x="46" y="26"/>
                </a:cxn>
                <a:cxn ang="0">
                  <a:pos x="48" y="3"/>
                </a:cxn>
                <a:cxn ang="0">
                  <a:pos x="49" y="0"/>
                </a:cxn>
              </a:cxnLst>
              <a:rect l="0" t="0" r="r" b="b"/>
              <a:pathLst>
                <a:path w="117" h="52">
                  <a:moveTo>
                    <a:pt x="49" y="0"/>
                  </a:moveTo>
                  <a:lnTo>
                    <a:pt x="62" y="0"/>
                  </a:lnTo>
                  <a:lnTo>
                    <a:pt x="69" y="3"/>
                  </a:lnTo>
                  <a:lnTo>
                    <a:pt x="72" y="6"/>
                  </a:lnTo>
                  <a:lnTo>
                    <a:pt x="77" y="9"/>
                  </a:lnTo>
                  <a:lnTo>
                    <a:pt x="84" y="11"/>
                  </a:lnTo>
                  <a:lnTo>
                    <a:pt x="92" y="16"/>
                  </a:lnTo>
                  <a:lnTo>
                    <a:pt x="97" y="21"/>
                  </a:lnTo>
                  <a:lnTo>
                    <a:pt x="97" y="31"/>
                  </a:lnTo>
                  <a:lnTo>
                    <a:pt x="109" y="39"/>
                  </a:lnTo>
                  <a:lnTo>
                    <a:pt x="117" y="41"/>
                  </a:lnTo>
                  <a:lnTo>
                    <a:pt x="102" y="41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2" y="49"/>
                  </a:lnTo>
                  <a:lnTo>
                    <a:pt x="84" y="52"/>
                  </a:lnTo>
                  <a:lnTo>
                    <a:pt x="72" y="44"/>
                  </a:lnTo>
                  <a:lnTo>
                    <a:pt x="69" y="44"/>
                  </a:lnTo>
                  <a:lnTo>
                    <a:pt x="62" y="42"/>
                  </a:lnTo>
                  <a:lnTo>
                    <a:pt x="59" y="37"/>
                  </a:lnTo>
                  <a:lnTo>
                    <a:pt x="54" y="36"/>
                  </a:lnTo>
                  <a:lnTo>
                    <a:pt x="46" y="36"/>
                  </a:lnTo>
                  <a:lnTo>
                    <a:pt x="36" y="34"/>
                  </a:lnTo>
                  <a:lnTo>
                    <a:pt x="26" y="39"/>
                  </a:lnTo>
                  <a:lnTo>
                    <a:pt x="21" y="41"/>
                  </a:lnTo>
                  <a:lnTo>
                    <a:pt x="16" y="44"/>
                  </a:lnTo>
                  <a:lnTo>
                    <a:pt x="11" y="46"/>
                  </a:lnTo>
                  <a:lnTo>
                    <a:pt x="5" y="47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6" y="29"/>
                  </a:lnTo>
                  <a:lnTo>
                    <a:pt x="10" y="16"/>
                  </a:lnTo>
                  <a:lnTo>
                    <a:pt x="19" y="6"/>
                  </a:lnTo>
                  <a:lnTo>
                    <a:pt x="31" y="16"/>
                  </a:lnTo>
                  <a:lnTo>
                    <a:pt x="33" y="24"/>
                  </a:lnTo>
                  <a:lnTo>
                    <a:pt x="46" y="26"/>
                  </a:lnTo>
                  <a:lnTo>
                    <a:pt x="48" y="3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20" name="Kroatien">
              <a:extLst>
                <a:ext uri="{FF2B5EF4-FFF2-40B4-BE49-F238E27FC236}">
                  <a16:creationId xmlns:a16="http://schemas.microsoft.com/office/drawing/2014/main" id="{ED0E5392-2669-4747-ED23-2BFECE1D51B5}"/>
                </a:ext>
              </a:extLst>
            </p:cNvPr>
            <p:cNvGrpSpPr/>
            <p:nvPr/>
          </p:nvGrpSpPr>
          <p:grpSpPr bwMode="gray">
            <a:xfrm>
              <a:off x="16915197" y="-2699124"/>
              <a:ext cx="333556" cy="342201"/>
              <a:chOff x="4498976" y="2746376"/>
              <a:chExt cx="122238" cy="125413"/>
            </a:xfrm>
            <a:noFill/>
          </p:grpSpPr>
          <p:sp>
            <p:nvSpPr>
              <p:cNvPr id="287" name="Freeform 355">
                <a:extLst>
                  <a:ext uri="{FF2B5EF4-FFF2-40B4-BE49-F238E27FC236}">
                    <a16:creationId xmlns:a16="http://schemas.microsoft.com/office/drawing/2014/main" id="{A59AE628-E1A2-0AF9-FBE7-54BBC97C68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5176" y="2870201"/>
                <a:ext cx="4763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8" name="Freeform 339">
                <a:extLst>
                  <a:ext uri="{FF2B5EF4-FFF2-40B4-BE49-F238E27FC236}">
                    <a16:creationId xmlns:a16="http://schemas.microsoft.com/office/drawing/2014/main" id="{E4CC6F00-AF8E-2018-87E5-DD3FFB66D3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8976" y="2746376"/>
                <a:ext cx="122238" cy="120650"/>
              </a:xfrm>
              <a:custGeom>
                <a:avLst/>
                <a:gdLst/>
                <a:ahLst/>
                <a:cxnLst>
                  <a:cxn ang="0">
                    <a:pos x="51" y="7"/>
                  </a:cxn>
                  <a:cxn ang="0">
                    <a:pos x="58" y="17"/>
                  </a:cxn>
                  <a:cxn ang="0">
                    <a:pos x="72" y="18"/>
                  </a:cxn>
                  <a:cxn ang="0">
                    <a:pos x="77" y="28"/>
                  </a:cxn>
                  <a:cxn ang="0">
                    <a:pos x="72" y="31"/>
                  </a:cxn>
                  <a:cxn ang="0">
                    <a:pos x="59" y="30"/>
                  </a:cxn>
                  <a:cxn ang="0">
                    <a:pos x="43" y="31"/>
                  </a:cxn>
                  <a:cxn ang="0">
                    <a:pos x="36" y="30"/>
                  </a:cxn>
                  <a:cxn ang="0">
                    <a:pos x="33" y="31"/>
                  </a:cxn>
                  <a:cxn ang="0">
                    <a:pos x="35" y="40"/>
                  </a:cxn>
                  <a:cxn ang="0">
                    <a:pos x="44" y="51"/>
                  </a:cxn>
                  <a:cxn ang="0">
                    <a:pos x="54" y="59"/>
                  </a:cxn>
                  <a:cxn ang="0">
                    <a:pos x="58" y="73"/>
                  </a:cxn>
                  <a:cxn ang="0">
                    <a:pos x="59" y="76"/>
                  </a:cxn>
                  <a:cxn ang="0">
                    <a:pos x="54" y="71"/>
                  </a:cxn>
                  <a:cxn ang="0">
                    <a:pos x="48" y="73"/>
                  </a:cxn>
                  <a:cxn ang="0">
                    <a:pos x="44" y="69"/>
                  </a:cxn>
                  <a:cxn ang="0">
                    <a:pos x="36" y="68"/>
                  </a:cxn>
                  <a:cxn ang="0">
                    <a:pos x="31" y="66"/>
                  </a:cxn>
                  <a:cxn ang="0">
                    <a:pos x="28" y="61"/>
                  </a:cxn>
                  <a:cxn ang="0">
                    <a:pos x="26" y="58"/>
                  </a:cxn>
                  <a:cxn ang="0">
                    <a:pos x="23" y="56"/>
                  </a:cxn>
                  <a:cxn ang="0">
                    <a:pos x="21" y="43"/>
                  </a:cxn>
                  <a:cxn ang="0">
                    <a:pos x="18" y="40"/>
                  </a:cxn>
                  <a:cxn ang="0">
                    <a:pos x="15" y="38"/>
                  </a:cxn>
                  <a:cxn ang="0">
                    <a:pos x="11" y="40"/>
                  </a:cxn>
                  <a:cxn ang="0">
                    <a:pos x="10" y="43"/>
                  </a:cxn>
                  <a:cxn ang="0">
                    <a:pos x="7" y="41"/>
                  </a:cxn>
                  <a:cxn ang="0">
                    <a:pos x="3" y="38"/>
                  </a:cxn>
                  <a:cxn ang="0">
                    <a:pos x="2" y="33"/>
                  </a:cxn>
                  <a:cxn ang="0">
                    <a:pos x="0" y="28"/>
                  </a:cxn>
                  <a:cxn ang="0">
                    <a:pos x="2" y="23"/>
                  </a:cxn>
                  <a:cxn ang="0">
                    <a:pos x="10" y="22"/>
                  </a:cxn>
                  <a:cxn ang="0">
                    <a:pos x="23" y="20"/>
                  </a:cxn>
                  <a:cxn ang="0">
                    <a:pos x="31" y="13"/>
                  </a:cxn>
                  <a:cxn ang="0">
                    <a:pos x="35" y="10"/>
                  </a:cxn>
                  <a:cxn ang="0">
                    <a:pos x="38" y="5"/>
                  </a:cxn>
                  <a:cxn ang="0">
                    <a:pos x="44" y="0"/>
                  </a:cxn>
                </a:cxnLst>
                <a:rect l="0" t="0" r="r" b="b"/>
                <a:pathLst>
                  <a:path w="77" h="76">
                    <a:moveTo>
                      <a:pt x="44" y="0"/>
                    </a:moveTo>
                    <a:lnTo>
                      <a:pt x="51" y="7"/>
                    </a:lnTo>
                    <a:lnTo>
                      <a:pt x="53" y="13"/>
                    </a:lnTo>
                    <a:lnTo>
                      <a:pt x="58" y="17"/>
                    </a:lnTo>
                    <a:lnTo>
                      <a:pt x="61" y="18"/>
                    </a:lnTo>
                    <a:lnTo>
                      <a:pt x="72" y="18"/>
                    </a:lnTo>
                    <a:lnTo>
                      <a:pt x="77" y="23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2" y="31"/>
                    </a:lnTo>
                    <a:lnTo>
                      <a:pt x="68" y="30"/>
                    </a:lnTo>
                    <a:lnTo>
                      <a:pt x="59" y="30"/>
                    </a:lnTo>
                    <a:lnTo>
                      <a:pt x="58" y="31"/>
                    </a:lnTo>
                    <a:lnTo>
                      <a:pt x="43" y="31"/>
                    </a:lnTo>
                    <a:lnTo>
                      <a:pt x="40" y="30"/>
                    </a:lnTo>
                    <a:lnTo>
                      <a:pt x="36" y="30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36" y="43"/>
                    </a:lnTo>
                    <a:lnTo>
                      <a:pt x="44" y="51"/>
                    </a:lnTo>
                    <a:lnTo>
                      <a:pt x="49" y="54"/>
                    </a:lnTo>
                    <a:lnTo>
                      <a:pt x="54" y="59"/>
                    </a:lnTo>
                    <a:lnTo>
                      <a:pt x="58" y="61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59" y="76"/>
                    </a:lnTo>
                    <a:lnTo>
                      <a:pt x="54" y="73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48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1" y="68"/>
                    </a:lnTo>
                    <a:lnTo>
                      <a:pt x="36" y="68"/>
                    </a:lnTo>
                    <a:lnTo>
                      <a:pt x="35" y="69"/>
                    </a:lnTo>
                    <a:lnTo>
                      <a:pt x="31" y="66"/>
                    </a:lnTo>
                    <a:lnTo>
                      <a:pt x="31" y="63"/>
                    </a:lnTo>
                    <a:lnTo>
                      <a:pt x="28" y="61"/>
                    </a:lnTo>
                    <a:lnTo>
                      <a:pt x="26" y="59"/>
                    </a:lnTo>
                    <a:lnTo>
                      <a:pt x="26" y="58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18" y="40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10" y="22"/>
                    </a:lnTo>
                    <a:lnTo>
                      <a:pt x="18" y="22"/>
                    </a:lnTo>
                    <a:lnTo>
                      <a:pt x="23" y="20"/>
                    </a:lnTo>
                    <a:lnTo>
                      <a:pt x="30" y="17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5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40" y="3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9" name="Freeform 356">
                <a:extLst>
                  <a:ext uri="{FF2B5EF4-FFF2-40B4-BE49-F238E27FC236}">
                    <a16:creationId xmlns:a16="http://schemas.microsoft.com/office/drawing/2014/main" id="{A85A5671-B624-CA56-4408-4270C54219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14851" y="2817813"/>
                <a:ext cx="7938" cy="174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1"/>
                  </a:cxn>
                  <a:cxn ang="0">
                    <a:pos x="5" y="11"/>
                  </a:cxn>
                  <a:cxn ang="0">
                    <a:pos x="1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5" y="1"/>
                    </a:lnTo>
                    <a:lnTo>
                      <a:pt x="5" y="11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21" name="Kasachstan">
              <a:extLst>
                <a:ext uri="{FF2B5EF4-FFF2-40B4-BE49-F238E27FC236}">
                  <a16:creationId xmlns:a16="http://schemas.microsoft.com/office/drawing/2014/main" id="{574F3D56-F0E0-BCAA-D324-BFFA3FD307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43501" y="-3252698"/>
              <a:ext cx="732905" cy="459044"/>
            </a:xfrm>
            <a:custGeom>
              <a:avLst/>
              <a:gdLst>
                <a:gd name="T0" fmla="*/ 191 w 238"/>
                <a:gd name="T1" fmla="*/ 92 h 149"/>
                <a:gd name="T2" fmla="*/ 199 w 238"/>
                <a:gd name="T3" fmla="*/ 82 h 149"/>
                <a:gd name="T4" fmla="*/ 208 w 238"/>
                <a:gd name="T5" fmla="*/ 68 h 149"/>
                <a:gd name="T6" fmla="*/ 222 w 238"/>
                <a:gd name="T7" fmla="*/ 61 h 149"/>
                <a:gd name="T8" fmla="*/ 224 w 238"/>
                <a:gd name="T9" fmla="*/ 47 h 149"/>
                <a:gd name="T10" fmla="*/ 236 w 238"/>
                <a:gd name="T11" fmla="*/ 34 h 149"/>
                <a:gd name="T12" fmla="*/ 233 w 238"/>
                <a:gd name="T13" fmla="*/ 23 h 149"/>
                <a:gd name="T14" fmla="*/ 220 w 238"/>
                <a:gd name="T15" fmla="*/ 17 h 149"/>
                <a:gd name="T16" fmla="*/ 210 w 238"/>
                <a:gd name="T17" fmla="*/ 10 h 149"/>
                <a:gd name="T18" fmla="*/ 197 w 238"/>
                <a:gd name="T19" fmla="*/ 15 h 149"/>
                <a:gd name="T20" fmla="*/ 185 w 238"/>
                <a:gd name="T21" fmla="*/ 16 h 149"/>
                <a:gd name="T22" fmla="*/ 175 w 238"/>
                <a:gd name="T23" fmla="*/ 17 h 149"/>
                <a:gd name="T24" fmla="*/ 167 w 238"/>
                <a:gd name="T25" fmla="*/ 25 h 149"/>
                <a:gd name="T26" fmla="*/ 157 w 238"/>
                <a:gd name="T27" fmla="*/ 28 h 149"/>
                <a:gd name="T28" fmla="*/ 142 w 238"/>
                <a:gd name="T29" fmla="*/ 31 h 149"/>
                <a:gd name="T30" fmla="*/ 133 w 238"/>
                <a:gd name="T31" fmla="*/ 22 h 149"/>
                <a:gd name="T32" fmla="*/ 127 w 238"/>
                <a:gd name="T33" fmla="*/ 10 h 149"/>
                <a:gd name="T34" fmla="*/ 116 w 238"/>
                <a:gd name="T35" fmla="*/ 2 h 149"/>
                <a:gd name="T36" fmla="*/ 103 w 238"/>
                <a:gd name="T37" fmla="*/ 0 h 149"/>
                <a:gd name="T38" fmla="*/ 88 w 238"/>
                <a:gd name="T39" fmla="*/ 4 h 149"/>
                <a:gd name="T40" fmla="*/ 76 w 238"/>
                <a:gd name="T41" fmla="*/ 7 h 149"/>
                <a:gd name="T42" fmla="*/ 64 w 238"/>
                <a:gd name="T43" fmla="*/ 4 h 149"/>
                <a:gd name="T44" fmla="*/ 53 w 238"/>
                <a:gd name="T45" fmla="*/ 11 h 149"/>
                <a:gd name="T46" fmla="*/ 41 w 238"/>
                <a:gd name="T47" fmla="*/ 22 h 149"/>
                <a:gd name="T48" fmla="*/ 32 w 238"/>
                <a:gd name="T49" fmla="*/ 34 h 149"/>
                <a:gd name="T50" fmla="*/ 29 w 238"/>
                <a:gd name="T51" fmla="*/ 48 h 149"/>
                <a:gd name="T52" fmla="*/ 26 w 238"/>
                <a:gd name="T53" fmla="*/ 59 h 149"/>
                <a:gd name="T54" fmla="*/ 17 w 238"/>
                <a:gd name="T55" fmla="*/ 52 h 149"/>
                <a:gd name="T56" fmla="*/ 9 w 238"/>
                <a:gd name="T57" fmla="*/ 46 h 149"/>
                <a:gd name="T58" fmla="*/ 0 w 238"/>
                <a:gd name="T59" fmla="*/ 57 h 149"/>
                <a:gd name="T60" fmla="*/ 0 w 238"/>
                <a:gd name="T61" fmla="*/ 72 h 149"/>
                <a:gd name="T62" fmla="*/ 3 w 238"/>
                <a:gd name="T63" fmla="*/ 86 h 149"/>
                <a:gd name="T64" fmla="*/ 5 w 238"/>
                <a:gd name="T65" fmla="*/ 91 h 149"/>
                <a:gd name="T66" fmla="*/ 1 w 238"/>
                <a:gd name="T67" fmla="*/ 102 h 149"/>
                <a:gd name="T68" fmla="*/ 13 w 238"/>
                <a:gd name="T69" fmla="*/ 116 h 149"/>
                <a:gd name="T70" fmla="*/ 27 w 238"/>
                <a:gd name="T71" fmla="*/ 120 h 149"/>
                <a:gd name="T72" fmla="*/ 40 w 238"/>
                <a:gd name="T73" fmla="*/ 121 h 149"/>
                <a:gd name="T74" fmla="*/ 47 w 238"/>
                <a:gd name="T75" fmla="*/ 136 h 149"/>
                <a:gd name="T76" fmla="*/ 42 w 238"/>
                <a:gd name="T77" fmla="*/ 146 h 149"/>
                <a:gd name="T78" fmla="*/ 54 w 238"/>
                <a:gd name="T79" fmla="*/ 148 h 149"/>
                <a:gd name="T80" fmla="*/ 61 w 238"/>
                <a:gd name="T81" fmla="*/ 147 h 149"/>
                <a:gd name="T82" fmla="*/ 66 w 238"/>
                <a:gd name="T83" fmla="*/ 143 h 149"/>
                <a:gd name="T84" fmla="*/ 72 w 238"/>
                <a:gd name="T85" fmla="*/ 135 h 149"/>
                <a:gd name="T86" fmla="*/ 78 w 238"/>
                <a:gd name="T87" fmla="*/ 129 h 149"/>
                <a:gd name="T88" fmla="*/ 87 w 238"/>
                <a:gd name="T89" fmla="*/ 124 h 149"/>
                <a:gd name="T90" fmla="*/ 97 w 238"/>
                <a:gd name="T91" fmla="*/ 123 h 149"/>
                <a:gd name="T92" fmla="*/ 105 w 238"/>
                <a:gd name="T93" fmla="*/ 129 h 149"/>
                <a:gd name="T94" fmla="*/ 113 w 238"/>
                <a:gd name="T95" fmla="*/ 130 h 149"/>
                <a:gd name="T96" fmla="*/ 117 w 238"/>
                <a:gd name="T97" fmla="*/ 124 h 149"/>
                <a:gd name="T98" fmla="*/ 124 w 238"/>
                <a:gd name="T99" fmla="*/ 125 h 149"/>
                <a:gd name="T100" fmla="*/ 131 w 238"/>
                <a:gd name="T101" fmla="*/ 132 h 149"/>
                <a:gd name="T102" fmla="*/ 191 w 238"/>
                <a:gd name="T103" fmla="*/ 9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149">
                  <a:moveTo>
                    <a:pt x="191" y="96"/>
                  </a:moveTo>
                  <a:cubicBezTo>
                    <a:pt x="191" y="94"/>
                    <a:pt x="191" y="93"/>
                    <a:pt x="191" y="92"/>
                  </a:cubicBezTo>
                  <a:cubicBezTo>
                    <a:pt x="190" y="89"/>
                    <a:pt x="191" y="88"/>
                    <a:pt x="193" y="86"/>
                  </a:cubicBezTo>
                  <a:cubicBezTo>
                    <a:pt x="195" y="86"/>
                    <a:pt x="196" y="84"/>
                    <a:pt x="199" y="82"/>
                  </a:cubicBezTo>
                  <a:cubicBezTo>
                    <a:pt x="203" y="78"/>
                    <a:pt x="205" y="74"/>
                    <a:pt x="207" y="71"/>
                  </a:cubicBezTo>
                  <a:cubicBezTo>
                    <a:pt x="207" y="70"/>
                    <a:pt x="208" y="69"/>
                    <a:pt x="208" y="68"/>
                  </a:cubicBezTo>
                  <a:cubicBezTo>
                    <a:pt x="210" y="65"/>
                    <a:pt x="216" y="61"/>
                    <a:pt x="221" y="61"/>
                  </a:cubicBezTo>
                  <a:cubicBezTo>
                    <a:pt x="221" y="61"/>
                    <a:pt x="221" y="61"/>
                    <a:pt x="222" y="61"/>
                  </a:cubicBezTo>
                  <a:cubicBezTo>
                    <a:pt x="223" y="59"/>
                    <a:pt x="223" y="56"/>
                    <a:pt x="223" y="52"/>
                  </a:cubicBezTo>
                  <a:cubicBezTo>
                    <a:pt x="224" y="51"/>
                    <a:pt x="224" y="49"/>
                    <a:pt x="224" y="47"/>
                  </a:cubicBezTo>
                  <a:cubicBezTo>
                    <a:pt x="225" y="44"/>
                    <a:pt x="227" y="42"/>
                    <a:pt x="229" y="40"/>
                  </a:cubicBezTo>
                  <a:cubicBezTo>
                    <a:pt x="232" y="39"/>
                    <a:pt x="234" y="37"/>
                    <a:pt x="236" y="34"/>
                  </a:cubicBezTo>
                  <a:cubicBezTo>
                    <a:pt x="238" y="31"/>
                    <a:pt x="238" y="27"/>
                    <a:pt x="237" y="22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199" y="15"/>
                    <a:pt x="197" y="15"/>
                  </a:cubicBezTo>
                  <a:cubicBezTo>
                    <a:pt x="196" y="16"/>
                    <a:pt x="190" y="16"/>
                    <a:pt x="190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29"/>
                    <a:pt x="143" y="31"/>
                    <a:pt x="142" y="31"/>
                  </a:cubicBezTo>
                  <a:cubicBezTo>
                    <a:pt x="140" y="32"/>
                    <a:pt x="137" y="27"/>
                    <a:pt x="137" y="27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7" y="135"/>
                    <a:pt x="47" y="136"/>
                  </a:cubicBezTo>
                  <a:cubicBezTo>
                    <a:pt x="47" y="137"/>
                    <a:pt x="43" y="141"/>
                    <a:pt x="43" y="141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30"/>
                    <a:pt x="130" y="131"/>
                    <a:pt x="131" y="132"/>
                  </a:cubicBezTo>
                  <a:cubicBezTo>
                    <a:pt x="139" y="125"/>
                    <a:pt x="165" y="104"/>
                    <a:pt x="177" y="102"/>
                  </a:cubicBezTo>
                  <a:cubicBezTo>
                    <a:pt x="187" y="100"/>
                    <a:pt x="190" y="97"/>
                    <a:pt x="191" y="96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Kaliningrad (Russland)">
              <a:extLst>
                <a:ext uri="{FF2B5EF4-FFF2-40B4-BE49-F238E27FC236}">
                  <a16:creationId xmlns:a16="http://schemas.microsoft.com/office/drawing/2014/main" id="{48AACAE2-D8BB-A3BC-8102-E6D85F5EC3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27019" y="-3482821"/>
              <a:ext cx="186271" cy="10829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5"/>
                </a:cxn>
                <a:cxn ang="0">
                  <a:pos x="30" y="6"/>
                </a:cxn>
                <a:cxn ang="0">
                  <a:pos x="37" y="8"/>
                </a:cxn>
                <a:cxn ang="0">
                  <a:pos x="40" y="10"/>
                </a:cxn>
                <a:cxn ang="0">
                  <a:pos x="43" y="15"/>
                </a:cxn>
                <a:cxn ang="0">
                  <a:pos x="43" y="18"/>
                </a:cxn>
                <a:cxn ang="0">
                  <a:pos x="40" y="23"/>
                </a:cxn>
                <a:cxn ang="0">
                  <a:pos x="32" y="25"/>
                </a:cxn>
                <a:cxn ang="0">
                  <a:pos x="20" y="25"/>
                </a:cxn>
                <a:cxn ang="0">
                  <a:pos x="14" y="23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17" y="0"/>
                </a:cxn>
              </a:cxnLst>
              <a:rect l="0" t="0" r="r" b="b"/>
              <a:pathLst>
                <a:path w="43" h="25">
                  <a:moveTo>
                    <a:pt x="17" y="0"/>
                  </a:moveTo>
                  <a:lnTo>
                    <a:pt x="25" y="5"/>
                  </a:lnTo>
                  <a:lnTo>
                    <a:pt x="30" y="6"/>
                  </a:lnTo>
                  <a:lnTo>
                    <a:pt x="37" y="8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32" y="25"/>
                  </a:lnTo>
                  <a:lnTo>
                    <a:pt x="20" y="25"/>
                  </a:lnTo>
                  <a:lnTo>
                    <a:pt x="14" y="23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23" name="Italien">
              <a:extLst>
                <a:ext uri="{FF2B5EF4-FFF2-40B4-BE49-F238E27FC236}">
                  <a16:creationId xmlns:a16="http://schemas.microsoft.com/office/drawing/2014/main" id="{9C680FCA-A11E-6866-1B86-38304AACCDCA}"/>
                </a:ext>
              </a:extLst>
            </p:cNvPr>
            <p:cNvGrpSpPr/>
            <p:nvPr/>
          </p:nvGrpSpPr>
          <p:grpSpPr bwMode="gray">
            <a:xfrm>
              <a:off x="16516593" y="-2724743"/>
              <a:ext cx="719090" cy="862043"/>
              <a:chOff x="4360546" y="3300731"/>
              <a:chExt cx="263525" cy="315913"/>
            </a:xfrm>
            <a:noFill/>
          </p:grpSpPr>
          <p:sp>
            <p:nvSpPr>
              <p:cNvPr id="284" name="Italien">
                <a:extLst>
                  <a:ext uri="{FF2B5EF4-FFF2-40B4-BE49-F238E27FC236}">
                    <a16:creationId xmlns:a16="http://schemas.microsoft.com/office/drawing/2014/main" id="{F42817BF-2022-B63A-488B-B44E28A4ED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0546" y="3300731"/>
                <a:ext cx="263525" cy="279400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87" y="9"/>
                  </a:cxn>
                  <a:cxn ang="0">
                    <a:pos x="89" y="16"/>
                  </a:cxn>
                  <a:cxn ang="0">
                    <a:pos x="102" y="28"/>
                  </a:cxn>
                  <a:cxn ang="0">
                    <a:pos x="82" y="31"/>
                  </a:cxn>
                  <a:cxn ang="0">
                    <a:pos x="74" y="34"/>
                  </a:cxn>
                  <a:cxn ang="0">
                    <a:pos x="79" y="49"/>
                  </a:cxn>
                  <a:cxn ang="0">
                    <a:pos x="72" y="56"/>
                  </a:cxn>
                  <a:cxn ang="0">
                    <a:pos x="82" y="60"/>
                  </a:cxn>
                  <a:cxn ang="0">
                    <a:pos x="90" y="69"/>
                  </a:cxn>
                  <a:cxn ang="0">
                    <a:pos x="99" y="77"/>
                  </a:cxn>
                  <a:cxn ang="0">
                    <a:pos x="102" y="87"/>
                  </a:cxn>
                  <a:cxn ang="0">
                    <a:pos x="117" y="103"/>
                  </a:cxn>
                  <a:cxn ang="0">
                    <a:pos x="135" y="107"/>
                  </a:cxn>
                  <a:cxn ang="0">
                    <a:pos x="136" y="113"/>
                  </a:cxn>
                  <a:cxn ang="0">
                    <a:pos x="143" y="118"/>
                  </a:cxn>
                  <a:cxn ang="0">
                    <a:pos x="151" y="121"/>
                  </a:cxn>
                  <a:cxn ang="0">
                    <a:pos x="164" y="130"/>
                  </a:cxn>
                  <a:cxn ang="0">
                    <a:pos x="163" y="138"/>
                  </a:cxn>
                  <a:cxn ang="0">
                    <a:pos x="153" y="133"/>
                  </a:cxn>
                  <a:cxn ang="0">
                    <a:pos x="143" y="133"/>
                  </a:cxn>
                  <a:cxn ang="0">
                    <a:pos x="141" y="141"/>
                  </a:cxn>
                  <a:cxn ang="0">
                    <a:pos x="150" y="146"/>
                  </a:cxn>
                  <a:cxn ang="0">
                    <a:pos x="153" y="153"/>
                  </a:cxn>
                  <a:cxn ang="0">
                    <a:pos x="146" y="159"/>
                  </a:cxn>
                  <a:cxn ang="0">
                    <a:pos x="141" y="171"/>
                  </a:cxn>
                  <a:cxn ang="0">
                    <a:pos x="133" y="176"/>
                  </a:cxn>
                  <a:cxn ang="0">
                    <a:pos x="127" y="169"/>
                  </a:cxn>
                  <a:cxn ang="0">
                    <a:pos x="133" y="151"/>
                  </a:cxn>
                  <a:cxn ang="0">
                    <a:pos x="128" y="141"/>
                  </a:cxn>
                  <a:cxn ang="0">
                    <a:pos x="115" y="128"/>
                  </a:cxn>
                  <a:cxn ang="0">
                    <a:pos x="105" y="121"/>
                  </a:cxn>
                  <a:cxn ang="0">
                    <a:pos x="87" y="118"/>
                  </a:cxn>
                  <a:cxn ang="0">
                    <a:pos x="80" y="112"/>
                  </a:cxn>
                  <a:cxn ang="0">
                    <a:pos x="66" y="98"/>
                  </a:cxn>
                  <a:cxn ang="0">
                    <a:pos x="49" y="79"/>
                  </a:cxn>
                  <a:cxn ang="0">
                    <a:pos x="41" y="70"/>
                  </a:cxn>
                  <a:cxn ang="0">
                    <a:pos x="29" y="57"/>
                  </a:cxn>
                  <a:cxn ang="0">
                    <a:pos x="21" y="60"/>
                  </a:cxn>
                  <a:cxn ang="0">
                    <a:pos x="11" y="62"/>
                  </a:cxn>
                  <a:cxn ang="0">
                    <a:pos x="0" y="52"/>
                  </a:cxn>
                  <a:cxn ang="0">
                    <a:pos x="5" y="31"/>
                  </a:cxn>
                  <a:cxn ang="0">
                    <a:pos x="11" y="24"/>
                  </a:cxn>
                  <a:cxn ang="0">
                    <a:pos x="26" y="24"/>
                  </a:cxn>
                  <a:cxn ang="0">
                    <a:pos x="33" y="13"/>
                  </a:cxn>
                  <a:cxn ang="0">
                    <a:pos x="44" y="16"/>
                  </a:cxn>
                  <a:cxn ang="0">
                    <a:pos x="47" y="8"/>
                  </a:cxn>
                  <a:cxn ang="0">
                    <a:pos x="51" y="1"/>
                  </a:cxn>
                  <a:cxn ang="0">
                    <a:pos x="59" y="1"/>
                  </a:cxn>
                </a:cxnLst>
                <a:rect l="0" t="0" r="r" b="b"/>
                <a:pathLst>
                  <a:path w="166" h="176">
                    <a:moveTo>
                      <a:pt x="64" y="0"/>
                    </a:moveTo>
                    <a:lnTo>
                      <a:pt x="75" y="0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7" y="9"/>
                    </a:lnTo>
                    <a:lnTo>
                      <a:pt x="90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0" y="19"/>
                    </a:lnTo>
                    <a:lnTo>
                      <a:pt x="97" y="23"/>
                    </a:lnTo>
                    <a:lnTo>
                      <a:pt x="102" y="28"/>
                    </a:lnTo>
                    <a:lnTo>
                      <a:pt x="97" y="29"/>
                    </a:lnTo>
                    <a:lnTo>
                      <a:pt x="82" y="29"/>
                    </a:lnTo>
                    <a:lnTo>
                      <a:pt x="82" y="31"/>
                    </a:lnTo>
                    <a:lnTo>
                      <a:pt x="80" y="32"/>
                    </a:lnTo>
                    <a:lnTo>
                      <a:pt x="75" y="32"/>
                    </a:lnTo>
                    <a:lnTo>
                      <a:pt x="74" y="34"/>
                    </a:lnTo>
                    <a:lnTo>
                      <a:pt x="74" y="41"/>
                    </a:lnTo>
                    <a:lnTo>
                      <a:pt x="77" y="47"/>
                    </a:lnTo>
                    <a:lnTo>
                      <a:pt x="79" y="49"/>
                    </a:lnTo>
                    <a:lnTo>
                      <a:pt x="77" y="52"/>
                    </a:lnTo>
                    <a:lnTo>
                      <a:pt x="72" y="54"/>
                    </a:lnTo>
                    <a:lnTo>
                      <a:pt x="72" y="56"/>
                    </a:lnTo>
                    <a:lnTo>
                      <a:pt x="74" y="57"/>
                    </a:lnTo>
                    <a:lnTo>
                      <a:pt x="77" y="59"/>
                    </a:lnTo>
                    <a:lnTo>
                      <a:pt x="82" y="60"/>
                    </a:lnTo>
                    <a:lnTo>
                      <a:pt x="84" y="64"/>
                    </a:lnTo>
                    <a:lnTo>
                      <a:pt x="87" y="65"/>
                    </a:lnTo>
                    <a:lnTo>
                      <a:pt x="90" y="69"/>
                    </a:lnTo>
                    <a:lnTo>
                      <a:pt x="92" y="72"/>
                    </a:lnTo>
                    <a:lnTo>
                      <a:pt x="97" y="75"/>
                    </a:lnTo>
                    <a:lnTo>
                      <a:pt x="99" y="77"/>
                    </a:lnTo>
                    <a:lnTo>
                      <a:pt x="100" y="80"/>
                    </a:lnTo>
                    <a:lnTo>
                      <a:pt x="100" y="82"/>
                    </a:lnTo>
                    <a:lnTo>
                      <a:pt x="102" y="87"/>
                    </a:lnTo>
                    <a:lnTo>
                      <a:pt x="107" y="97"/>
                    </a:lnTo>
                    <a:lnTo>
                      <a:pt x="113" y="102"/>
                    </a:lnTo>
                    <a:lnTo>
                      <a:pt x="117" y="103"/>
                    </a:lnTo>
                    <a:lnTo>
                      <a:pt x="133" y="103"/>
                    </a:lnTo>
                    <a:lnTo>
                      <a:pt x="135" y="105"/>
                    </a:lnTo>
                    <a:lnTo>
                      <a:pt x="135" y="107"/>
                    </a:lnTo>
                    <a:lnTo>
                      <a:pt x="133" y="108"/>
                    </a:lnTo>
                    <a:lnTo>
                      <a:pt x="133" y="112"/>
                    </a:lnTo>
                    <a:lnTo>
                      <a:pt x="136" y="113"/>
                    </a:lnTo>
                    <a:lnTo>
                      <a:pt x="136" y="115"/>
                    </a:lnTo>
                    <a:lnTo>
                      <a:pt x="141" y="117"/>
                    </a:lnTo>
                    <a:lnTo>
                      <a:pt x="143" y="118"/>
                    </a:lnTo>
                    <a:lnTo>
                      <a:pt x="146" y="118"/>
                    </a:lnTo>
                    <a:lnTo>
                      <a:pt x="150" y="120"/>
                    </a:lnTo>
                    <a:lnTo>
                      <a:pt x="151" y="121"/>
                    </a:lnTo>
                    <a:lnTo>
                      <a:pt x="160" y="125"/>
                    </a:lnTo>
                    <a:lnTo>
                      <a:pt x="161" y="128"/>
                    </a:lnTo>
                    <a:lnTo>
                      <a:pt x="164" y="130"/>
                    </a:lnTo>
                    <a:lnTo>
                      <a:pt x="166" y="131"/>
                    </a:lnTo>
                    <a:lnTo>
                      <a:pt x="166" y="138"/>
                    </a:lnTo>
                    <a:lnTo>
                      <a:pt x="163" y="138"/>
                    </a:lnTo>
                    <a:lnTo>
                      <a:pt x="158" y="136"/>
                    </a:lnTo>
                    <a:lnTo>
                      <a:pt x="155" y="133"/>
                    </a:lnTo>
                    <a:lnTo>
                      <a:pt x="153" y="133"/>
                    </a:lnTo>
                    <a:lnTo>
                      <a:pt x="150" y="130"/>
                    </a:lnTo>
                    <a:lnTo>
                      <a:pt x="146" y="130"/>
                    </a:lnTo>
                    <a:lnTo>
                      <a:pt x="143" y="133"/>
                    </a:lnTo>
                    <a:lnTo>
                      <a:pt x="143" y="135"/>
                    </a:lnTo>
                    <a:lnTo>
                      <a:pt x="141" y="138"/>
                    </a:lnTo>
                    <a:lnTo>
                      <a:pt x="141" y="141"/>
                    </a:lnTo>
                    <a:lnTo>
                      <a:pt x="143" y="141"/>
                    </a:lnTo>
                    <a:lnTo>
                      <a:pt x="146" y="145"/>
                    </a:lnTo>
                    <a:lnTo>
                      <a:pt x="150" y="146"/>
                    </a:lnTo>
                    <a:lnTo>
                      <a:pt x="151" y="148"/>
                    </a:lnTo>
                    <a:lnTo>
                      <a:pt x="151" y="151"/>
                    </a:lnTo>
                    <a:lnTo>
                      <a:pt x="153" y="153"/>
                    </a:lnTo>
                    <a:lnTo>
                      <a:pt x="148" y="158"/>
                    </a:lnTo>
                    <a:lnTo>
                      <a:pt x="146" y="158"/>
                    </a:lnTo>
                    <a:lnTo>
                      <a:pt x="146" y="159"/>
                    </a:lnTo>
                    <a:lnTo>
                      <a:pt x="145" y="161"/>
                    </a:lnTo>
                    <a:lnTo>
                      <a:pt x="145" y="168"/>
                    </a:lnTo>
                    <a:lnTo>
                      <a:pt x="141" y="171"/>
                    </a:lnTo>
                    <a:lnTo>
                      <a:pt x="136" y="173"/>
                    </a:lnTo>
                    <a:lnTo>
                      <a:pt x="136" y="174"/>
                    </a:lnTo>
                    <a:lnTo>
                      <a:pt x="133" y="176"/>
                    </a:lnTo>
                    <a:lnTo>
                      <a:pt x="128" y="176"/>
                    </a:lnTo>
                    <a:lnTo>
                      <a:pt x="125" y="173"/>
                    </a:lnTo>
                    <a:lnTo>
                      <a:pt x="127" y="169"/>
                    </a:lnTo>
                    <a:lnTo>
                      <a:pt x="127" y="166"/>
                    </a:lnTo>
                    <a:lnTo>
                      <a:pt x="133" y="159"/>
                    </a:lnTo>
                    <a:lnTo>
                      <a:pt x="133" y="151"/>
                    </a:lnTo>
                    <a:lnTo>
                      <a:pt x="132" y="149"/>
                    </a:lnTo>
                    <a:lnTo>
                      <a:pt x="130" y="146"/>
                    </a:lnTo>
                    <a:lnTo>
                      <a:pt x="128" y="141"/>
                    </a:lnTo>
                    <a:lnTo>
                      <a:pt x="122" y="135"/>
                    </a:lnTo>
                    <a:lnTo>
                      <a:pt x="118" y="133"/>
                    </a:lnTo>
                    <a:lnTo>
                      <a:pt x="115" y="128"/>
                    </a:lnTo>
                    <a:lnTo>
                      <a:pt x="110" y="125"/>
                    </a:lnTo>
                    <a:lnTo>
                      <a:pt x="108" y="121"/>
                    </a:lnTo>
                    <a:lnTo>
                      <a:pt x="105" y="121"/>
                    </a:lnTo>
                    <a:lnTo>
                      <a:pt x="102" y="120"/>
                    </a:lnTo>
                    <a:lnTo>
                      <a:pt x="100" y="118"/>
                    </a:lnTo>
                    <a:lnTo>
                      <a:pt x="87" y="118"/>
                    </a:lnTo>
                    <a:lnTo>
                      <a:pt x="85" y="117"/>
                    </a:lnTo>
                    <a:lnTo>
                      <a:pt x="84" y="113"/>
                    </a:lnTo>
                    <a:lnTo>
                      <a:pt x="80" y="112"/>
                    </a:lnTo>
                    <a:lnTo>
                      <a:pt x="72" y="103"/>
                    </a:lnTo>
                    <a:lnTo>
                      <a:pt x="69" y="102"/>
                    </a:lnTo>
                    <a:lnTo>
                      <a:pt x="66" y="98"/>
                    </a:lnTo>
                    <a:lnTo>
                      <a:pt x="61" y="95"/>
                    </a:lnTo>
                    <a:lnTo>
                      <a:pt x="52" y="87"/>
                    </a:lnTo>
                    <a:lnTo>
                      <a:pt x="49" y="79"/>
                    </a:lnTo>
                    <a:lnTo>
                      <a:pt x="47" y="75"/>
                    </a:lnTo>
                    <a:lnTo>
                      <a:pt x="44" y="74"/>
                    </a:lnTo>
                    <a:lnTo>
                      <a:pt x="41" y="70"/>
                    </a:lnTo>
                    <a:lnTo>
                      <a:pt x="38" y="64"/>
                    </a:lnTo>
                    <a:lnTo>
                      <a:pt x="33" y="59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4" y="59"/>
                    </a:lnTo>
                    <a:lnTo>
                      <a:pt x="21" y="60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1" y="62"/>
                    </a:lnTo>
                    <a:lnTo>
                      <a:pt x="9" y="60"/>
                    </a:lnTo>
                    <a:lnTo>
                      <a:pt x="6" y="59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6" y="19"/>
                    </a:lnTo>
                    <a:lnTo>
                      <a:pt x="21" y="19"/>
                    </a:lnTo>
                    <a:lnTo>
                      <a:pt x="26" y="24"/>
                    </a:lnTo>
                    <a:lnTo>
                      <a:pt x="31" y="24"/>
                    </a:lnTo>
                    <a:lnTo>
                      <a:pt x="31" y="14"/>
                    </a:lnTo>
                    <a:lnTo>
                      <a:pt x="33" y="13"/>
                    </a:lnTo>
                    <a:lnTo>
                      <a:pt x="38" y="13"/>
                    </a:lnTo>
                    <a:lnTo>
                      <a:pt x="41" y="16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51" y="1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5" name="Sardinien (Italien)">
                <a:extLst>
                  <a:ext uri="{FF2B5EF4-FFF2-40B4-BE49-F238E27FC236}">
                    <a16:creationId xmlns:a16="http://schemas.microsoft.com/office/drawing/2014/main" id="{3CF4A3B0-67E4-8AE6-103B-6DEACC6360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9121" y="3488056"/>
                <a:ext cx="38100" cy="682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20" y="3"/>
                  </a:cxn>
                  <a:cxn ang="0">
                    <a:pos x="21" y="7"/>
                  </a:cxn>
                  <a:cxn ang="0">
                    <a:pos x="23" y="8"/>
                  </a:cxn>
                  <a:cxn ang="0">
                    <a:pos x="24" y="12"/>
                  </a:cxn>
                  <a:cxn ang="0">
                    <a:pos x="24" y="15"/>
                  </a:cxn>
                  <a:cxn ang="0">
                    <a:pos x="23" y="17"/>
                  </a:cxn>
                  <a:cxn ang="0">
                    <a:pos x="23" y="18"/>
                  </a:cxn>
                  <a:cxn ang="0">
                    <a:pos x="21" y="20"/>
                  </a:cxn>
                  <a:cxn ang="0">
                    <a:pos x="21" y="22"/>
                  </a:cxn>
                  <a:cxn ang="0">
                    <a:pos x="24" y="25"/>
                  </a:cxn>
                  <a:cxn ang="0">
                    <a:pos x="24" y="33"/>
                  </a:cxn>
                  <a:cxn ang="0">
                    <a:pos x="21" y="40"/>
                  </a:cxn>
                  <a:cxn ang="0">
                    <a:pos x="13" y="40"/>
                  </a:cxn>
                  <a:cxn ang="0">
                    <a:pos x="11" y="41"/>
                  </a:cxn>
                  <a:cxn ang="0">
                    <a:pos x="10" y="41"/>
                  </a:cxn>
                  <a:cxn ang="0">
                    <a:pos x="8" y="43"/>
                  </a:cxn>
                  <a:cxn ang="0">
                    <a:pos x="1" y="43"/>
                  </a:cxn>
                  <a:cxn ang="0">
                    <a:pos x="1" y="41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3" y="31"/>
                  </a:cxn>
                  <a:cxn ang="0">
                    <a:pos x="3" y="15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11" y="0"/>
                  </a:cxn>
                </a:cxnLst>
                <a:rect l="0" t="0" r="r" b="b"/>
                <a:pathLst>
                  <a:path w="24" h="43">
                    <a:moveTo>
                      <a:pt x="11" y="0"/>
                    </a:moveTo>
                    <a:lnTo>
                      <a:pt x="15" y="0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7"/>
                    </a:lnTo>
                    <a:lnTo>
                      <a:pt x="23" y="8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4" y="33"/>
                    </a:lnTo>
                    <a:lnTo>
                      <a:pt x="21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3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3" y="31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6" name="Sizilien (Italien)">
                <a:extLst>
                  <a:ext uri="{FF2B5EF4-FFF2-40B4-BE49-F238E27FC236}">
                    <a16:creationId xmlns:a16="http://schemas.microsoft.com/office/drawing/2014/main" id="{3F088668-2D5B-E4CC-6E67-B7962844AF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2784" y="3567431"/>
                <a:ext cx="73025" cy="492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1" y="0"/>
                  </a:cxn>
                  <a:cxn ang="0">
                    <a:pos x="43" y="1"/>
                  </a:cxn>
                  <a:cxn ang="0">
                    <a:pos x="46" y="3"/>
                  </a:cxn>
                  <a:cxn ang="0">
                    <a:pos x="46" y="5"/>
                  </a:cxn>
                  <a:cxn ang="0">
                    <a:pos x="45" y="8"/>
                  </a:cxn>
                  <a:cxn ang="0">
                    <a:pos x="45" y="11"/>
                  </a:cxn>
                  <a:cxn ang="0">
                    <a:pos x="43" y="14"/>
                  </a:cxn>
                  <a:cxn ang="0">
                    <a:pos x="43" y="18"/>
                  </a:cxn>
                  <a:cxn ang="0">
                    <a:pos x="45" y="21"/>
                  </a:cxn>
                  <a:cxn ang="0">
                    <a:pos x="45" y="28"/>
                  </a:cxn>
                  <a:cxn ang="0">
                    <a:pos x="43" y="31"/>
                  </a:cxn>
                  <a:cxn ang="0">
                    <a:pos x="41" y="31"/>
                  </a:cxn>
                  <a:cxn ang="0">
                    <a:pos x="35" y="24"/>
                  </a:cxn>
                  <a:cxn ang="0">
                    <a:pos x="28" y="24"/>
                  </a:cxn>
                  <a:cxn ang="0">
                    <a:pos x="25" y="21"/>
                  </a:cxn>
                  <a:cxn ang="0">
                    <a:pos x="23" y="21"/>
                  </a:cxn>
                  <a:cxn ang="0">
                    <a:pos x="20" y="18"/>
                  </a:cxn>
                  <a:cxn ang="0">
                    <a:pos x="20" y="16"/>
                  </a:cxn>
                  <a:cxn ang="0">
                    <a:pos x="17" y="14"/>
                  </a:cxn>
                  <a:cxn ang="0">
                    <a:pos x="5" y="14"/>
                  </a:cxn>
                  <a:cxn ang="0">
                    <a:pos x="0" y="9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33" y="5"/>
                  </a:cxn>
                  <a:cxn ang="0">
                    <a:pos x="35" y="3"/>
                  </a:cxn>
                  <a:cxn ang="0">
                    <a:pos x="38" y="1"/>
                  </a:cxn>
                  <a:cxn ang="0">
                    <a:pos x="38" y="0"/>
                  </a:cxn>
                </a:cxnLst>
                <a:rect l="0" t="0" r="r" b="b"/>
                <a:pathLst>
                  <a:path w="46" h="31">
                    <a:moveTo>
                      <a:pt x="38" y="0"/>
                    </a:moveTo>
                    <a:lnTo>
                      <a:pt x="41" y="0"/>
                    </a:lnTo>
                    <a:lnTo>
                      <a:pt x="43" y="1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5" y="8"/>
                    </a:lnTo>
                    <a:lnTo>
                      <a:pt x="45" y="11"/>
                    </a:lnTo>
                    <a:lnTo>
                      <a:pt x="43" y="14"/>
                    </a:lnTo>
                    <a:lnTo>
                      <a:pt x="43" y="18"/>
                    </a:lnTo>
                    <a:lnTo>
                      <a:pt x="45" y="21"/>
                    </a:lnTo>
                    <a:lnTo>
                      <a:pt x="45" y="28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28" y="24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17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5"/>
                    </a:lnTo>
                    <a:lnTo>
                      <a:pt x="33" y="5"/>
                    </a:lnTo>
                    <a:lnTo>
                      <a:pt x="35" y="3"/>
                    </a:lnTo>
                    <a:lnTo>
                      <a:pt x="38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25" name="Irland">
              <a:extLst>
                <a:ext uri="{FF2B5EF4-FFF2-40B4-BE49-F238E27FC236}">
                  <a16:creationId xmlns:a16="http://schemas.microsoft.com/office/drawing/2014/main" id="{2A7806F5-7FF1-81A7-2ABC-7115712537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7961" y="-3439502"/>
              <a:ext cx="290236" cy="32922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9" y="3"/>
                </a:cxn>
                <a:cxn ang="0">
                  <a:pos x="47" y="6"/>
                </a:cxn>
                <a:cxn ang="0">
                  <a:pos x="44" y="16"/>
                </a:cxn>
                <a:cxn ang="0">
                  <a:pos x="41" y="18"/>
                </a:cxn>
                <a:cxn ang="0">
                  <a:pos x="47" y="21"/>
                </a:cxn>
                <a:cxn ang="0">
                  <a:pos x="54" y="23"/>
                </a:cxn>
                <a:cxn ang="0">
                  <a:pos x="62" y="26"/>
                </a:cxn>
                <a:cxn ang="0">
                  <a:pos x="66" y="31"/>
                </a:cxn>
                <a:cxn ang="0">
                  <a:pos x="67" y="48"/>
                </a:cxn>
                <a:cxn ang="0">
                  <a:pos x="66" y="54"/>
                </a:cxn>
                <a:cxn ang="0">
                  <a:pos x="61" y="59"/>
                </a:cxn>
                <a:cxn ang="0">
                  <a:pos x="61" y="64"/>
                </a:cxn>
                <a:cxn ang="0">
                  <a:pos x="42" y="66"/>
                </a:cxn>
                <a:cxn ang="0">
                  <a:pos x="36" y="71"/>
                </a:cxn>
                <a:cxn ang="0">
                  <a:pos x="33" y="74"/>
                </a:cxn>
                <a:cxn ang="0">
                  <a:pos x="14" y="76"/>
                </a:cxn>
                <a:cxn ang="0">
                  <a:pos x="9" y="72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3" y="61"/>
                </a:cxn>
                <a:cxn ang="0">
                  <a:pos x="8" y="54"/>
                </a:cxn>
                <a:cxn ang="0">
                  <a:pos x="9" y="48"/>
                </a:cxn>
                <a:cxn ang="0">
                  <a:pos x="14" y="44"/>
                </a:cxn>
                <a:cxn ang="0">
                  <a:pos x="16" y="39"/>
                </a:cxn>
                <a:cxn ang="0">
                  <a:pos x="21" y="38"/>
                </a:cxn>
                <a:cxn ang="0">
                  <a:pos x="13" y="36"/>
                </a:cxn>
                <a:cxn ang="0">
                  <a:pos x="8" y="33"/>
                </a:cxn>
                <a:cxn ang="0">
                  <a:pos x="6" y="29"/>
                </a:cxn>
                <a:cxn ang="0">
                  <a:pos x="6" y="26"/>
                </a:cxn>
                <a:cxn ang="0">
                  <a:pos x="9" y="21"/>
                </a:cxn>
                <a:cxn ang="0">
                  <a:pos x="11" y="18"/>
                </a:cxn>
                <a:cxn ang="0">
                  <a:pos x="23" y="20"/>
                </a:cxn>
                <a:cxn ang="0">
                  <a:pos x="28" y="23"/>
                </a:cxn>
                <a:cxn ang="0">
                  <a:pos x="29" y="16"/>
                </a:cxn>
                <a:cxn ang="0">
                  <a:pos x="34" y="15"/>
                </a:cxn>
                <a:cxn ang="0">
                  <a:pos x="34" y="11"/>
                </a:cxn>
                <a:cxn ang="0">
                  <a:pos x="29" y="6"/>
                </a:cxn>
                <a:cxn ang="0">
                  <a:pos x="38" y="0"/>
                </a:cxn>
              </a:cxnLst>
              <a:rect l="0" t="0" r="r" b="b"/>
              <a:pathLst>
                <a:path w="67" h="76">
                  <a:moveTo>
                    <a:pt x="38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13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1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6" y="31"/>
                  </a:lnTo>
                  <a:lnTo>
                    <a:pt x="66" y="43"/>
                  </a:lnTo>
                  <a:lnTo>
                    <a:pt x="67" y="48"/>
                  </a:lnTo>
                  <a:lnTo>
                    <a:pt x="66" y="51"/>
                  </a:lnTo>
                  <a:lnTo>
                    <a:pt x="66" y="54"/>
                  </a:lnTo>
                  <a:lnTo>
                    <a:pt x="62" y="56"/>
                  </a:lnTo>
                  <a:lnTo>
                    <a:pt x="61" y="59"/>
                  </a:lnTo>
                  <a:lnTo>
                    <a:pt x="62" y="61"/>
                  </a:lnTo>
                  <a:lnTo>
                    <a:pt x="61" y="64"/>
                  </a:lnTo>
                  <a:lnTo>
                    <a:pt x="59" y="66"/>
                  </a:lnTo>
                  <a:lnTo>
                    <a:pt x="42" y="66"/>
                  </a:lnTo>
                  <a:lnTo>
                    <a:pt x="39" y="69"/>
                  </a:lnTo>
                  <a:lnTo>
                    <a:pt x="36" y="71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29" y="76"/>
                  </a:lnTo>
                  <a:lnTo>
                    <a:pt x="14" y="76"/>
                  </a:lnTo>
                  <a:lnTo>
                    <a:pt x="13" y="71"/>
                  </a:lnTo>
                  <a:lnTo>
                    <a:pt x="9" y="72"/>
                  </a:lnTo>
                  <a:lnTo>
                    <a:pt x="5" y="74"/>
                  </a:lnTo>
                  <a:lnTo>
                    <a:pt x="0" y="74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0" y="62"/>
                  </a:lnTo>
                  <a:lnTo>
                    <a:pt x="3" y="61"/>
                  </a:lnTo>
                  <a:lnTo>
                    <a:pt x="3" y="56"/>
                  </a:lnTo>
                  <a:lnTo>
                    <a:pt x="8" y="54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14" y="44"/>
                  </a:lnTo>
                  <a:lnTo>
                    <a:pt x="14" y="41"/>
                  </a:lnTo>
                  <a:lnTo>
                    <a:pt x="16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13" y="36"/>
                  </a:lnTo>
                  <a:lnTo>
                    <a:pt x="11" y="34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14" y="26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4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16"/>
                  </a:lnTo>
                  <a:lnTo>
                    <a:pt x="31" y="15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4" y="11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34" y="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26" name="Großbritannien">
              <a:extLst>
                <a:ext uri="{FF2B5EF4-FFF2-40B4-BE49-F238E27FC236}">
                  <a16:creationId xmlns:a16="http://schemas.microsoft.com/office/drawing/2014/main" id="{5A62CFB2-26F4-9305-5F54-BE05D3F2331D}"/>
                </a:ext>
              </a:extLst>
            </p:cNvPr>
            <p:cNvGrpSpPr/>
            <p:nvPr/>
          </p:nvGrpSpPr>
          <p:grpSpPr bwMode="gray">
            <a:xfrm>
              <a:off x="15615604" y="-3820720"/>
              <a:ext cx="563145" cy="870703"/>
              <a:chOff x="4022726" y="2335213"/>
              <a:chExt cx="206375" cy="319088"/>
            </a:xfrm>
            <a:noFill/>
          </p:grpSpPr>
          <p:sp>
            <p:nvSpPr>
              <p:cNvPr id="277" name="Freeform 360">
                <a:extLst>
                  <a:ext uri="{FF2B5EF4-FFF2-40B4-BE49-F238E27FC236}">
                    <a16:creationId xmlns:a16="http://schemas.microsoft.com/office/drawing/2014/main" id="{1A85FB71-A2A1-640D-2375-BB1225DB62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2726" y="2474913"/>
                <a:ext cx="46038" cy="412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0"/>
                  </a:cxn>
                  <a:cxn ang="0">
                    <a:pos x="26" y="5"/>
                  </a:cxn>
                  <a:cxn ang="0">
                    <a:pos x="23" y="8"/>
                  </a:cxn>
                  <a:cxn ang="0">
                    <a:pos x="26" y="11"/>
                  </a:cxn>
                  <a:cxn ang="0">
                    <a:pos x="29" y="11"/>
                  </a:cxn>
                  <a:cxn ang="0">
                    <a:pos x="29" y="20"/>
                  </a:cxn>
                  <a:cxn ang="0">
                    <a:pos x="25" y="21"/>
                  </a:cxn>
                  <a:cxn ang="0">
                    <a:pos x="21" y="25"/>
                  </a:cxn>
                  <a:cxn ang="0">
                    <a:pos x="21" y="26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0" y="21"/>
                  </a:cxn>
                  <a:cxn ang="0">
                    <a:pos x="6" y="21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3" y="16"/>
                  </a:cxn>
                  <a:cxn ang="0">
                    <a:pos x="6" y="13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10" y="1"/>
                  </a:cxn>
                  <a:cxn ang="0">
                    <a:pos x="10" y="0"/>
                  </a:cxn>
                </a:cxnLst>
                <a:rect l="0" t="0" r="r" b="b"/>
                <a:pathLst>
                  <a:path w="29" h="26">
                    <a:moveTo>
                      <a:pt x="10" y="0"/>
                    </a:moveTo>
                    <a:lnTo>
                      <a:pt x="21" y="0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29" y="20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0" y="21"/>
                    </a:lnTo>
                    <a:lnTo>
                      <a:pt x="6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8" name="Freeform 362">
                <a:extLst>
                  <a:ext uri="{FF2B5EF4-FFF2-40B4-BE49-F238E27FC236}">
                    <a16:creationId xmlns:a16="http://schemas.microsoft.com/office/drawing/2014/main" id="{F090ABB7-0818-CB34-FF8C-E104A2AB72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8126" y="2357438"/>
                <a:ext cx="180975" cy="296863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43" y="14"/>
                  </a:cxn>
                  <a:cxn ang="0">
                    <a:pos x="38" y="29"/>
                  </a:cxn>
                  <a:cxn ang="0">
                    <a:pos x="45" y="23"/>
                  </a:cxn>
                  <a:cxn ang="0">
                    <a:pos x="61" y="18"/>
                  </a:cxn>
                  <a:cxn ang="0">
                    <a:pos x="61" y="49"/>
                  </a:cxn>
                  <a:cxn ang="0">
                    <a:pos x="53" y="54"/>
                  </a:cxn>
                  <a:cxn ang="0">
                    <a:pos x="51" y="62"/>
                  </a:cxn>
                  <a:cxn ang="0">
                    <a:pos x="66" y="67"/>
                  </a:cxn>
                  <a:cxn ang="0">
                    <a:pos x="71" y="84"/>
                  </a:cxn>
                  <a:cxn ang="0">
                    <a:pos x="83" y="92"/>
                  </a:cxn>
                  <a:cxn ang="0">
                    <a:pos x="89" y="102"/>
                  </a:cxn>
                  <a:cxn ang="0">
                    <a:pos x="96" y="122"/>
                  </a:cxn>
                  <a:cxn ang="0">
                    <a:pos x="104" y="120"/>
                  </a:cxn>
                  <a:cxn ang="0">
                    <a:pos x="114" y="131"/>
                  </a:cxn>
                  <a:cxn ang="0">
                    <a:pos x="107" y="148"/>
                  </a:cxn>
                  <a:cxn ang="0">
                    <a:pos x="99" y="151"/>
                  </a:cxn>
                  <a:cxn ang="0">
                    <a:pos x="112" y="158"/>
                  </a:cxn>
                  <a:cxn ang="0">
                    <a:pos x="91" y="171"/>
                  </a:cxn>
                  <a:cxn ang="0">
                    <a:pos x="58" y="174"/>
                  </a:cxn>
                  <a:cxn ang="0">
                    <a:pos x="40" y="179"/>
                  </a:cxn>
                  <a:cxn ang="0">
                    <a:pos x="30" y="179"/>
                  </a:cxn>
                  <a:cxn ang="0">
                    <a:pos x="15" y="183"/>
                  </a:cxn>
                  <a:cxn ang="0">
                    <a:pos x="4" y="183"/>
                  </a:cxn>
                  <a:cxn ang="0">
                    <a:pos x="15" y="173"/>
                  </a:cxn>
                  <a:cxn ang="0">
                    <a:pos x="51" y="163"/>
                  </a:cxn>
                  <a:cxn ang="0">
                    <a:pos x="53" y="158"/>
                  </a:cxn>
                  <a:cxn ang="0">
                    <a:pos x="37" y="158"/>
                  </a:cxn>
                  <a:cxn ang="0">
                    <a:pos x="23" y="151"/>
                  </a:cxn>
                  <a:cxn ang="0">
                    <a:pos x="17" y="146"/>
                  </a:cxn>
                  <a:cxn ang="0">
                    <a:pos x="28" y="140"/>
                  </a:cxn>
                  <a:cxn ang="0">
                    <a:pos x="28" y="128"/>
                  </a:cxn>
                  <a:cxn ang="0">
                    <a:pos x="25" y="123"/>
                  </a:cxn>
                  <a:cxn ang="0">
                    <a:pos x="46" y="113"/>
                  </a:cxn>
                  <a:cxn ang="0">
                    <a:pos x="43" y="102"/>
                  </a:cxn>
                  <a:cxn ang="0">
                    <a:pos x="42" y="87"/>
                  </a:cxn>
                  <a:cxn ang="0">
                    <a:pos x="37" y="79"/>
                  </a:cxn>
                  <a:cxn ang="0">
                    <a:pos x="27" y="80"/>
                  </a:cxn>
                  <a:cxn ang="0">
                    <a:pos x="18" y="75"/>
                  </a:cxn>
                  <a:cxn ang="0">
                    <a:pos x="22" y="62"/>
                  </a:cxn>
                  <a:cxn ang="0">
                    <a:pos x="23" y="51"/>
                  </a:cxn>
                  <a:cxn ang="0">
                    <a:pos x="17" y="56"/>
                  </a:cxn>
                  <a:cxn ang="0">
                    <a:pos x="9" y="59"/>
                  </a:cxn>
                  <a:cxn ang="0">
                    <a:pos x="12" y="51"/>
                  </a:cxn>
                  <a:cxn ang="0">
                    <a:pos x="5" y="28"/>
                  </a:cxn>
                  <a:cxn ang="0">
                    <a:pos x="4" y="23"/>
                  </a:cxn>
                  <a:cxn ang="0">
                    <a:pos x="12" y="24"/>
                  </a:cxn>
                  <a:cxn ang="0">
                    <a:pos x="23" y="10"/>
                  </a:cxn>
                  <a:cxn ang="0">
                    <a:pos x="38" y="3"/>
                  </a:cxn>
                </a:cxnLst>
                <a:rect l="0" t="0" r="r" b="b"/>
                <a:pathLst>
                  <a:path w="114" h="187">
                    <a:moveTo>
                      <a:pt x="40" y="0"/>
                    </a:moveTo>
                    <a:lnTo>
                      <a:pt x="50" y="0"/>
                    </a:lnTo>
                    <a:lnTo>
                      <a:pt x="51" y="1"/>
                    </a:lnTo>
                    <a:lnTo>
                      <a:pt x="50" y="5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3" y="14"/>
                    </a:lnTo>
                    <a:lnTo>
                      <a:pt x="40" y="16"/>
                    </a:lnTo>
                    <a:lnTo>
                      <a:pt x="37" y="1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5" y="23"/>
                    </a:lnTo>
                    <a:lnTo>
                      <a:pt x="46" y="21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61" y="18"/>
                    </a:lnTo>
                    <a:lnTo>
                      <a:pt x="66" y="23"/>
                    </a:lnTo>
                    <a:lnTo>
                      <a:pt x="66" y="39"/>
                    </a:lnTo>
                    <a:lnTo>
                      <a:pt x="61" y="44"/>
                    </a:lnTo>
                    <a:lnTo>
                      <a:pt x="61" y="49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6" y="52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6"/>
                    </a:lnTo>
                    <a:lnTo>
                      <a:pt x="50" y="61"/>
                    </a:lnTo>
                    <a:lnTo>
                      <a:pt x="51" y="62"/>
                    </a:lnTo>
                    <a:lnTo>
                      <a:pt x="55" y="61"/>
                    </a:lnTo>
                    <a:lnTo>
                      <a:pt x="58" y="61"/>
                    </a:lnTo>
                    <a:lnTo>
                      <a:pt x="63" y="64"/>
                    </a:lnTo>
                    <a:lnTo>
                      <a:pt x="66" y="67"/>
                    </a:lnTo>
                    <a:lnTo>
                      <a:pt x="68" y="70"/>
                    </a:lnTo>
                    <a:lnTo>
                      <a:pt x="70" y="72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3" y="85"/>
                    </a:lnTo>
                    <a:lnTo>
                      <a:pt x="76" y="87"/>
                    </a:lnTo>
                    <a:lnTo>
                      <a:pt x="79" y="90"/>
                    </a:lnTo>
                    <a:lnTo>
                      <a:pt x="83" y="92"/>
                    </a:lnTo>
                    <a:lnTo>
                      <a:pt x="84" y="94"/>
                    </a:lnTo>
                    <a:lnTo>
                      <a:pt x="88" y="95"/>
                    </a:lnTo>
                    <a:lnTo>
                      <a:pt x="89" y="100"/>
                    </a:lnTo>
                    <a:lnTo>
                      <a:pt x="89" y="102"/>
                    </a:lnTo>
                    <a:lnTo>
                      <a:pt x="91" y="103"/>
                    </a:lnTo>
                    <a:lnTo>
                      <a:pt x="91" y="118"/>
                    </a:lnTo>
                    <a:lnTo>
                      <a:pt x="94" y="122"/>
                    </a:lnTo>
                    <a:lnTo>
                      <a:pt x="96" y="122"/>
                    </a:lnTo>
                    <a:lnTo>
                      <a:pt x="98" y="120"/>
                    </a:lnTo>
                    <a:lnTo>
                      <a:pt x="96" y="117"/>
                    </a:lnTo>
                    <a:lnTo>
                      <a:pt x="98" y="117"/>
                    </a:lnTo>
                    <a:lnTo>
                      <a:pt x="104" y="120"/>
                    </a:lnTo>
                    <a:lnTo>
                      <a:pt x="109" y="122"/>
                    </a:lnTo>
                    <a:lnTo>
                      <a:pt x="112" y="125"/>
                    </a:lnTo>
                    <a:lnTo>
                      <a:pt x="114" y="128"/>
                    </a:lnTo>
                    <a:lnTo>
                      <a:pt x="114" y="131"/>
                    </a:lnTo>
                    <a:lnTo>
                      <a:pt x="112" y="136"/>
                    </a:lnTo>
                    <a:lnTo>
                      <a:pt x="111" y="140"/>
                    </a:lnTo>
                    <a:lnTo>
                      <a:pt x="111" y="146"/>
                    </a:lnTo>
                    <a:lnTo>
                      <a:pt x="107" y="148"/>
                    </a:lnTo>
                    <a:lnTo>
                      <a:pt x="104" y="148"/>
                    </a:lnTo>
                    <a:lnTo>
                      <a:pt x="103" y="146"/>
                    </a:lnTo>
                    <a:lnTo>
                      <a:pt x="101" y="150"/>
                    </a:lnTo>
                    <a:lnTo>
                      <a:pt x="99" y="151"/>
                    </a:lnTo>
                    <a:lnTo>
                      <a:pt x="96" y="153"/>
                    </a:lnTo>
                    <a:lnTo>
                      <a:pt x="99" y="155"/>
                    </a:lnTo>
                    <a:lnTo>
                      <a:pt x="106" y="155"/>
                    </a:lnTo>
                    <a:lnTo>
                      <a:pt x="112" y="158"/>
                    </a:lnTo>
                    <a:lnTo>
                      <a:pt x="111" y="159"/>
                    </a:lnTo>
                    <a:lnTo>
                      <a:pt x="103" y="164"/>
                    </a:lnTo>
                    <a:lnTo>
                      <a:pt x="98" y="169"/>
                    </a:lnTo>
                    <a:lnTo>
                      <a:pt x="91" y="171"/>
                    </a:lnTo>
                    <a:lnTo>
                      <a:pt x="68" y="171"/>
                    </a:lnTo>
                    <a:lnTo>
                      <a:pt x="65" y="174"/>
                    </a:lnTo>
                    <a:lnTo>
                      <a:pt x="60" y="176"/>
                    </a:lnTo>
                    <a:lnTo>
                      <a:pt x="58" y="174"/>
                    </a:lnTo>
                    <a:lnTo>
                      <a:pt x="51" y="171"/>
                    </a:lnTo>
                    <a:lnTo>
                      <a:pt x="45" y="174"/>
                    </a:lnTo>
                    <a:lnTo>
                      <a:pt x="43" y="178"/>
                    </a:lnTo>
                    <a:lnTo>
                      <a:pt x="40" y="179"/>
                    </a:lnTo>
                    <a:lnTo>
                      <a:pt x="38" y="181"/>
                    </a:lnTo>
                    <a:lnTo>
                      <a:pt x="38" y="183"/>
                    </a:lnTo>
                    <a:lnTo>
                      <a:pt x="33" y="183"/>
                    </a:lnTo>
                    <a:lnTo>
                      <a:pt x="30" y="179"/>
                    </a:lnTo>
                    <a:lnTo>
                      <a:pt x="27" y="179"/>
                    </a:lnTo>
                    <a:lnTo>
                      <a:pt x="25" y="181"/>
                    </a:lnTo>
                    <a:lnTo>
                      <a:pt x="22" y="183"/>
                    </a:lnTo>
                    <a:lnTo>
                      <a:pt x="15" y="183"/>
                    </a:lnTo>
                    <a:lnTo>
                      <a:pt x="12" y="186"/>
                    </a:lnTo>
                    <a:lnTo>
                      <a:pt x="9" y="187"/>
                    </a:lnTo>
                    <a:lnTo>
                      <a:pt x="2" y="184"/>
                    </a:lnTo>
                    <a:lnTo>
                      <a:pt x="4" y="183"/>
                    </a:lnTo>
                    <a:lnTo>
                      <a:pt x="5" y="183"/>
                    </a:lnTo>
                    <a:lnTo>
                      <a:pt x="10" y="181"/>
                    </a:lnTo>
                    <a:lnTo>
                      <a:pt x="13" y="174"/>
                    </a:lnTo>
                    <a:lnTo>
                      <a:pt x="15" y="173"/>
                    </a:lnTo>
                    <a:lnTo>
                      <a:pt x="25" y="168"/>
                    </a:lnTo>
                    <a:lnTo>
                      <a:pt x="27" y="164"/>
                    </a:lnTo>
                    <a:lnTo>
                      <a:pt x="32" y="163"/>
                    </a:lnTo>
                    <a:lnTo>
                      <a:pt x="51" y="163"/>
                    </a:lnTo>
                    <a:lnTo>
                      <a:pt x="53" y="161"/>
                    </a:lnTo>
                    <a:lnTo>
                      <a:pt x="55" y="161"/>
                    </a:lnTo>
                    <a:lnTo>
                      <a:pt x="55" y="159"/>
                    </a:lnTo>
                    <a:lnTo>
                      <a:pt x="53" y="158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3" y="156"/>
                    </a:lnTo>
                    <a:lnTo>
                      <a:pt x="37" y="158"/>
                    </a:lnTo>
                    <a:lnTo>
                      <a:pt x="33" y="156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3" y="151"/>
                    </a:lnTo>
                    <a:lnTo>
                      <a:pt x="22" y="151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46"/>
                    </a:lnTo>
                    <a:lnTo>
                      <a:pt x="18" y="145"/>
                    </a:lnTo>
                    <a:lnTo>
                      <a:pt x="22" y="143"/>
                    </a:lnTo>
                    <a:lnTo>
                      <a:pt x="23" y="140"/>
                    </a:lnTo>
                    <a:lnTo>
                      <a:pt x="28" y="140"/>
                    </a:lnTo>
                    <a:lnTo>
                      <a:pt x="32" y="138"/>
                    </a:lnTo>
                    <a:lnTo>
                      <a:pt x="32" y="133"/>
                    </a:lnTo>
                    <a:lnTo>
                      <a:pt x="30" y="128"/>
                    </a:lnTo>
                    <a:lnTo>
                      <a:pt x="28" y="128"/>
                    </a:lnTo>
                    <a:lnTo>
                      <a:pt x="25" y="130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7" y="120"/>
                    </a:lnTo>
                    <a:lnTo>
                      <a:pt x="30" y="117"/>
                    </a:lnTo>
                    <a:lnTo>
                      <a:pt x="40" y="117"/>
                    </a:lnTo>
                    <a:lnTo>
                      <a:pt x="46" y="113"/>
                    </a:lnTo>
                    <a:lnTo>
                      <a:pt x="48" y="110"/>
                    </a:lnTo>
                    <a:lnTo>
                      <a:pt x="46" y="107"/>
                    </a:lnTo>
                    <a:lnTo>
                      <a:pt x="45" y="105"/>
                    </a:lnTo>
                    <a:lnTo>
                      <a:pt x="43" y="102"/>
                    </a:lnTo>
                    <a:lnTo>
                      <a:pt x="40" y="99"/>
                    </a:lnTo>
                    <a:lnTo>
                      <a:pt x="38" y="95"/>
                    </a:lnTo>
                    <a:lnTo>
                      <a:pt x="40" y="90"/>
                    </a:lnTo>
                    <a:lnTo>
                      <a:pt x="42" y="87"/>
                    </a:lnTo>
                    <a:lnTo>
                      <a:pt x="43" y="82"/>
                    </a:lnTo>
                    <a:lnTo>
                      <a:pt x="43" y="77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5" y="80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0" y="79"/>
                    </a:lnTo>
                    <a:lnTo>
                      <a:pt x="18" y="75"/>
                    </a:lnTo>
                    <a:lnTo>
                      <a:pt x="17" y="70"/>
                    </a:lnTo>
                    <a:lnTo>
                      <a:pt x="18" y="67"/>
                    </a:lnTo>
                    <a:lnTo>
                      <a:pt x="20" y="66"/>
                    </a:lnTo>
                    <a:lnTo>
                      <a:pt x="22" y="62"/>
                    </a:lnTo>
                    <a:lnTo>
                      <a:pt x="20" y="59"/>
                    </a:lnTo>
                    <a:lnTo>
                      <a:pt x="20" y="56"/>
                    </a:lnTo>
                    <a:lnTo>
                      <a:pt x="23" y="54"/>
                    </a:lnTo>
                    <a:lnTo>
                      <a:pt x="23" y="51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7" y="52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9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2" y="51"/>
                    </a:lnTo>
                    <a:lnTo>
                      <a:pt x="12" y="46"/>
                    </a:lnTo>
                    <a:lnTo>
                      <a:pt x="15" y="42"/>
                    </a:lnTo>
                    <a:lnTo>
                      <a:pt x="15" y="3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0" y="6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9" name="Freeform 363">
                <a:extLst>
                  <a:ext uri="{FF2B5EF4-FFF2-40B4-BE49-F238E27FC236}">
                    <a16:creationId xmlns:a16="http://schemas.microsoft.com/office/drawing/2014/main" id="{68D10786-FBEA-7FDD-BFDD-A6C695FDE7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1151" y="2335213"/>
                <a:ext cx="1587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9" y="9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0" name="Freeform 364">
                <a:extLst>
                  <a:ext uri="{FF2B5EF4-FFF2-40B4-BE49-F238E27FC236}">
                    <a16:creationId xmlns:a16="http://schemas.microsoft.com/office/drawing/2014/main" id="{E85E20A1-FA14-C693-CD72-866F5A1578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38601" y="2354263"/>
                <a:ext cx="25400" cy="317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3" y="12"/>
                  </a:cxn>
                  <a:cxn ang="0">
                    <a:pos x="11" y="15"/>
                  </a:cxn>
                  <a:cxn ang="0">
                    <a:pos x="8" y="15"/>
                  </a:cxn>
                  <a:cxn ang="0">
                    <a:pos x="5" y="16"/>
                  </a:cxn>
                  <a:cxn ang="0">
                    <a:pos x="3" y="18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5" y="8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1" y="2"/>
                  </a:cxn>
                  <a:cxn ang="0">
                    <a:pos x="15" y="0"/>
                  </a:cxn>
                </a:cxnLst>
                <a:rect l="0" t="0" r="r" b="b"/>
                <a:pathLst>
                  <a:path w="16" h="20">
                    <a:moveTo>
                      <a:pt x="15" y="0"/>
                    </a:moveTo>
                    <a:lnTo>
                      <a:pt x="16" y="0"/>
                    </a:lnTo>
                    <a:lnTo>
                      <a:pt x="16" y="8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1" name="Freeform 365">
                <a:extLst>
                  <a:ext uri="{FF2B5EF4-FFF2-40B4-BE49-F238E27FC236}">
                    <a16:creationId xmlns:a16="http://schemas.microsoft.com/office/drawing/2014/main" id="{E3079105-DA04-6238-D51B-EF642E48B7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7489" y="2393951"/>
                <a:ext cx="11113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2" name="Freeform 366">
                <a:extLst>
                  <a:ext uri="{FF2B5EF4-FFF2-40B4-BE49-F238E27FC236}">
                    <a16:creationId xmlns:a16="http://schemas.microsoft.com/office/drawing/2014/main" id="{20A91984-DD72-AE07-E90C-C81DF5EA91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1301" y="2430463"/>
                <a:ext cx="11113" cy="127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7" y="5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7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3" name="Freeform 367">
                <a:extLst>
                  <a:ext uri="{FF2B5EF4-FFF2-40B4-BE49-F238E27FC236}">
                    <a16:creationId xmlns:a16="http://schemas.microsoft.com/office/drawing/2014/main" id="{E8C40D22-005B-ABBB-8786-C2462F762A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83051" y="2506663"/>
                <a:ext cx="1270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5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5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27" name="Griechenland">
              <a:extLst>
                <a:ext uri="{FF2B5EF4-FFF2-40B4-BE49-F238E27FC236}">
                  <a16:creationId xmlns:a16="http://schemas.microsoft.com/office/drawing/2014/main" id="{3ECA12FE-95E5-652A-3E73-10EF19AC94B2}"/>
                </a:ext>
              </a:extLst>
            </p:cNvPr>
            <p:cNvGrpSpPr/>
            <p:nvPr/>
          </p:nvGrpSpPr>
          <p:grpSpPr bwMode="gray">
            <a:xfrm>
              <a:off x="17348356" y="-2313285"/>
              <a:ext cx="558814" cy="593462"/>
              <a:chOff x="4657726" y="2887663"/>
              <a:chExt cx="204788" cy="217488"/>
            </a:xfrm>
            <a:noFill/>
          </p:grpSpPr>
          <p:sp>
            <p:nvSpPr>
              <p:cNvPr id="271" name="Karpathos (Griechenland)">
                <a:extLst>
                  <a:ext uri="{FF2B5EF4-FFF2-40B4-BE49-F238E27FC236}">
                    <a16:creationId xmlns:a16="http://schemas.microsoft.com/office/drawing/2014/main" id="{2365D166-F68B-7FF6-14CE-77C397876C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9176" y="3070226"/>
                <a:ext cx="4763" cy="11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2" name="Rhodos (Griechenland)">
                <a:extLst>
                  <a:ext uri="{FF2B5EF4-FFF2-40B4-BE49-F238E27FC236}">
                    <a16:creationId xmlns:a16="http://schemas.microsoft.com/office/drawing/2014/main" id="{30A3751C-7EBC-4F43-AD2B-105C84411A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1876" y="3055938"/>
                <a:ext cx="20638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3" name="Kreta (Griechenland)">
                <a:extLst>
                  <a:ext uri="{FF2B5EF4-FFF2-40B4-BE49-F238E27FC236}">
                    <a16:creationId xmlns:a16="http://schemas.microsoft.com/office/drawing/2014/main" id="{071DE267-B949-FEBC-B693-17F0FADBFF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9801" y="3078163"/>
                <a:ext cx="71438" cy="269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5" y="4"/>
                  </a:cxn>
                  <a:cxn ang="0">
                    <a:pos x="20" y="5"/>
                  </a:cxn>
                  <a:cxn ang="0">
                    <a:pos x="32" y="5"/>
                  </a:cxn>
                  <a:cxn ang="0">
                    <a:pos x="35" y="4"/>
                  </a:cxn>
                  <a:cxn ang="0">
                    <a:pos x="36" y="2"/>
                  </a:cxn>
                  <a:cxn ang="0">
                    <a:pos x="40" y="2"/>
                  </a:cxn>
                  <a:cxn ang="0">
                    <a:pos x="45" y="7"/>
                  </a:cxn>
                  <a:cxn ang="0">
                    <a:pos x="40" y="10"/>
                  </a:cxn>
                  <a:cxn ang="0">
                    <a:pos x="36" y="10"/>
                  </a:cxn>
                  <a:cxn ang="0">
                    <a:pos x="30" y="12"/>
                  </a:cxn>
                  <a:cxn ang="0">
                    <a:pos x="28" y="12"/>
                  </a:cxn>
                  <a:cxn ang="0">
                    <a:pos x="27" y="14"/>
                  </a:cxn>
                  <a:cxn ang="0">
                    <a:pos x="2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5" h="17">
                    <a:moveTo>
                      <a:pt x="4" y="0"/>
                    </a:moveTo>
                    <a:lnTo>
                      <a:pt x="10" y="0"/>
                    </a:lnTo>
                    <a:lnTo>
                      <a:pt x="15" y="4"/>
                    </a:lnTo>
                    <a:lnTo>
                      <a:pt x="20" y="5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5" y="7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4" name="Griechenland">
                <a:extLst>
                  <a:ext uri="{FF2B5EF4-FFF2-40B4-BE49-F238E27FC236}">
                    <a16:creationId xmlns:a16="http://schemas.microsoft.com/office/drawing/2014/main" id="{2863F50C-E12E-EBCD-959E-D64B87FDFD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57726" y="2887663"/>
                <a:ext cx="152400" cy="123825"/>
              </a:xfrm>
              <a:custGeom>
                <a:avLst/>
                <a:gdLst/>
                <a:ahLst/>
                <a:cxnLst>
                  <a:cxn ang="0">
                    <a:pos x="94" y="3"/>
                  </a:cxn>
                  <a:cxn ang="0">
                    <a:pos x="94" y="8"/>
                  </a:cxn>
                  <a:cxn ang="0">
                    <a:pos x="90" y="17"/>
                  </a:cxn>
                  <a:cxn ang="0">
                    <a:pos x="90" y="23"/>
                  </a:cxn>
                  <a:cxn ang="0">
                    <a:pos x="85" y="26"/>
                  </a:cxn>
                  <a:cxn ang="0">
                    <a:pos x="73" y="23"/>
                  </a:cxn>
                  <a:cxn ang="0">
                    <a:pos x="66" y="26"/>
                  </a:cxn>
                  <a:cxn ang="0">
                    <a:pos x="57" y="23"/>
                  </a:cxn>
                  <a:cxn ang="0">
                    <a:pos x="50" y="26"/>
                  </a:cxn>
                  <a:cxn ang="0">
                    <a:pos x="55" y="31"/>
                  </a:cxn>
                  <a:cxn ang="0">
                    <a:pos x="57" y="38"/>
                  </a:cxn>
                  <a:cxn ang="0">
                    <a:pos x="47" y="40"/>
                  </a:cxn>
                  <a:cxn ang="0">
                    <a:pos x="38" y="30"/>
                  </a:cxn>
                  <a:cxn ang="0">
                    <a:pos x="37" y="40"/>
                  </a:cxn>
                  <a:cxn ang="0">
                    <a:pos x="43" y="48"/>
                  </a:cxn>
                  <a:cxn ang="0">
                    <a:pos x="48" y="53"/>
                  </a:cxn>
                  <a:cxn ang="0">
                    <a:pos x="52" y="66"/>
                  </a:cxn>
                  <a:cxn ang="0">
                    <a:pos x="62" y="73"/>
                  </a:cxn>
                  <a:cxn ang="0">
                    <a:pos x="60" y="78"/>
                  </a:cxn>
                  <a:cxn ang="0">
                    <a:pos x="50" y="76"/>
                  </a:cxn>
                  <a:cxn ang="0">
                    <a:pos x="47" y="69"/>
                  </a:cxn>
                  <a:cxn ang="0">
                    <a:pos x="38" y="71"/>
                  </a:cxn>
                  <a:cxn ang="0">
                    <a:pos x="27" y="69"/>
                  </a:cxn>
                  <a:cxn ang="0">
                    <a:pos x="22" y="69"/>
                  </a:cxn>
                  <a:cxn ang="0">
                    <a:pos x="17" y="73"/>
                  </a:cxn>
                  <a:cxn ang="0">
                    <a:pos x="19" y="63"/>
                  </a:cxn>
                  <a:cxn ang="0">
                    <a:pos x="14" y="56"/>
                  </a:cxn>
                  <a:cxn ang="0">
                    <a:pos x="0" y="46"/>
                  </a:cxn>
                  <a:cxn ang="0">
                    <a:pos x="4" y="41"/>
                  </a:cxn>
                  <a:cxn ang="0">
                    <a:pos x="7" y="40"/>
                  </a:cxn>
                  <a:cxn ang="0">
                    <a:pos x="9" y="38"/>
                  </a:cxn>
                  <a:cxn ang="0">
                    <a:pos x="12" y="25"/>
                  </a:cxn>
                  <a:cxn ang="0">
                    <a:pos x="20" y="23"/>
                  </a:cxn>
                  <a:cxn ang="0">
                    <a:pos x="24" y="18"/>
                  </a:cxn>
                  <a:cxn ang="0">
                    <a:pos x="42" y="15"/>
                  </a:cxn>
                  <a:cxn ang="0">
                    <a:pos x="55" y="12"/>
                  </a:cxn>
                  <a:cxn ang="0">
                    <a:pos x="68" y="10"/>
                  </a:cxn>
                  <a:cxn ang="0">
                    <a:pos x="85" y="13"/>
                  </a:cxn>
                  <a:cxn ang="0">
                    <a:pos x="90" y="2"/>
                  </a:cxn>
                </a:cxnLst>
                <a:rect l="0" t="0" r="r" b="b"/>
                <a:pathLst>
                  <a:path w="96" h="78">
                    <a:moveTo>
                      <a:pt x="94" y="0"/>
                    </a:moveTo>
                    <a:lnTo>
                      <a:pt x="94" y="3"/>
                    </a:lnTo>
                    <a:lnTo>
                      <a:pt x="96" y="7"/>
                    </a:lnTo>
                    <a:lnTo>
                      <a:pt x="94" y="8"/>
                    </a:lnTo>
                    <a:lnTo>
                      <a:pt x="91" y="15"/>
                    </a:lnTo>
                    <a:lnTo>
                      <a:pt x="90" y="17"/>
                    </a:lnTo>
                    <a:lnTo>
                      <a:pt x="91" y="20"/>
                    </a:lnTo>
                    <a:lnTo>
                      <a:pt x="90" y="23"/>
                    </a:lnTo>
                    <a:lnTo>
                      <a:pt x="86" y="25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73" y="23"/>
                    </a:lnTo>
                    <a:lnTo>
                      <a:pt x="68" y="28"/>
                    </a:lnTo>
                    <a:lnTo>
                      <a:pt x="66" y="26"/>
                    </a:lnTo>
                    <a:lnTo>
                      <a:pt x="60" y="23"/>
                    </a:lnTo>
                    <a:lnTo>
                      <a:pt x="57" y="23"/>
                    </a:lnTo>
                    <a:lnTo>
                      <a:pt x="55" y="25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5" y="31"/>
                    </a:lnTo>
                    <a:lnTo>
                      <a:pt x="57" y="35"/>
                    </a:lnTo>
                    <a:lnTo>
                      <a:pt x="57" y="38"/>
                    </a:lnTo>
                    <a:lnTo>
                      <a:pt x="53" y="40"/>
                    </a:lnTo>
                    <a:lnTo>
                      <a:pt x="47" y="40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7" y="33"/>
                    </a:lnTo>
                    <a:lnTo>
                      <a:pt x="37" y="40"/>
                    </a:lnTo>
                    <a:lnTo>
                      <a:pt x="38" y="43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8" y="53"/>
                    </a:lnTo>
                    <a:lnTo>
                      <a:pt x="50" y="58"/>
                    </a:lnTo>
                    <a:lnTo>
                      <a:pt x="52" y="66"/>
                    </a:lnTo>
                    <a:lnTo>
                      <a:pt x="58" y="69"/>
                    </a:lnTo>
                    <a:lnTo>
                      <a:pt x="62" y="73"/>
                    </a:lnTo>
                    <a:lnTo>
                      <a:pt x="62" y="76"/>
                    </a:lnTo>
                    <a:lnTo>
                      <a:pt x="60" y="78"/>
                    </a:lnTo>
                    <a:lnTo>
                      <a:pt x="53" y="78"/>
                    </a:lnTo>
                    <a:lnTo>
                      <a:pt x="50" y="76"/>
                    </a:lnTo>
                    <a:lnTo>
                      <a:pt x="47" y="73"/>
                    </a:lnTo>
                    <a:lnTo>
                      <a:pt x="47" y="69"/>
                    </a:lnTo>
                    <a:lnTo>
                      <a:pt x="40" y="69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7" y="69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0" y="71"/>
                    </a:lnTo>
                    <a:lnTo>
                      <a:pt x="17" y="73"/>
                    </a:lnTo>
                    <a:lnTo>
                      <a:pt x="19" y="68"/>
                    </a:lnTo>
                    <a:lnTo>
                      <a:pt x="19" y="63"/>
                    </a:lnTo>
                    <a:lnTo>
                      <a:pt x="15" y="59"/>
                    </a:lnTo>
                    <a:lnTo>
                      <a:pt x="14" y="56"/>
                    </a:lnTo>
                    <a:lnTo>
                      <a:pt x="4" y="51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2" y="35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20" y="23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33" y="18"/>
                    </a:lnTo>
                    <a:lnTo>
                      <a:pt x="42" y="15"/>
                    </a:lnTo>
                    <a:lnTo>
                      <a:pt x="43" y="12"/>
                    </a:lnTo>
                    <a:lnTo>
                      <a:pt x="55" y="12"/>
                    </a:lnTo>
                    <a:lnTo>
                      <a:pt x="62" y="10"/>
                    </a:lnTo>
                    <a:lnTo>
                      <a:pt x="68" y="10"/>
                    </a:lnTo>
                    <a:lnTo>
                      <a:pt x="78" y="13"/>
                    </a:lnTo>
                    <a:lnTo>
                      <a:pt x="85" y="13"/>
                    </a:lnTo>
                    <a:lnTo>
                      <a:pt x="86" y="7"/>
                    </a:lnTo>
                    <a:lnTo>
                      <a:pt x="90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5" name="Griechenland">
                <a:extLst>
                  <a:ext uri="{FF2B5EF4-FFF2-40B4-BE49-F238E27FC236}">
                    <a16:creationId xmlns:a16="http://schemas.microsoft.com/office/drawing/2014/main" id="{0A154A38-57E1-8BB7-11DC-FEB91C9E47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0276" y="2976563"/>
                <a:ext cx="33338" cy="269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8" y="5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0" y="10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1" h="17">
                    <a:moveTo>
                      <a:pt x="1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9" y="10"/>
                    </a:lnTo>
                    <a:lnTo>
                      <a:pt x="21" y="13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6" name="Peloponnes (Griechenland)">
                <a:extLst>
                  <a:ext uri="{FF2B5EF4-FFF2-40B4-BE49-F238E27FC236}">
                    <a16:creationId xmlns:a16="http://schemas.microsoft.com/office/drawing/2014/main" id="{40FA3C5C-26AC-27AA-72E4-A2B52F8AD9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1539" y="3005138"/>
                <a:ext cx="60325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33" y="5"/>
                  </a:cxn>
                  <a:cxn ang="0">
                    <a:pos x="35" y="7"/>
                  </a:cxn>
                  <a:cxn ang="0">
                    <a:pos x="37" y="10"/>
                  </a:cxn>
                  <a:cxn ang="0">
                    <a:pos x="35" y="13"/>
                  </a:cxn>
                  <a:cxn ang="0">
                    <a:pos x="33" y="15"/>
                  </a:cxn>
                  <a:cxn ang="0">
                    <a:pos x="33" y="22"/>
                  </a:cxn>
                  <a:cxn ang="0">
                    <a:pos x="35" y="27"/>
                  </a:cxn>
                  <a:cxn ang="0">
                    <a:pos x="38" y="32"/>
                  </a:cxn>
                  <a:cxn ang="0">
                    <a:pos x="33" y="32"/>
                  </a:cxn>
                  <a:cxn ang="0">
                    <a:pos x="32" y="30"/>
                  </a:cxn>
                  <a:cxn ang="0">
                    <a:pos x="32" y="33"/>
                  </a:cxn>
                  <a:cxn ang="0">
                    <a:pos x="28" y="33"/>
                  </a:cxn>
                  <a:cxn ang="0">
                    <a:pos x="25" y="30"/>
                  </a:cxn>
                  <a:cxn ang="0">
                    <a:pos x="22" y="28"/>
                  </a:cxn>
                  <a:cxn ang="0">
                    <a:pos x="20" y="25"/>
                  </a:cxn>
                  <a:cxn ang="0">
                    <a:pos x="17" y="23"/>
                  </a:cxn>
                  <a:cxn ang="0">
                    <a:pos x="14" y="27"/>
                  </a:cxn>
                  <a:cxn ang="0">
                    <a:pos x="12" y="25"/>
                  </a:cxn>
                  <a:cxn ang="0">
                    <a:pos x="12" y="23"/>
                  </a:cxn>
                  <a:cxn ang="0">
                    <a:pos x="10" y="22"/>
                  </a:cxn>
                  <a:cxn ang="0">
                    <a:pos x="10" y="18"/>
                  </a:cxn>
                  <a:cxn ang="0">
                    <a:pos x="9" y="17"/>
                  </a:cxn>
                  <a:cxn ang="0">
                    <a:pos x="7" y="13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7" y="0"/>
                  </a:cxn>
                </a:cxnLst>
                <a:rect l="0" t="0" r="r" b="b"/>
                <a:pathLst>
                  <a:path w="38" h="33">
                    <a:moveTo>
                      <a:pt x="7" y="0"/>
                    </a:moveTo>
                    <a:lnTo>
                      <a:pt x="14" y="0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5" y="13"/>
                    </a:lnTo>
                    <a:lnTo>
                      <a:pt x="33" y="15"/>
                    </a:lnTo>
                    <a:lnTo>
                      <a:pt x="33" y="22"/>
                    </a:lnTo>
                    <a:lnTo>
                      <a:pt x="35" y="27"/>
                    </a:lnTo>
                    <a:lnTo>
                      <a:pt x="38" y="32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2" y="33"/>
                    </a:lnTo>
                    <a:lnTo>
                      <a:pt x="28" y="33"/>
                    </a:lnTo>
                    <a:lnTo>
                      <a:pt x="25" y="30"/>
                    </a:lnTo>
                    <a:lnTo>
                      <a:pt x="22" y="28"/>
                    </a:lnTo>
                    <a:lnTo>
                      <a:pt x="20" y="25"/>
                    </a:lnTo>
                    <a:lnTo>
                      <a:pt x="17" y="23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0" y="22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28" name="Frankreich">
              <a:extLst>
                <a:ext uri="{FF2B5EF4-FFF2-40B4-BE49-F238E27FC236}">
                  <a16:creationId xmlns:a16="http://schemas.microsoft.com/office/drawing/2014/main" id="{11B2B3E7-F862-9A9D-EBCF-60A3A0D592EF}"/>
                </a:ext>
              </a:extLst>
            </p:cNvPr>
            <p:cNvGrpSpPr/>
            <p:nvPr/>
          </p:nvGrpSpPr>
          <p:grpSpPr bwMode="gray">
            <a:xfrm>
              <a:off x="15816484" y="-3062456"/>
              <a:ext cx="857718" cy="827383"/>
              <a:chOff x="4096328" y="2613092"/>
              <a:chExt cx="314326" cy="303212"/>
            </a:xfrm>
            <a:noFill/>
          </p:grpSpPr>
          <p:sp>
            <p:nvSpPr>
              <p:cNvPr id="269" name="Korsika (Frankreich)">
                <a:extLst>
                  <a:ext uri="{FF2B5EF4-FFF2-40B4-BE49-F238E27FC236}">
                    <a16:creationId xmlns:a16="http://schemas.microsoft.com/office/drawing/2014/main" id="{C74B0BD7-0741-3DE4-126E-FF603277D4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0016" y="2871854"/>
                <a:ext cx="20638" cy="444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13" y="20"/>
                  </a:cxn>
                  <a:cxn ang="0">
                    <a:pos x="10" y="23"/>
                  </a:cxn>
                  <a:cxn ang="0">
                    <a:pos x="10" y="25"/>
                  </a:cxn>
                  <a:cxn ang="0">
                    <a:pos x="6" y="28"/>
                  </a:cxn>
                  <a:cxn ang="0">
                    <a:pos x="5" y="27"/>
                  </a:cxn>
                  <a:cxn ang="0">
                    <a:pos x="5" y="23"/>
                  </a:cxn>
                  <a:cxn ang="0">
                    <a:pos x="1" y="22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10" y="0"/>
                  </a:cxn>
                </a:cxnLst>
                <a:rect l="0" t="0" r="r" b="b"/>
                <a:pathLst>
                  <a:path w="13" h="28">
                    <a:moveTo>
                      <a:pt x="10" y="0"/>
                    </a:moveTo>
                    <a:lnTo>
                      <a:pt x="10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1" y="22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0" name="Frankreich">
                <a:extLst>
                  <a:ext uri="{FF2B5EF4-FFF2-40B4-BE49-F238E27FC236}">
                    <a16:creationId xmlns:a16="http://schemas.microsoft.com/office/drawing/2014/main" id="{C5E44014-552F-857F-FA0C-600ED53140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6328" y="2613092"/>
                <a:ext cx="279400" cy="269875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15" y="13"/>
                  </a:cxn>
                  <a:cxn ang="0">
                    <a:pos x="120" y="20"/>
                  </a:cxn>
                  <a:cxn ang="0">
                    <a:pos x="127" y="23"/>
                  </a:cxn>
                  <a:cxn ang="0">
                    <a:pos x="137" y="30"/>
                  </a:cxn>
                  <a:cxn ang="0">
                    <a:pos x="145" y="30"/>
                  </a:cxn>
                  <a:cxn ang="0">
                    <a:pos x="150" y="33"/>
                  </a:cxn>
                  <a:cxn ang="0">
                    <a:pos x="165" y="41"/>
                  </a:cxn>
                  <a:cxn ang="0">
                    <a:pos x="165" y="63"/>
                  </a:cxn>
                  <a:cxn ang="0">
                    <a:pos x="162" y="73"/>
                  </a:cxn>
                  <a:cxn ang="0">
                    <a:pos x="145" y="91"/>
                  </a:cxn>
                  <a:cxn ang="0">
                    <a:pos x="145" y="97"/>
                  </a:cxn>
                  <a:cxn ang="0">
                    <a:pos x="157" y="96"/>
                  </a:cxn>
                  <a:cxn ang="0">
                    <a:pos x="162" y="104"/>
                  </a:cxn>
                  <a:cxn ang="0">
                    <a:pos x="165" y="109"/>
                  </a:cxn>
                  <a:cxn ang="0">
                    <a:pos x="168" y="137"/>
                  </a:cxn>
                  <a:cxn ang="0">
                    <a:pos x="175" y="140"/>
                  </a:cxn>
                  <a:cxn ang="0">
                    <a:pos x="175" y="145"/>
                  </a:cxn>
                  <a:cxn ang="0">
                    <a:pos x="171" y="153"/>
                  </a:cxn>
                  <a:cxn ang="0">
                    <a:pos x="150" y="163"/>
                  </a:cxn>
                  <a:cxn ang="0">
                    <a:pos x="142" y="160"/>
                  </a:cxn>
                  <a:cxn ang="0">
                    <a:pos x="129" y="153"/>
                  </a:cxn>
                  <a:cxn ang="0">
                    <a:pos x="109" y="160"/>
                  </a:cxn>
                  <a:cxn ang="0">
                    <a:pos x="104" y="170"/>
                  </a:cxn>
                  <a:cxn ang="0">
                    <a:pos x="82" y="167"/>
                  </a:cxn>
                  <a:cxn ang="0">
                    <a:pos x="54" y="165"/>
                  </a:cxn>
                  <a:cxn ang="0">
                    <a:pos x="40" y="158"/>
                  </a:cxn>
                  <a:cxn ang="0">
                    <a:pos x="35" y="153"/>
                  </a:cxn>
                  <a:cxn ang="0">
                    <a:pos x="45" y="137"/>
                  </a:cxn>
                  <a:cxn ang="0">
                    <a:pos x="48" y="129"/>
                  </a:cxn>
                  <a:cxn ang="0">
                    <a:pos x="51" y="114"/>
                  </a:cxn>
                  <a:cxn ang="0">
                    <a:pos x="59" y="122"/>
                  </a:cxn>
                  <a:cxn ang="0">
                    <a:pos x="54" y="112"/>
                  </a:cxn>
                  <a:cxn ang="0">
                    <a:pos x="48" y="102"/>
                  </a:cxn>
                  <a:cxn ang="0">
                    <a:pos x="46" y="94"/>
                  </a:cxn>
                  <a:cxn ang="0">
                    <a:pos x="36" y="84"/>
                  </a:cxn>
                  <a:cxn ang="0">
                    <a:pos x="28" y="79"/>
                  </a:cxn>
                  <a:cxn ang="0">
                    <a:pos x="25" y="73"/>
                  </a:cxn>
                  <a:cxn ang="0">
                    <a:pos x="8" y="66"/>
                  </a:cxn>
                  <a:cxn ang="0">
                    <a:pos x="0" y="51"/>
                  </a:cxn>
                  <a:cxn ang="0">
                    <a:pos x="7" y="46"/>
                  </a:cxn>
                  <a:cxn ang="0">
                    <a:pos x="21" y="45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35" y="38"/>
                  </a:cxn>
                  <a:cxn ang="0">
                    <a:pos x="31" y="26"/>
                  </a:cxn>
                  <a:cxn ang="0">
                    <a:pos x="54" y="36"/>
                  </a:cxn>
                  <a:cxn ang="0">
                    <a:pos x="63" y="25"/>
                  </a:cxn>
                  <a:cxn ang="0">
                    <a:pos x="74" y="23"/>
                  </a:cxn>
                  <a:cxn ang="0">
                    <a:pos x="79" y="17"/>
                  </a:cxn>
                  <a:cxn ang="0">
                    <a:pos x="84" y="5"/>
                  </a:cxn>
                  <a:cxn ang="0">
                    <a:pos x="89" y="5"/>
                  </a:cxn>
                </a:cxnLst>
                <a:rect l="0" t="0" r="r" b="b"/>
                <a:pathLst>
                  <a:path w="176" h="170">
                    <a:moveTo>
                      <a:pt x="97" y="0"/>
                    </a:moveTo>
                    <a:lnTo>
                      <a:pt x="99" y="3"/>
                    </a:lnTo>
                    <a:lnTo>
                      <a:pt x="104" y="5"/>
                    </a:lnTo>
                    <a:lnTo>
                      <a:pt x="110" y="12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5" y="17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4" y="20"/>
                    </a:lnTo>
                    <a:lnTo>
                      <a:pt x="127" y="22"/>
                    </a:lnTo>
                    <a:lnTo>
                      <a:pt x="127" y="23"/>
                    </a:lnTo>
                    <a:lnTo>
                      <a:pt x="134" y="23"/>
                    </a:lnTo>
                    <a:lnTo>
                      <a:pt x="134" y="26"/>
                    </a:lnTo>
                    <a:lnTo>
                      <a:pt x="137" y="30"/>
                    </a:lnTo>
                    <a:lnTo>
                      <a:pt x="140" y="30"/>
                    </a:lnTo>
                    <a:lnTo>
                      <a:pt x="143" y="31"/>
                    </a:lnTo>
                    <a:lnTo>
                      <a:pt x="145" y="30"/>
                    </a:lnTo>
                    <a:lnTo>
                      <a:pt x="145" y="33"/>
                    </a:lnTo>
                    <a:lnTo>
                      <a:pt x="148" y="35"/>
                    </a:lnTo>
                    <a:lnTo>
                      <a:pt x="150" y="33"/>
                    </a:lnTo>
                    <a:lnTo>
                      <a:pt x="153" y="36"/>
                    </a:lnTo>
                    <a:lnTo>
                      <a:pt x="158" y="36"/>
                    </a:lnTo>
                    <a:lnTo>
                      <a:pt x="165" y="41"/>
                    </a:lnTo>
                    <a:lnTo>
                      <a:pt x="167" y="43"/>
                    </a:lnTo>
                    <a:lnTo>
                      <a:pt x="167" y="58"/>
                    </a:lnTo>
                    <a:lnTo>
                      <a:pt x="165" y="63"/>
                    </a:lnTo>
                    <a:lnTo>
                      <a:pt x="167" y="64"/>
                    </a:lnTo>
                    <a:lnTo>
                      <a:pt x="167" y="68"/>
                    </a:lnTo>
                    <a:lnTo>
                      <a:pt x="162" y="73"/>
                    </a:lnTo>
                    <a:lnTo>
                      <a:pt x="157" y="76"/>
                    </a:lnTo>
                    <a:lnTo>
                      <a:pt x="148" y="84"/>
                    </a:lnTo>
                    <a:lnTo>
                      <a:pt x="145" y="91"/>
                    </a:lnTo>
                    <a:lnTo>
                      <a:pt x="143" y="92"/>
                    </a:lnTo>
                    <a:lnTo>
                      <a:pt x="143" y="94"/>
                    </a:lnTo>
                    <a:lnTo>
                      <a:pt x="145" y="97"/>
                    </a:lnTo>
                    <a:lnTo>
                      <a:pt x="148" y="97"/>
                    </a:lnTo>
                    <a:lnTo>
                      <a:pt x="152" y="96"/>
                    </a:lnTo>
                    <a:lnTo>
                      <a:pt x="157" y="96"/>
                    </a:lnTo>
                    <a:lnTo>
                      <a:pt x="158" y="97"/>
                    </a:lnTo>
                    <a:lnTo>
                      <a:pt x="158" y="101"/>
                    </a:lnTo>
                    <a:lnTo>
                      <a:pt x="162" y="104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5" y="109"/>
                    </a:lnTo>
                    <a:lnTo>
                      <a:pt x="162" y="112"/>
                    </a:lnTo>
                    <a:lnTo>
                      <a:pt x="162" y="130"/>
                    </a:lnTo>
                    <a:lnTo>
                      <a:pt x="168" y="137"/>
                    </a:lnTo>
                    <a:lnTo>
                      <a:pt x="171" y="138"/>
                    </a:lnTo>
                    <a:lnTo>
                      <a:pt x="173" y="140"/>
                    </a:lnTo>
                    <a:lnTo>
                      <a:pt x="175" y="140"/>
                    </a:lnTo>
                    <a:lnTo>
                      <a:pt x="176" y="142"/>
                    </a:lnTo>
                    <a:lnTo>
                      <a:pt x="175" y="143"/>
                    </a:lnTo>
                    <a:lnTo>
                      <a:pt x="175" y="145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1" y="153"/>
                    </a:lnTo>
                    <a:lnTo>
                      <a:pt x="165" y="153"/>
                    </a:lnTo>
                    <a:lnTo>
                      <a:pt x="160" y="158"/>
                    </a:lnTo>
                    <a:lnTo>
                      <a:pt x="150" y="163"/>
                    </a:lnTo>
                    <a:lnTo>
                      <a:pt x="147" y="163"/>
                    </a:lnTo>
                    <a:lnTo>
                      <a:pt x="143" y="162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34" y="155"/>
                    </a:lnTo>
                    <a:lnTo>
                      <a:pt x="129" y="153"/>
                    </a:lnTo>
                    <a:lnTo>
                      <a:pt x="117" y="153"/>
                    </a:lnTo>
                    <a:lnTo>
                      <a:pt x="110" y="157"/>
                    </a:lnTo>
                    <a:lnTo>
                      <a:pt x="109" y="160"/>
                    </a:lnTo>
                    <a:lnTo>
                      <a:pt x="106" y="162"/>
                    </a:lnTo>
                    <a:lnTo>
                      <a:pt x="104" y="163"/>
                    </a:lnTo>
                    <a:lnTo>
                      <a:pt x="104" y="170"/>
                    </a:lnTo>
                    <a:lnTo>
                      <a:pt x="91" y="170"/>
                    </a:lnTo>
                    <a:lnTo>
                      <a:pt x="87" y="168"/>
                    </a:lnTo>
                    <a:lnTo>
                      <a:pt x="82" y="167"/>
                    </a:lnTo>
                    <a:lnTo>
                      <a:pt x="66" y="167"/>
                    </a:lnTo>
                    <a:lnTo>
                      <a:pt x="61" y="165"/>
                    </a:lnTo>
                    <a:lnTo>
                      <a:pt x="54" y="165"/>
                    </a:lnTo>
                    <a:lnTo>
                      <a:pt x="48" y="162"/>
                    </a:lnTo>
                    <a:lnTo>
                      <a:pt x="46" y="162"/>
                    </a:lnTo>
                    <a:lnTo>
                      <a:pt x="40" y="158"/>
                    </a:lnTo>
                    <a:lnTo>
                      <a:pt x="35" y="157"/>
                    </a:lnTo>
                    <a:lnTo>
                      <a:pt x="33" y="155"/>
                    </a:lnTo>
                    <a:lnTo>
                      <a:pt x="35" y="153"/>
                    </a:lnTo>
                    <a:lnTo>
                      <a:pt x="38" y="148"/>
                    </a:lnTo>
                    <a:lnTo>
                      <a:pt x="40" y="147"/>
                    </a:lnTo>
                    <a:lnTo>
                      <a:pt x="45" y="137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8" y="129"/>
                    </a:lnTo>
                    <a:lnTo>
                      <a:pt x="49" y="125"/>
                    </a:lnTo>
                    <a:lnTo>
                      <a:pt x="49" y="117"/>
                    </a:lnTo>
                    <a:lnTo>
                      <a:pt x="51" y="114"/>
                    </a:lnTo>
                    <a:lnTo>
                      <a:pt x="54" y="120"/>
                    </a:lnTo>
                    <a:lnTo>
                      <a:pt x="58" y="124"/>
                    </a:lnTo>
                    <a:lnTo>
                      <a:pt x="59" y="122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4" y="112"/>
                    </a:lnTo>
                    <a:lnTo>
                      <a:pt x="53" y="109"/>
                    </a:lnTo>
                    <a:lnTo>
                      <a:pt x="48" y="106"/>
                    </a:lnTo>
                    <a:lnTo>
                      <a:pt x="48" y="102"/>
                    </a:lnTo>
                    <a:lnTo>
                      <a:pt x="49" y="101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5" y="91"/>
                    </a:lnTo>
                    <a:lnTo>
                      <a:pt x="41" y="89"/>
                    </a:lnTo>
                    <a:lnTo>
                      <a:pt x="36" y="84"/>
                    </a:lnTo>
                    <a:lnTo>
                      <a:pt x="33" y="82"/>
                    </a:lnTo>
                    <a:lnTo>
                      <a:pt x="31" y="81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8" y="66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0" y="51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7" y="46"/>
                    </a:lnTo>
                    <a:lnTo>
                      <a:pt x="10" y="46"/>
                    </a:lnTo>
                    <a:lnTo>
                      <a:pt x="15" y="45"/>
                    </a:lnTo>
                    <a:lnTo>
                      <a:pt x="21" y="45"/>
                    </a:lnTo>
                    <a:lnTo>
                      <a:pt x="25" y="46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8" y="46"/>
                    </a:lnTo>
                    <a:lnTo>
                      <a:pt x="40" y="45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1" y="30"/>
                    </a:lnTo>
                    <a:lnTo>
                      <a:pt x="31" y="26"/>
                    </a:lnTo>
                    <a:lnTo>
                      <a:pt x="41" y="2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9" y="31"/>
                    </a:lnTo>
                    <a:lnTo>
                      <a:pt x="61" y="26"/>
                    </a:lnTo>
                    <a:lnTo>
                      <a:pt x="63" y="25"/>
                    </a:lnTo>
                    <a:lnTo>
                      <a:pt x="68" y="25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76" y="22"/>
                    </a:lnTo>
                    <a:lnTo>
                      <a:pt x="77" y="18"/>
                    </a:lnTo>
                    <a:lnTo>
                      <a:pt x="79" y="17"/>
                    </a:lnTo>
                    <a:lnTo>
                      <a:pt x="79" y="13"/>
                    </a:lnTo>
                    <a:lnTo>
                      <a:pt x="81" y="8"/>
                    </a:lnTo>
                    <a:lnTo>
                      <a:pt x="84" y="5"/>
                    </a:lnTo>
                    <a:lnTo>
                      <a:pt x="86" y="7"/>
                    </a:lnTo>
                    <a:lnTo>
                      <a:pt x="89" y="7"/>
                    </a:lnTo>
                    <a:lnTo>
                      <a:pt x="89" y="5"/>
                    </a:lnTo>
                    <a:lnTo>
                      <a:pt x="91" y="3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29" name="Finnland">
              <a:extLst>
                <a:ext uri="{FF2B5EF4-FFF2-40B4-BE49-F238E27FC236}">
                  <a16:creationId xmlns:a16="http://schemas.microsoft.com/office/drawing/2014/main" id="{392F6634-5110-655F-C31E-4A43EB5CFE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44711" y="-5003305"/>
              <a:ext cx="675770" cy="107863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115" y="7"/>
                </a:cxn>
                <a:cxn ang="0">
                  <a:pos x="115" y="10"/>
                </a:cxn>
                <a:cxn ang="0">
                  <a:pos x="109" y="25"/>
                </a:cxn>
                <a:cxn ang="0">
                  <a:pos x="102" y="35"/>
                </a:cxn>
                <a:cxn ang="0">
                  <a:pos x="110" y="54"/>
                </a:cxn>
                <a:cxn ang="0">
                  <a:pos x="118" y="63"/>
                </a:cxn>
                <a:cxn ang="0">
                  <a:pos x="112" y="76"/>
                </a:cxn>
                <a:cxn ang="0">
                  <a:pos x="118" y="96"/>
                </a:cxn>
                <a:cxn ang="0">
                  <a:pos x="125" y="114"/>
                </a:cxn>
                <a:cxn ang="0">
                  <a:pos x="132" y="133"/>
                </a:cxn>
                <a:cxn ang="0">
                  <a:pos x="137" y="147"/>
                </a:cxn>
                <a:cxn ang="0">
                  <a:pos x="146" y="161"/>
                </a:cxn>
                <a:cxn ang="0">
                  <a:pos x="156" y="171"/>
                </a:cxn>
                <a:cxn ang="0">
                  <a:pos x="145" y="196"/>
                </a:cxn>
                <a:cxn ang="0">
                  <a:pos x="125" y="217"/>
                </a:cxn>
                <a:cxn ang="0">
                  <a:pos x="120" y="226"/>
                </a:cxn>
                <a:cxn ang="0">
                  <a:pos x="80" y="234"/>
                </a:cxn>
                <a:cxn ang="0">
                  <a:pos x="56" y="249"/>
                </a:cxn>
                <a:cxn ang="0">
                  <a:pos x="44" y="242"/>
                </a:cxn>
                <a:cxn ang="0">
                  <a:pos x="28" y="204"/>
                </a:cxn>
                <a:cxn ang="0">
                  <a:pos x="24" y="185"/>
                </a:cxn>
                <a:cxn ang="0">
                  <a:pos x="49" y="152"/>
                </a:cxn>
                <a:cxn ang="0">
                  <a:pos x="59" y="137"/>
                </a:cxn>
                <a:cxn ang="0">
                  <a:pos x="72" y="130"/>
                </a:cxn>
                <a:cxn ang="0">
                  <a:pos x="49" y="107"/>
                </a:cxn>
                <a:cxn ang="0">
                  <a:pos x="44" y="79"/>
                </a:cxn>
                <a:cxn ang="0">
                  <a:pos x="41" y="64"/>
                </a:cxn>
                <a:cxn ang="0">
                  <a:pos x="29" y="48"/>
                </a:cxn>
                <a:cxn ang="0">
                  <a:pos x="15" y="46"/>
                </a:cxn>
                <a:cxn ang="0">
                  <a:pos x="3" y="33"/>
                </a:cxn>
                <a:cxn ang="0">
                  <a:pos x="6" y="23"/>
                </a:cxn>
                <a:cxn ang="0">
                  <a:pos x="23" y="31"/>
                </a:cxn>
                <a:cxn ang="0">
                  <a:pos x="31" y="38"/>
                </a:cxn>
                <a:cxn ang="0">
                  <a:pos x="52" y="36"/>
                </a:cxn>
                <a:cxn ang="0">
                  <a:pos x="59" y="18"/>
                </a:cxn>
                <a:cxn ang="0">
                  <a:pos x="64" y="5"/>
                </a:cxn>
                <a:cxn ang="0">
                  <a:pos x="74" y="3"/>
                </a:cxn>
              </a:cxnLst>
              <a:rect l="0" t="0" r="r" b="b"/>
              <a:pathLst>
                <a:path w="156" h="249">
                  <a:moveTo>
                    <a:pt x="79" y="0"/>
                  </a:moveTo>
                  <a:lnTo>
                    <a:pt x="90" y="3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7" y="5"/>
                  </a:lnTo>
                  <a:lnTo>
                    <a:pt x="115" y="10"/>
                  </a:lnTo>
                  <a:lnTo>
                    <a:pt x="112" y="15"/>
                  </a:lnTo>
                  <a:lnTo>
                    <a:pt x="109" y="25"/>
                  </a:lnTo>
                  <a:lnTo>
                    <a:pt x="105" y="31"/>
                  </a:lnTo>
                  <a:lnTo>
                    <a:pt x="102" y="35"/>
                  </a:lnTo>
                  <a:lnTo>
                    <a:pt x="104" y="43"/>
                  </a:lnTo>
                  <a:lnTo>
                    <a:pt x="110" y="54"/>
                  </a:lnTo>
                  <a:lnTo>
                    <a:pt x="115" y="58"/>
                  </a:lnTo>
                  <a:lnTo>
                    <a:pt x="118" y="63"/>
                  </a:lnTo>
                  <a:lnTo>
                    <a:pt x="118" y="69"/>
                  </a:lnTo>
                  <a:lnTo>
                    <a:pt x="112" y="76"/>
                  </a:lnTo>
                  <a:lnTo>
                    <a:pt x="110" y="87"/>
                  </a:lnTo>
                  <a:lnTo>
                    <a:pt x="118" y="96"/>
                  </a:lnTo>
                  <a:lnTo>
                    <a:pt x="122" y="102"/>
                  </a:lnTo>
                  <a:lnTo>
                    <a:pt x="125" y="114"/>
                  </a:lnTo>
                  <a:lnTo>
                    <a:pt x="125" y="125"/>
                  </a:lnTo>
                  <a:lnTo>
                    <a:pt x="132" y="133"/>
                  </a:lnTo>
                  <a:lnTo>
                    <a:pt x="133" y="138"/>
                  </a:lnTo>
                  <a:lnTo>
                    <a:pt x="137" y="147"/>
                  </a:lnTo>
                  <a:lnTo>
                    <a:pt x="140" y="157"/>
                  </a:lnTo>
                  <a:lnTo>
                    <a:pt x="146" y="161"/>
                  </a:lnTo>
                  <a:lnTo>
                    <a:pt x="156" y="168"/>
                  </a:lnTo>
                  <a:lnTo>
                    <a:pt x="156" y="171"/>
                  </a:lnTo>
                  <a:lnTo>
                    <a:pt x="153" y="181"/>
                  </a:lnTo>
                  <a:lnTo>
                    <a:pt x="145" y="196"/>
                  </a:lnTo>
                  <a:lnTo>
                    <a:pt x="135" y="211"/>
                  </a:lnTo>
                  <a:lnTo>
                    <a:pt x="125" y="217"/>
                  </a:lnTo>
                  <a:lnTo>
                    <a:pt x="125" y="231"/>
                  </a:lnTo>
                  <a:lnTo>
                    <a:pt x="120" y="226"/>
                  </a:lnTo>
                  <a:lnTo>
                    <a:pt x="95" y="236"/>
                  </a:lnTo>
                  <a:lnTo>
                    <a:pt x="80" y="234"/>
                  </a:lnTo>
                  <a:lnTo>
                    <a:pt x="61" y="249"/>
                  </a:lnTo>
                  <a:lnTo>
                    <a:pt x="56" y="249"/>
                  </a:lnTo>
                  <a:lnTo>
                    <a:pt x="51" y="242"/>
                  </a:lnTo>
                  <a:lnTo>
                    <a:pt x="44" y="242"/>
                  </a:lnTo>
                  <a:lnTo>
                    <a:pt x="31" y="232"/>
                  </a:lnTo>
                  <a:lnTo>
                    <a:pt x="28" y="204"/>
                  </a:lnTo>
                  <a:lnTo>
                    <a:pt x="24" y="191"/>
                  </a:lnTo>
                  <a:lnTo>
                    <a:pt x="24" y="185"/>
                  </a:lnTo>
                  <a:lnTo>
                    <a:pt x="26" y="175"/>
                  </a:lnTo>
                  <a:lnTo>
                    <a:pt x="49" y="152"/>
                  </a:lnTo>
                  <a:lnTo>
                    <a:pt x="52" y="142"/>
                  </a:lnTo>
                  <a:lnTo>
                    <a:pt x="59" y="137"/>
                  </a:lnTo>
                  <a:lnTo>
                    <a:pt x="61" y="130"/>
                  </a:lnTo>
                  <a:lnTo>
                    <a:pt x="72" y="130"/>
                  </a:lnTo>
                  <a:lnTo>
                    <a:pt x="61" y="117"/>
                  </a:lnTo>
                  <a:lnTo>
                    <a:pt x="49" y="107"/>
                  </a:lnTo>
                  <a:lnTo>
                    <a:pt x="49" y="91"/>
                  </a:lnTo>
                  <a:lnTo>
                    <a:pt x="44" y="79"/>
                  </a:lnTo>
                  <a:lnTo>
                    <a:pt x="47" y="72"/>
                  </a:lnTo>
                  <a:lnTo>
                    <a:pt x="41" y="64"/>
                  </a:lnTo>
                  <a:lnTo>
                    <a:pt x="41" y="59"/>
                  </a:lnTo>
                  <a:lnTo>
                    <a:pt x="29" y="48"/>
                  </a:lnTo>
                  <a:lnTo>
                    <a:pt x="18" y="49"/>
                  </a:lnTo>
                  <a:lnTo>
                    <a:pt x="15" y="46"/>
                  </a:lnTo>
                  <a:lnTo>
                    <a:pt x="8" y="36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6" y="23"/>
                  </a:lnTo>
                  <a:lnTo>
                    <a:pt x="13" y="25"/>
                  </a:lnTo>
                  <a:lnTo>
                    <a:pt x="23" y="31"/>
                  </a:lnTo>
                  <a:lnTo>
                    <a:pt x="29" y="35"/>
                  </a:lnTo>
                  <a:lnTo>
                    <a:pt x="31" y="38"/>
                  </a:lnTo>
                  <a:lnTo>
                    <a:pt x="43" y="33"/>
                  </a:lnTo>
                  <a:lnTo>
                    <a:pt x="52" y="36"/>
                  </a:lnTo>
                  <a:lnTo>
                    <a:pt x="61" y="33"/>
                  </a:lnTo>
                  <a:lnTo>
                    <a:pt x="59" y="18"/>
                  </a:lnTo>
                  <a:lnTo>
                    <a:pt x="59" y="5"/>
                  </a:lnTo>
                  <a:lnTo>
                    <a:pt x="64" y="5"/>
                  </a:lnTo>
                  <a:lnTo>
                    <a:pt x="69" y="2"/>
                  </a:lnTo>
                  <a:lnTo>
                    <a:pt x="74" y="3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30" name="Estland">
              <a:extLst>
                <a:ext uri="{FF2B5EF4-FFF2-40B4-BE49-F238E27FC236}">
                  <a16:creationId xmlns:a16="http://schemas.microsoft.com/office/drawing/2014/main" id="{E29E5EC6-FF78-FBA2-3D51-DB552E7AB8F9}"/>
                </a:ext>
              </a:extLst>
            </p:cNvPr>
            <p:cNvGrpSpPr/>
            <p:nvPr/>
          </p:nvGrpSpPr>
          <p:grpSpPr bwMode="gray">
            <a:xfrm>
              <a:off x="17309325" y="-3911676"/>
              <a:ext cx="376870" cy="242584"/>
              <a:chOff x="4643439" y="2301875"/>
              <a:chExt cx="138112" cy="88900"/>
            </a:xfrm>
            <a:noFill/>
          </p:grpSpPr>
          <p:sp>
            <p:nvSpPr>
              <p:cNvPr id="266" name="Freeform 161">
                <a:extLst>
                  <a:ext uri="{FF2B5EF4-FFF2-40B4-BE49-F238E27FC236}">
                    <a16:creationId xmlns:a16="http://schemas.microsoft.com/office/drawing/2014/main" id="{0F8CF30D-B197-652C-7119-6156EFBE66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9951" y="2301875"/>
                <a:ext cx="101600" cy="88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4" y="0"/>
                  </a:cxn>
                  <a:cxn ang="0">
                    <a:pos x="57" y="5"/>
                  </a:cxn>
                  <a:cxn ang="0">
                    <a:pos x="56" y="15"/>
                  </a:cxn>
                  <a:cxn ang="0">
                    <a:pos x="57" y="21"/>
                  </a:cxn>
                  <a:cxn ang="0">
                    <a:pos x="57" y="33"/>
                  </a:cxn>
                  <a:cxn ang="0">
                    <a:pos x="59" y="43"/>
                  </a:cxn>
                  <a:cxn ang="0">
                    <a:pos x="57" y="48"/>
                  </a:cxn>
                  <a:cxn ang="0">
                    <a:pos x="59" y="56"/>
                  </a:cxn>
                  <a:cxn ang="0">
                    <a:pos x="51" y="51"/>
                  </a:cxn>
                  <a:cxn ang="0">
                    <a:pos x="44" y="49"/>
                  </a:cxn>
                  <a:cxn ang="0">
                    <a:pos x="39" y="46"/>
                  </a:cxn>
                  <a:cxn ang="0">
                    <a:pos x="36" y="43"/>
                  </a:cxn>
                  <a:cxn ang="0">
                    <a:pos x="29" y="40"/>
                  </a:cxn>
                  <a:cxn ang="0">
                    <a:pos x="16" y="40"/>
                  </a:cxn>
                  <a:cxn ang="0">
                    <a:pos x="15" y="31"/>
                  </a:cxn>
                  <a:cxn ang="0">
                    <a:pos x="6" y="36"/>
                  </a:cxn>
                  <a:cxn ang="0">
                    <a:pos x="1" y="33"/>
                  </a:cxn>
                  <a:cxn ang="0">
                    <a:pos x="3" y="30"/>
                  </a:cxn>
                  <a:cxn ang="0">
                    <a:pos x="3" y="25"/>
                  </a:cxn>
                  <a:cxn ang="0">
                    <a:pos x="0" y="18"/>
                  </a:cxn>
                  <a:cxn ang="0">
                    <a:pos x="3" y="15"/>
                  </a:cxn>
                  <a:cxn ang="0">
                    <a:pos x="11" y="10"/>
                  </a:cxn>
                  <a:cxn ang="0">
                    <a:pos x="16" y="7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4" y="7"/>
                  </a:cxn>
                  <a:cxn ang="0">
                    <a:pos x="49" y="7"/>
                  </a:cxn>
                  <a:cxn ang="0">
                    <a:pos x="57" y="0"/>
                  </a:cxn>
                </a:cxnLst>
                <a:rect l="0" t="0" r="r" b="b"/>
                <a:pathLst>
                  <a:path w="64" h="56">
                    <a:moveTo>
                      <a:pt x="57" y="0"/>
                    </a:moveTo>
                    <a:lnTo>
                      <a:pt x="64" y="0"/>
                    </a:lnTo>
                    <a:lnTo>
                      <a:pt x="57" y="5"/>
                    </a:lnTo>
                    <a:lnTo>
                      <a:pt x="56" y="15"/>
                    </a:lnTo>
                    <a:lnTo>
                      <a:pt x="57" y="21"/>
                    </a:lnTo>
                    <a:lnTo>
                      <a:pt x="57" y="33"/>
                    </a:lnTo>
                    <a:lnTo>
                      <a:pt x="59" y="43"/>
                    </a:lnTo>
                    <a:lnTo>
                      <a:pt x="57" y="48"/>
                    </a:lnTo>
                    <a:lnTo>
                      <a:pt x="59" y="56"/>
                    </a:lnTo>
                    <a:lnTo>
                      <a:pt x="51" y="51"/>
                    </a:lnTo>
                    <a:lnTo>
                      <a:pt x="44" y="49"/>
                    </a:lnTo>
                    <a:lnTo>
                      <a:pt x="39" y="46"/>
                    </a:lnTo>
                    <a:lnTo>
                      <a:pt x="36" y="43"/>
                    </a:lnTo>
                    <a:lnTo>
                      <a:pt x="29" y="40"/>
                    </a:lnTo>
                    <a:lnTo>
                      <a:pt x="16" y="40"/>
                    </a:lnTo>
                    <a:lnTo>
                      <a:pt x="15" y="31"/>
                    </a:lnTo>
                    <a:lnTo>
                      <a:pt x="6" y="36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11" y="10"/>
                    </a:lnTo>
                    <a:lnTo>
                      <a:pt x="16" y="7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7" name="Freeform 246">
                <a:extLst>
                  <a:ext uri="{FF2B5EF4-FFF2-40B4-BE49-F238E27FC236}">
                    <a16:creationId xmlns:a16="http://schemas.microsoft.com/office/drawing/2014/main" id="{A616D2F0-971E-5ACC-1B76-2837A957BB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3439" y="2346326"/>
                <a:ext cx="30163" cy="269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9" y="2"/>
                  </a:cxn>
                  <a:cxn ang="0">
                    <a:pos x="19" y="10"/>
                  </a:cxn>
                  <a:cxn ang="0">
                    <a:pos x="11" y="12"/>
                  </a:cxn>
                  <a:cxn ang="0">
                    <a:pos x="5" y="17"/>
                  </a:cxn>
                  <a:cxn ang="0">
                    <a:pos x="3" y="15"/>
                  </a:cxn>
                  <a:cxn ang="0">
                    <a:pos x="5" y="8"/>
                  </a:cxn>
                  <a:cxn ang="0">
                    <a:pos x="0" y="3"/>
                  </a:cxn>
                  <a:cxn ang="0">
                    <a:pos x="9" y="0"/>
                  </a:cxn>
                </a:cxnLst>
                <a:rect l="0" t="0" r="r" b="b"/>
                <a:pathLst>
                  <a:path w="19" h="17">
                    <a:moveTo>
                      <a:pt x="9" y="0"/>
                    </a:moveTo>
                    <a:lnTo>
                      <a:pt x="19" y="2"/>
                    </a:lnTo>
                    <a:lnTo>
                      <a:pt x="19" y="10"/>
                    </a:lnTo>
                    <a:lnTo>
                      <a:pt x="11" y="12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8" name="Freeform 247">
                <a:extLst>
                  <a:ext uri="{FF2B5EF4-FFF2-40B4-BE49-F238E27FC236}">
                    <a16:creationId xmlns:a16="http://schemas.microsoft.com/office/drawing/2014/main" id="{ED725A71-3F91-93AB-B957-DFCE7257BF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52964" y="2330451"/>
                <a:ext cx="15875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0" h="8">
                    <a:moveTo>
                      <a:pt x="7" y="0"/>
                    </a:moveTo>
                    <a:lnTo>
                      <a:pt x="10" y="3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31" name="Deutschland">
              <a:extLst>
                <a:ext uri="{FF2B5EF4-FFF2-40B4-BE49-F238E27FC236}">
                  <a16:creationId xmlns:a16="http://schemas.microsoft.com/office/drawing/2014/main" id="{D9039314-FD65-B7B5-5EE6-8513673020F5}"/>
                </a:ext>
              </a:extLst>
            </p:cNvPr>
            <p:cNvGrpSpPr/>
            <p:nvPr/>
          </p:nvGrpSpPr>
          <p:grpSpPr bwMode="gray">
            <a:xfrm>
              <a:off x="16442887" y="-3404797"/>
              <a:ext cx="541481" cy="662782"/>
              <a:chOff x="4325939" y="2487613"/>
              <a:chExt cx="198438" cy="242888"/>
            </a:xfrm>
            <a:noFill/>
          </p:grpSpPr>
          <p:sp>
            <p:nvSpPr>
              <p:cNvPr id="264" name="Rügen">
                <a:extLst>
                  <a:ext uri="{FF2B5EF4-FFF2-40B4-BE49-F238E27FC236}">
                    <a16:creationId xmlns:a16="http://schemas.microsoft.com/office/drawing/2014/main" id="{8EC7E2FB-5A39-74CE-5CAE-687868F2CA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1989" y="2487613"/>
                <a:ext cx="19050" cy="158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3"/>
                  </a:cxn>
                  <a:cxn ang="0">
                    <a:pos x="7" y="10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12" y="3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5" name="Deutschland">
                <a:extLst>
                  <a:ext uri="{FF2B5EF4-FFF2-40B4-BE49-F238E27FC236}">
                    <a16:creationId xmlns:a16="http://schemas.microsoft.com/office/drawing/2014/main" id="{4E3DFF86-EF66-75C9-9800-A0AA502409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5939" y="2490788"/>
                <a:ext cx="198438" cy="239713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58" y="5"/>
                  </a:cxn>
                  <a:cxn ang="0">
                    <a:pos x="68" y="11"/>
                  </a:cxn>
                  <a:cxn ang="0">
                    <a:pos x="71" y="8"/>
                  </a:cxn>
                  <a:cxn ang="0">
                    <a:pos x="83" y="6"/>
                  </a:cxn>
                  <a:cxn ang="0">
                    <a:pos x="84" y="8"/>
                  </a:cxn>
                  <a:cxn ang="0">
                    <a:pos x="89" y="11"/>
                  </a:cxn>
                  <a:cxn ang="0">
                    <a:pos x="111" y="16"/>
                  </a:cxn>
                  <a:cxn ang="0">
                    <a:pos x="114" y="24"/>
                  </a:cxn>
                  <a:cxn ang="0">
                    <a:pos x="112" y="39"/>
                  </a:cxn>
                  <a:cxn ang="0">
                    <a:pos x="117" y="52"/>
                  </a:cxn>
                  <a:cxn ang="0">
                    <a:pos x="122" y="62"/>
                  </a:cxn>
                  <a:cxn ang="0">
                    <a:pos x="125" y="72"/>
                  </a:cxn>
                  <a:cxn ang="0">
                    <a:pos x="116" y="80"/>
                  </a:cxn>
                  <a:cxn ang="0">
                    <a:pos x="102" y="79"/>
                  </a:cxn>
                  <a:cxn ang="0">
                    <a:pos x="92" y="90"/>
                  </a:cxn>
                  <a:cxn ang="0">
                    <a:pos x="86" y="95"/>
                  </a:cxn>
                  <a:cxn ang="0">
                    <a:pos x="97" y="103"/>
                  </a:cxn>
                  <a:cxn ang="0">
                    <a:pos x="99" y="112"/>
                  </a:cxn>
                  <a:cxn ang="0">
                    <a:pos x="107" y="118"/>
                  </a:cxn>
                  <a:cxn ang="0">
                    <a:pos x="111" y="123"/>
                  </a:cxn>
                  <a:cxn ang="0">
                    <a:pos x="106" y="127"/>
                  </a:cxn>
                  <a:cxn ang="0">
                    <a:pos x="104" y="140"/>
                  </a:cxn>
                  <a:cxn ang="0">
                    <a:pos x="92" y="141"/>
                  </a:cxn>
                  <a:cxn ang="0">
                    <a:pos x="88" y="141"/>
                  </a:cxn>
                  <a:cxn ang="0">
                    <a:pos x="81" y="143"/>
                  </a:cxn>
                  <a:cxn ang="0">
                    <a:pos x="71" y="145"/>
                  </a:cxn>
                  <a:cxn ang="0">
                    <a:pos x="56" y="146"/>
                  </a:cxn>
                  <a:cxn ang="0">
                    <a:pos x="50" y="150"/>
                  </a:cxn>
                  <a:cxn ang="0">
                    <a:pos x="46" y="148"/>
                  </a:cxn>
                  <a:cxn ang="0">
                    <a:pos x="28" y="145"/>
                  </a:cxn>
                  <a:cxn ang="0">
                    <a:pos x="25" y="145"/>
                  </a:cxn>
                  <a:cxn ang="0">
                    <a:pos x="22" y="141"/>
                  </a:cxn>
                  <a:cxn ang="0">
                    <a:pos x="22" y="135"/>
                  </a:cxn>
                  <a:cxn ang="0">
                    <a:pos x="20" y="118"/>
                  </a:cxn>
                  <a:cxn ang="0">
                    <a:pos x="8" y="113"/>
                  </a:cxn>
                  <a:cxn ang="0">
                    <a:pos x="8" y="107"/>
                  </a:cxn>
                  <a:cxn ang="0">
                    <a:pos x="7" y="100"/>
                  </a:cxn>
                  <a:cxn ang="0">
                    <a:pos x="5" y="92"/>
                  </a:cxn>
                  <a:cxn ang="0">
                    <a:pos x="0" y="77"/>
                  </a:cxn>
                  <a:cxn ang="0">
                    <a:pos x="2" y="64"/>
                  </a:cxn>
                  <a:cxn ang="0">
                    <a:pos x="13" y="31"/>
                  </a:cxn>
                  <a:cxn ang="0">
                    <a:pos x="15" y="23"/>
                  </a:cxn>
                  <a:cxn ang="0">
                    <a:pos x="33" y="21"/>
                  </a:cxn>
                  <a:cxn ang="0">
                    <a:pos x="36" y="16"/>
                  </a:cxn>
                  <a:cxn ang="0">
                    <a:pos x="35" y="11"/>
                  </a:cxn>
                  <a:cxn ang="0">
                    <a:pos x="30" y="3"/>
                  </a:cxn>
                  <a:cxn ang="0">
                    <a:pos x="46" y="3"/>
                  </a:cxn>
                </a:cxnLst>
                <a:rect l="0" t="0" r="r" b="b"/>
                <a:pathLst>
                  <a:path w="125" h="151">
                    <a:moveTo>
                      <a:pt x="53" y="0"/>
                    </a:moveTo>
                    <a:lnTo>
                      <a:pt x="51" y="3"/>
                    </a:lnTo>
                    <a:lnTo>
                      <a:pt x="55" y="5"/>
                    </a:lnTo>
                    <a:lnTo>
                      <a:pt x="58" y="5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1" y="8"/>
                    </a:lnTo>
                    <a:lnTo>
                      <a:pt x="78" y="6"/>
                    </a:lnTo>
                    <a:lnTo>
                      <a:pt x="83" y="6"/>
                    </a:lnTo>
                    <a:lnTo>
                      <a:pt x="86" y="5"/>
                    </a:lnTo>
                    <a:lnTo>
                      <a:pt x="84" y="8"/>
                    </a:lnTo>
                    <a:lnTo>
                      <a:pt x="88" y="10"/>
                    </a:lnTo>
                    <a:lnTo>
                      <a:pt x="89" y="11"/>
                    </a:lnTo>
                    <a:lnTo>
                      <a:pt x="101" y="11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114" y="24"/>
                    </a:lnTo>
                    <a:lnTo>
                      <a:pt x="111" y="34"/>
                    </a:lnTo>
                    <a:lnTo>
                      <a:pt x="112" y="39"/>
                    </a:lnTo>
                    <a:lnTo>
                      <a:pt x="117" y="44"/>
                    </a:lnTo>
                    <a:lnTo>
                      <a:pt x="117" y="52"/>
                    </a:lnTo>
                    <a:lnTo>
                      <a:pt x="119" y="57"/>
                    </a:lnTo>
                    <a:lnTo>
                      <a:pt x="122" y="62"/>
                    </a:lnTo>
                    <a:lnTo>
                      <a:pt x="125" y="69"/>
                    </a:lnTo>
                    <a:lnTo>
                      <a:pt x="125" y="72"/>
                    </a:lnTo>
                    <a:lnTo>
                      <a:pt x="119" y="79"/>
                    </a:lnTo>
                    <a:lnTo>
                      <a:pt x="116" y="80"/>
                    </a:lnTo>
                    <a:lnTo>
                      <a:pt x="109" y="79"/>
                    </a:lnTo>
                    <a:lnTo>
                      <a:pt x="102" y="79"/>
                    </a:lnTo>
                    <a:lnTo>
                      <a:pt x="99" y="84"/>
                    </a:lnTo>
                    <a:lnTo>
                      <a:pt x="92" y="90"/>
                    </a:lnTo>
                    <a:lnTo>
                      <a:pt x="86" y="92"/>
                    </a:lnTo>
                    <a:lnTo>
                      <a:pt x="86" y="95"/>
                    </a:lnTo>
                    <a:lnTo>
                      <a:pt x="94" y="99"/>
                    </a:lnTo>
                    <a:lnTo>
                      <a:pt x="97" y="103"/>
                    </a:lnTo>
                    <a:lnTo>
                      <a:pt x="97" y="108"/>
                    </a:lnTo>
                    <a:lnTo>
                      <a:pt x="99" y="112"/>
                    </a:lnTo>
                    <a:lnTo>
                      <a:pt x="102" y="115"/>
                    </a:lnTo>
                    <a:lnTo>
                      <a:pt x="107" y="118"/>
                    </a:lnTo>
                    <a:lnTo>
                      <a:pt x="112" y="120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6" y="127"/>
                    </a:lnTo>
                    <a:lnTo>
                      <a:pt x="106" y="136"/>
                    </a:lnTo>
                    <a:lnTo>
                      <a:pt x="104" y="140"/>
                    </a:lnTo>
                    <a:lnTo>
                      <a:pt x="102" y="141"/>
                    </a:lnTo>
                    <a:lnTo>
                      <a:pt x="92" y="141"/>
                    </a:lnTo>
                    <a:lnTo>
                      <a:pt x="89" y="140"/>
                    </a:lnTo>
                    <a:lnTo>
                      <a:pt x="88" y="141"/>
                    </a:lnTo>
                    <a:lnTo>
                      <a:pt x="83" y="141"/>
                    </a:lnTo>
                    <a:lnTo>
                      <a:pt x="81" y="143"/>
                    </a:lnTo>
                    <a:lnTo>
                      <a:pt x="73" y="143"/>
                    </a:lnTo>
                    <a:lnTo>
                      <a:pt x="71" y="145"/>
                    </a:lnTo>
                    <a:lnTo>
                      <a:pt x="58" y="145"/>
                    </a:lnTo>
                    <a:lnTo>
                      <a:pt x="56" y="146"/>
                    </a:lnTo>
                    <a:lnTo>
                      <a:pt x="53" y="151"/>
                    </a:lnTo>
                    <a:lnTo>
                      <a:pt x="50" y="150"/>
                    </a:lnTo>
                    <a:lnTo>
                      <a:pt x="48" y="150"/>
                    </a:lnTo>
                    <a:lnTo>
                      <a:pt x="46" y="148"/>
                    </a:lnTo>
                    <a:lnTo>
                      <a:pt x="45" y="145"/>
                    </a:lnTo>
                    <a:lnTo>
                      <a:pt x="28" y="145"/>
                    </a:lnTo>
                    <a:lnTo>
                      <a:pt x="25" y="143"/>
                    </a:lnTo>
                    <a:lnTo>
                      <a:pt x="25" y="145"/>
                    </a:lnTo>
                    <a:lnTo>
                      <a:pt x="22" y="145"/>
                    </a:lnTo>
                    <a:lnTo>
                      <a:pt x="22" y="141"/>
                    </a:lnTo>
                    <a:lnTo>
                      <a:pt x="20" y="140"/>
                    </a:lnTo>
                    <a:lnTo>
                      <a:pt x="22" y="135"/>
                    </a:lnTo>
                    <a:lnTo>
                      <a:pt x="22" y="120"/>
                    </a:lnTo>
                    <a:lnTo>
                      <a:pt x="20" y="118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5" y="110"/>
                    </a:lnTo>
                    <a:lnTo>
                      <a:pt x="8" y="107"/>
                    </a:lnTo>
                    <a:lnTo>
                      <a:pt x="10" y="102"/>
                    </a:lnTo>
                    <a:lnTo>
                      <a:pt x="7" y="100"/>
                    </a:lnTo>
                    <a:lnTo>
                      <a:pt x="7" y="97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2" y="64"/>
                    </a:lnTo>
                    <a:lnTo>
                      <a:pt x="13" y="52"/>
                    </a:lnTo>
                    <a:lnTo>
                      <a:pt x="13" y="31"/>
                    </a:lnTo>
                    <a:lnTo>
                      <a:pt x="10" y="26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33" y="21"/>
                    </a:lnTo>
                    <a:lnTo>
                      <a:pt x="35" y="18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0" y="3"/>
                    </a:lnTo>
                    <a:lnTo>
                      <a:pt x="40" y="5"/>
                    </a:lnTo>
                    <a:lnTo>
                      <a:pt x="46" y="3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32" name="Dänemark">
              <a:extLst>
                <a:ext uri="{FF2B5EF4-FFF2-40B4-BE49-F238E27FC236}">
                  <a16:creationId xmlns:a16="http://schemas.microsoft.com/office/drawing/2014/main" id="{945893D2-DD07-1F97-A096-C4F1B7EFAE77}"/>
                </a:ext>
              </a:extLst>
            </p:cNvPr>
            <p:cNvGrpSpPr/>
            <p:nvPr/>
          </p:nvGrpSpPr>
          <p:grpSpPr bwMode="gray">
            <a:xfrm>
              <a:off x="16538209" y="-3716741"/>
              <a:ext cx="268575" cy="342218"/>
              <a:chOff x="4360864" y="2373313"/>
              <a:chExt cx="98425" cy="125413"/>
            </a:xfrm>
            <a:noFill/>
          </p:grpSpPr>
          <p:sp>
            <p:nvSpPr>
              <p:cNvPr id="260" name="Freeform 249">
                <a:extLst>
                  <a:ext uri="{FF2B5EF4-FFF2-40B4-BE49-F238E27FC236}">
                    <a16:creationId xmlns:a16="http://schemas.microsoft.com/office/drawing/2014/main" id="{A0C69192-84A6-D139-B821-E9D03C0330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7539" y="2482851"/>
                <a:ext cx="23813" cy="95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1"/>
                  </a:cxn>
                  <a:cxn ang="0">
                    <a:pos x="7" y="6"/>
                  </a:cxn>
                  <a:cxn ang="0">
                    <a:pos x="0" y="5"/>
                  </a:cxn>
                  <a:cxn ang="0">
                    <a:pos x="9" y="0"/>
                  </a:cxn>
                </a:cxnLst>
                <a:rect l="0" t="0" r="r" b="b"/>
                <a:pathLst>
                  <a:path w="15" h="6">
                    <a:moveTo>
                      <a:pt x="9" y="0"/>
                    </a:moveTo>
                    <a:lnTo>
                      <a:pt x="15" y="1"/>
                    </a:lnTo>
                    <a:lnTo>
                      <a:pt x="7" y="6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" name="Freeform 250">
                <a:extLst>
                  <a:ext uri="{FF2B5EF4-FFF2-40B4-BE49-F238E27FC236}">
                    <a16:creationId xmlns:a16="http://schemas.microsoft.com/office/drawing/2014/main" id="{67369ACB-CC85-41DA-3F90-D58FA90309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13251" y="2459038"/>
                <a:ext cx="14288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9" y="8"/>
                  </a:cxn>
                  <a:cxn ang="0">
                    <a:pos x="9" y="13"/>
                  </a:cxn>
                  <a:cxn ang="0">
                    <a:pos x="6" y="16"/>
                  </a:cxn>
                  <a:cxn ang="0">
                    <a:pos x="3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lnTo>
                      <a:pt x="8" y="5"/>
                    </a:lnTo>
                    <a:lnTo>
                      <a:pt x="9" y="8"/>
                    </a:lnTo>
                    <a:lnTo>
                      <a:pt x="9" y="13"/>
                    </a:lnTo>
                    <a:lnTo>
                      <a:pt x="6" y="16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" name="Freeform 251">
                <a:extLst>
                  <a:ext uri="{FF2B5EF4-FFF2-40B4-BE49-F238E27FC236}">
                    <a16:creationId xmlns:a16="http://schemas.microsoft.com/office/drawing/2014/main" id="{9089C4F5-6FCF-2E0A-DAD3-13941B4FE8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7539" y="2447926"/>
                <a:ext cx="31750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0" y="17"/>
                  </a:cxn>
                  <a:cxn ang="0">
                    <a:pos x="15" y="17"/>
                  </a:cxn>
                  <a:cxn ang="0">
                    <a:pos x="10" y="1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20" h="18">
                    <a:moveTo>
                      <a:pt x="10" y="0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5" y="17"/>
                    </a:lnTo>
                    <a:lnTo>
                      <a:pt x="10" y="1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9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" name="Freeform 252">
                <a:extLst>
                  <a:ext uri="{FF2B5EF4-FFF2-40B4-BE49-F238E27FC236}">
                    <a16:creationId xmlns:a16="http://schemas.microsoft.com/office/drawing/2014/main" id="{AB2EF66E-6747-541A-25D8-2939EFE7D8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0864" y="2373313"/>
                <a:ext cx="73025" cy="12541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6"/>
                  </a:cxn>
                  <a:cxn ang="0">
                    <a:pos x="36" y="11"/>
                  </a:cxn>
                  <a:cxn ang="0">
                    <a:pos x="34" y="16"/>
                  </a:cxn>
                  <a:cxn ang="0">
                    <a:pos x="31" y="23"/>
                  </a:cxn>
                  <a:cxn ang="0">
                    <a:pos x="33" y="28"/>
                  </a:cxn>
                  <a:cxn ang="0">
                    <a:pos x="39" y="34"/>
                  </a:cxn>
                  <a:cxn ang="0">
                    <a:pos x="44" y="36"/>
                  </a:cxn>
                  <a:cxn ang="0">
                    <a:pos x="46" y="44"/>
                  </a:cxn>
                  <a:cxn ang="0">
                    <a:pos x="37" y="47"/>
                  </a:cxn>
                  <a:cxn ang="0">
                    <a:pos x="34" y="52"/>
                  </a:cxn>
                  <a:cxn ang="0">
                    <a:pos x="29" y="52"/>
                  </a:cxn>
                  <a:cxn ang="0">
                    <a:pos x="26" y="54"/>
                  </a:cxn>
                  <a:cxn ang="0">
                    <a:pos x="29" y="62"/>
                  </a:cxn>
                  <a:cxn ang="0">
                    <a:pos x="31" y="74"/>
                  </a:cxn>
                  <a:cxn ang="0">
                    <a:pos x="24" y="77"/>
                  </a:cxn>
                  <a:cxn ang="0">
                    <a:pos x="18" y="79"/>
                  </a:cxn>
                  <a:cxn ang="0">
                    <a:pos x="8" y="77"/>
                  </a:cxn>
                  <a:cxn ang="0">
                    <a:pos x="6" y="69"/>
                  </a:cxn>
                  <a:cxn ang="0">
                    <a:pos x="11" y="65"/>
                  </a:cxn>
                  <a:cxn ang="0">
                    <a:pos x="9" y="56"/>
                  </a:cxn>
                  <a:cxn ang="0">
                    <a:pos x="3" y="56"/>
                  </a:cxn>
                  <a:cxn ang="0">
                    <a:pos x="3" y="42"/>
                  </a:cxn>
                  <a:cxn ang="0">
                    <a:pos x="1" y="41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9" y="24"/>
                  </a:cxn>
                  <a:cxn ang="0">
                    <a:pos x="14" y="16"/>
                  </a:cxn>
                  <a:cxn ang="0">
                    <a:pos x="24" y="6"/>
                  </a:cxn>
                  <a:cxn ang="0">
                    <a:pos x="33" y="0"/>
                  </a:cxn>
                </a:cxnLst>
                <a:rect l="0" t="0" r="r" b="b"/>
                <a:pathLst>
                  <a:path w="46" h="79">
                    <a:moveTo>
                      <a:pt x="33" y="0"/>
                    </a:moveTo>
                    <a:lnTo>
                      <a:pt x="31" y="6"/>
                    </a:lnTo>
                    <a:lnTo>
                      <a:pt x="36" y="11"/>
                    </a:lnTo>
                    <a:lnTo>
                      <a:pt x="34" y="16"/>
                    </a:lnTo>
                    <a:lnTo>
                      <a:pt x="31" y="23"/>
                    </a:lnTo>
                    <a:lnTo>
                      <a:pt x="33" y="28"/>
                    </a:lnTo>
                    <a:lnTo>
                      <a:pt x="39" y="34"/>
                    </a:lnTo>
                    <a:lnTo>
                      <a:pt x="44" y="36"/>
                    </a:lnTo>
                    <a:lnTo>
                      <a:pt x="46" y="44"/>
                    </a:lnTo>
                    <a:lnTo>
                      <a:pt x="37" y="47"/>
                    </a:lnTo>
                    <a:lnTo>
                      <a:pt x="34" y="52"/>
                    </a:lnTo>
                    <a:lnTo>
                      <a:pt x="29" y="52"/>
                    </a:lnTo>
                    <a:lnTo>
                      <a:pt x="26" y="54"/>
                    </a:lnTo>
                    <a:lnTo>
                      <a:pt x="29" y="62"/>
                    </a:lnTo>
                    <a:lnTo>
                      <a:pt x="31" y="74"/>
                    </a:lnTo>
                    <a:lnTo>
                      <a:pt x="24" y="77"/>
                    </a:lnTo>
                    <a:lnTo>
                      <a:pt x="18" y="79"/>
                    </a:lnTo>
                    <a:lnTo>
                      <a:pt x="8" y="77"/>
                    </a:lnTo>
                    <a:lnTo>
                      <a:pt x="6" y="69"/>
                    </a:lnTo>
                    <a:lnTo>
                      <a:pt x="11" y="65"/>
                    </a:lnTo>
                    <a:lnTo>
                      <a:pt x="9" y="56"/>
                    </a:lnTo>
                    <a:lnTo>
                      <a:pt x="3" y="56"/>
                    </a:lnTo>
                    <a:lnTo>
                      <a:pt x="3" y="42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9" y="24"/>
                    </a:lnTo>
                    <a:lnTo>
                      <a:pt x="14" y="16"/>
                    </a:lnTo>
                    <a:lnTo>
                      <a:pt x="24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33" name="Bulgarien">
              <a:extLst>
                <a:ext uri="{FF2B5EF4-FFF2-40B4-BE49-F238E27FC236}">
                  <a16:creationId xmlns:a16="http://schemas.microsoft.com/office/drawing/2014/main" id="{A14086A2-DD3D-2880-505E-7A37EE4F5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73934" y="-2503820"/>
              <a:ext cx="376873" cy="24691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9" y="1"/>
                </a:cxn>
                <a:cxn ang="0">
                  <a:pos x="70" y="5"/>
                </a:cxn>
                <a:cxn ang="0">
                  <a:pos x="77" y="6"/>
                </a:cxn>
                <a:cxn ang="0">
                  <a:pos x="87" y="5"/>
                </a:cxn>
                <a:cxn ang="0">
                  <a:pos x="85" y="13"/>
                </a:cxn>
                <a:cxn ang="0">
                  <a:pos x="84" y="18"/>
                </a:cxn>
                <a:cxn ang="0">
                  <a:pos x="80" y="23"/>
                </a:cxn>
                <a:cxn ang="0">
                  <a:pos x="79" y="26"/>
                </a:cxn>
                <a:cxn ang="0">
                  <a:pos x="79" y="33"/>
                </a:cxn>
                <a:cxn ang="0">
                  <a:pos x="77" y="38"/>
                </a:cxn>
                <a:cxn ang="0">
                  <a:pos x="74" y="41"/>
                </a:cxn>
                <a:cxn ang="0">
                  <a:pos x="65" y="44"/>
                </a:cxn>
                <a:cxn ang="0">
                  <a:pos x="61" y="46"/>
                </a:cxn>
                <a:cxn ang="0">
                  <a:pos x="57" y="51"/>
                </a:cxn>
                <a:cxn ang="0">
                  <a:pos x="56" y="57"/>
                </a:cxn>
                <a:cxn ang="0">
                  <a:pos x="49" y="57"/>
                </a:cxn>
                <a:cxn ang="0">
                  <a:pos x="39" y="54"/>
                </a:cxn>
                <a:cxn ang="0">
                  <a:pos x="33" y="54"/>
                </a:cxn>
                <a:cxn ang="0">
                  <a:pos x="26" y="56"/>
                </a:cxn>
                <a:cxn ang="0">
                  <a:pos x="14" y="56"/>
                </a:cxn>
                <a:cxn ang="0">
                  <a:pos x="13" y="52"/>
                </a:cxn>
                <a:cxn ang="0">
                  <a:pos x="11" y="46"/>
                </a:cxn>
                <a:cxn ang="0">
                  <a:pos x="8" y="41"/>
                </a:cxn>
                <a:cxn ang="0">
                  <a:pos x="6" y="38"/>
                </a:cxn>
                <a:cxn ang="0">
                  <a:pos x="3" y="33"/>
                </a:cxn>
                <a:cxn ang="0">
                  <a:pos x="4" y="29"/>
                </a:cxn>
                <a:cxn ang="0">
                  <a:pos x="8" y="24"/>
                </a:cxn>
                <a:cxn ang="0">
                  <a:pos x="9" y="19"/>
                </a:cxn>
                <a:cxn ang="0">
                  <a:pos x="8" y="16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1" y="6"/>
                </a:cxn>
                <a:cxn ang="0">
                  <a:pos x="18" y="11"/>
                </a:cxn>
                <a:cxn ang="0">
                  <a:pos x="23" y="13"/>
                </a:cxn>
                <a:cxn ang="0">
                  <a:pos x="29" y="11"/>
                </a:cxn>
                <a:cxn ang="0">
                  <a:pos x="36" y="16"/>
                </a:cxn>
                <a:cxn ang="0">
                  <a:pos x="44" y="16"/>
                </a:cxn>
                <a:cxn ang="0">
                  <a:pos x="49" y="13"/>
                </a:cxn>
                <a:cxn ang="0">
                  <a:pos x="54" y="6"/>
                </a:cxn>
                <a:cxn ang="0">
                  <a:pos x="64" y="0"/>
                </a:cxn>
              </a:cxnLst>
              <a:rect l="0" t="0" r="r" b="b"/>
              <a:pathLst>
                <a:path w="87" h="57">
                  <a:moveTo>
                    <a:pt x="64" y="0"/>
                  </a:moveTo>
                  <a:lnTo>
                    <a:pt x="69" y="1"/>
                  </a:lnTo>
                  <a:lnTo>
                    <a:pt x="70" y="5"/>
                  </a:lnTo>
                  <a:lnTo>
                    <a:pt x="77" y="6"/>
                  </a:lnTo>
                  <a:lnTo>
                    <a:pt x="87" y="5"/>
                  </a:lnTo>
                  <a:lnTo>
                    <a:pt x="85" y="13"/>
                  </a:lnTo>
                  <a:lnTo>
                    <a:pt x="84" y="18"/>
                  </a:lnTo>
                  <a:lnTo>
                    <a:pt x="80" y="23"/>
                  </a:lnTo>
                  <a:lnTo>
                    <a:pt x="79" y="26"/>
                  </a:lnTo>
                  <a:lnTo>
                    <a:pt x="79" y="33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5" y="44"/>
                  </a:lnTo>
                  <a:lnTo>
                    <a:pt x="61" y="46"/>
                  </a:lnTo>
                  <a:lnTo>
                    <a:pt x="57" y="51"/>
                  </a:lnTo>
                  <a:lnTo>
                    <a:pt x="56" y="57"/>
                  </a:lnTo>
                  <a:lnTo>
                    <a:pt x="49" y="57"/>
                  </a:lnTo>
                  <a:lnTo>
                    <a:pt x="39" y="54"/>
                  </a:lnTo>
                  <a:lnTo>
                    <a:pt x="33" y="54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3" y="52"/>
                  </a:lnTo>
                  <a:lnTo>
                    <a:pt x="11" y="46"/>
                  </a:lnTo>
                  <a:lnTo>
                    <a:pt x="8" y="41"/>
                  </a:lnTo>
                  <a:lnTo>
                    <a:pt x="6" y="38"/>
                  </a:lnTo>
                  <a:lnTo>
                    <a:pt x="3" y="33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8" y="16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3"/>
                  </a:lnTo>
                  <a:lnTo>
                    <a:pt x="11" y="6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6" y="16"/>
                  </a:lnTo>
                  <a:lnTo>
                    <a:pt x="44" y="16"/>
                  </a:lnTo>
                  <a:lnTo>
                    <a:pt x="49" y="13"/>
                  </a:lnTo>
                  <a:lnTo>
                    <a:pt x="54" y="6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Belgien">
              <a:extLst>
                <a:ext uri="{FF2B5EF4-FFF2-40B4-BE49-F238E27FC236}">
                  <a16:creationId xmlns:a16="http://schemas.microsoft.com/office/drawing/2014/main" id="{E8853B76-94C3-B6AC-95F9-61E701094D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35024" y="-3088620"/>
              <a:ext cx="238254" cy="16028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27" y="3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38" y="3"/>
                </a:cxn>
                <a:cxn ang="0">
                  <a:pos x="42" y="3"/>
                </a:cxn>
                <a:cxn ang="0">
                  <a:pos x="43" y="4"/>
                </a:cxn>
                <a:cxn ang="0">
                  <a:pos x="43" y="6"/>
                </a:cxn>
                <a:cxn ang="0">
                  <a:pos x="45" y="8"/>
                </a:cxn>
                <a:cxn ang="0">
                  <a:pos x="48" y="14"/>
                </a:cxn>
                <a:cxn ang="0">
                  <a:pos x="48" y="18"/>
                </a:cxn>
                <a:cxn ang="0">
                  <a:pos x="53" y="18"/>
                </a:cxn>
                <a:cxn ang="0">
                  <a:pos x="53" y="21"/>
                </a:cxn>
                <a:cxn ang="0">
                  <a:pos x="55" y="26"/>
                </a:cxn>
                <a:cxn ang="0">
                  <a:pos x="55" y="29"/>
                </a:cxn>
                <a:cxn ang="0">
                  <a:pos x="51" y="29"/>
                </a:cxn>
                <a:cxn ang="0">
                  <a:pos x="51" y="31"/>
                </a:cxn>
                <a:cxn ang="0">
                  <a:pos x="50" y="31"/>
                </a:cxn>
                <a:cxn ang="0">
                  <a:pos x="50" y="32"/>
                </a:cxn>
                <a:cxn ang="0">
                  <a:pos x="48" y="36"/>
                </a:cxn>
                <a:cxn ang="0">
                  <a:pos x="46" y="37"/>
                </a:cxn>
                <a:cxn ang="0">
                  <a:pos x="43" y="36"/>
                </a:cxn>
                <a:cxn ang="0">
                  <a:pos x="40" y="36"/>
                </a:cxn>
                <a:cxn ang="0">
                  <a:pos x="37" y="32"/>
                </a:cxn>
                <a:cxn ang="0">
                  <a:pos x="37" y="29"/>
                </a:cxn>
                <a:cxn ang="0">
                  <a:pos x="30" y="29"/>
                </a:cxn>
                <a:cxn ang="0">
                  <a:pos x="30" y="28"/>
                </a:cxn>
                <a:cxn ang="0">
                  <a:pos x="27" y="26"/>
                </a:cxn>
                <a:cxn ang="0">
                  <a:pos x="23" y="26"/>
                </a:cxn>
                <a:cxn ang="0">
                  <a:pos x="20" y="24"/>
                </a:cxn>
                <a:cxn ang="0">
                  <a:pos x="18" y="23"/>
                </a:cxn>
                <a:cxn ang="0">
                  <a:pos x="18" y="19"/>
                </a:cxn>
                <a:cxn ang="0">
                  <a:pos x="17" y="19"/>
                </a:cxn>
                <a:cxn ang="0">
                  <a:pos x="13" y="18"/>
                </a:cxn>
                <a:cxn ang="0">
                  <a:pos x="7" y="11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9" y="0"/>
                </a:cxn>
              </a:cxnLst>
              <a:rect l="0" t="0" r="r" b="b"/>
              <a:pathLst>
                <a:path w="55" h="37">
                  <a:moveTo>
                    <a:pt x="9" y="0"/>
                  </a:moveTo>
                  <a:lnTo>
                    <a:pt x="10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3" y="21"/>
                  </a:lnTo>
                  <a:lnTo>
                    <a:pt x="55" y="26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1" y="31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6" y="37"/>
                  </a:lnTo>
                  <a:lnTo>
                    <a:pt x="43" y="36"/>
                  </a:lnTo>
                  <a:lnTo>
                    <a:pt x="40" y="36"/>
                  </a:lnTo>
                  <a:lnTo>
                    <a:pt x="37" y="32"/>
                  </a:lnTo>
                  <a:lnTo>
                    <a:pt x="37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3" y="18"/>
                  </a:lnTo>
                  <a:lnTo>
                    <a:pt x="7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Bosnien und Herzogowina">
              <a:extLst>
                <a:ext uri="{FF2B5EF4-FFF2-40B4-BE49-F238E27FC236}">
                  <a16:creationId xmlns:a16="http://schemas.microsoft.com/office/drawing/2014/main" id="{B2055FEF-439B-4E79-C04F-458BC54BD2B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58077" y="-2568795"/>
              <a:ext cx="242584" cy="2209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25" y="1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39" y="1"/>
                </a:cxn>
                <a:cxn ang="0">
                  <a:pos x="41" y="1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8" y="3"/>
                </a:cxn>
                <a:cxn ang="0">
                  <a:pos x="49" y="3"/>
                </a:cxn>
                <a:cxn ang="0">
                  <a:pos x="49" y="6"/>
                </a:cxn>
                <a:cxn ang="0">
                  <a:pos x="48" y="10"/>
                </a:cxn>
                <a:cxn ang="0">
                  <a:pos x="48" y="11"/>
                </a:cxn>
                <a:cxn ang="0">
                  <a:pos x="49" y="13"/>
                </a:cxn>
                <a:cxn ang="0">
                  <a:pos x="53" y="15"/>
                </a:cxn>
                <a:cxn ang="0">
                  <a:pos x="56" y="21"/>
                </a:cxn>
                <a:cxn ang="0">
                  <a:pos x="54" y="23"/>
                </a:cxn>
                <a:cxn ang="0">
                  <a:pos x="53" y="26"/>
                </a:cxn>
                <a:cxn ang="0">
                  <a:pos x="46" y="33"/>
                </a:cxn>
                <a:cxn ang="0">
                  <a:pos x="46" y="38"/>
                </a:cxn>
                <a:cxn ang="0">
                  <a:pos x="41" y="44"/>
                </a:cxn>
                <a:cxn ang="0">
                  <a:pos x="38" y="51"/>
                </a:cxn>
                <a:cxn ang="0">
                  <a:pos x="36" y="51"/>
                </a:cxn>
                <a:cxn ang="0">
                  <a:pos x="35" y="49"/>
                </a:cxn>
                <a:cxn ang="0">
                  <a:pos x="31" y="49"/>
                </a:cxn>
                <a:cxn ang="0">
                  <a:pos x="26" y="48"/>
                </a:cxn>
                <a:cxn ang="0">
                  <a:pos x="26" y="43"/>
                </a:cxn>
                <a:cxn ang="0">
                  <a:pos x="25" y="43"/>
                </a:cxn>
                <a:cxn ang="0">
                  <a:pos x="25" y="31"/>
                </a:cxn>
                <a:cxn ang="0">
                  <a:pos x="21" y="29"/>
                </a:cxn>
                <a:cxn ang="0">
                  <a:pos x="16" y="24"/>
                </a:cxn>
                <a:cxn ang="0">
                  <a:pos x="11" y="21"/>
                </a:cxn>
                <a:cxn ang="0">
                  <a:pos x="3" y="13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56" h="51">
                  <a:moveTo>
                    <a:pt x="3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9" y="13"/>
                  </a:lnTo>
                  <a:lnTo>
                    <a:pt x="53" y="15"/>
                  </a:lnTo>
                  <a:lnTo>
                    <a:pt x="56" y="21"/>
                  </a:lnTo>
                  <a:lnTo>
                    <a:pt x="54" y="23"/>
                  </a:lnTo>
                  <a:lnTo>
                    <a:pt x="53" y="26"/>
                  </a:lnTo>
                  <a:lnTo>
                    <a:pt x="46" y="33"/>
                  </a:lnTo>
                  <a:lnTo>
                    <a:pt x="46" y="38"/>
                  </a:lnTo>
                  <a:lnTo>
                    <a:pt x="41" y="44"/>
                  </a:lnTo>
                  <a:lnTo>
                    <a:pt x="38" y="51"/>
                  </a:lnTo>
                  <a:lnTo>
                    <a:pt x="36" y="51"/>
                  </a:lnTo>
                  <a:lnTo>
                    <a:pt x="35" y="49"/>
                  </a:lnTo>
                  <a:lnTo>
                    <a:pt x="31" y="49"/>
                  </a:lnTo>
                  <a:lnTo>
                    <a:pt x="26" y="48"/>
                  </a:lnTo>
                  <a:lnTo>
                    <a:pt x="26" y="43"/>
                  </a:lnTo>
                  <a:lnTo>
                    <a:pt x="25" y="43"/>
                  </a:lnTo>
                  <a:lnTo>
                    <a:pt x="25" y="31"/>
                  </a:lnTo>
                  <a:lnTo>
                    <a:pt x="21" y="29"/>
                  </a:lnTo>
                  <a:lnTo>
                    <a:pt x="16" y="24"/>
                  </a:lnTo>
                  <a:lnTo>
                    <a:pt x="11" y="21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Albanien">
              <a:extLst>
                <a:ext uri="{FF2B5EF4-FFF2-40B4-BE49-F238E27FC236}">
                  <a16:creationId xmlns:a16="http://schemas.microsoft.com/office/drawing/2014/main" id="{AB982EBD-44A5-922E-F013-2A7E0912E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00661" y="-2347873"/>
              <a:ext cx="99634" cy="2209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6" y="8"/>
                </a:cxn>
                <a:cxn ang="0">
                  <a:pos x="18" y="11"/>
                </a:cxn>
                <a:cxn ang="0">
                  <a:pos x="18" y="23"/>
                </a:cxn>
                <a:cxn ang="0">
                  <a:pos x="21" y="26"/>
                </a:cxn>
                <a:cxn ang="0">
                  <a:pos x="21" y="31"/>
                </a:cxn>
                <a:cxn ang="0">
                  <a:pos x="23" y="33"/>
                </a:cxn>
                <a:cxn ang="0">
                  <a:pos x="23" y="43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16" y="49"/>
                </a:cxn>
                <a:cxn ang="0">
                  <a:pos x="15" y="49"/>
                </a:cxn>
                <a:cxn ang="0">
                  <a:pos x="11" y="51"/>
                </a:cxn>
                <a:cxn ang="0">
                  <a:pos x="8" y="49"/>
                </a:cxn>
                <a:cxn ang="0">
                  <a:pos x="8" y="48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5" y="39"/>
                </a:cxn>
                <a:cxn ang="0">
                  <a:pos x="3" y="36"/>
                </a:cxn>
                <a:cxn ang="0">
                  <a:pos x="0" y="34"/>
                </a:cxn>
                <a:cxn ang="0">
                  <a:pos x="0" y="31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7" y="0"/>
                </a:cxn>
              </a:cxnLst>
              <a:rect l="0" t="0" r="r" b="b"/>
              <a:pathLst>
                <a:path w="23" h="51">
                  <a:moveTo>
                    <a:pt x="7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1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3" y="43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1" y="51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Andorra">
              <a:extLst>
                <a:ext uri="{FF2B5EF4-FFF2-40B4-BE49-F238E27FC236}">
                  <a16:creationId xmlns:a16="http://schemas.microsoft.com/office/drawing/2014/main" id="{9BE1417D-5C81-0ADB-BDA3-26125810805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48385" y="-2339209"/>
              <a:ext cx="43318" cy="259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38" name="Gruppieren 237">
              <a:extLst>
                <a:ext uri="{FF2B5EF4-FFF2-40B4-BE49-F238E27FC236}">
                  <a16:creationId xmlns:a16="http://schemas.microsoft.com/office/drawing/2014/main" id="{063BD3BC-6C0E-D660-B7D5-51A5E91C8AB2}"/>
                </a:ext>
              </a:extLst>
            </p:cNvPr>
            <p:cNvGrpSpPr/>
            <p:nvPr/>
          </p:nvGrpSpPr>
          <p:grpSpPr bwMode="gray">
            <a:xfrm>
              <a:off x="17720315" y="-2487008"/>
              <a:ext cx="1563405" cy="642735"/>
              <a:chOff x="3841751" y="5588635"/>
              <a:chExt cx="571500" cy="234951"/>
            </a:xfrm>
            <a:noFill/>
          </p:grpSpPr>
          <p:grpSp>
            <p:nvGrpSpPr>
              <p:cNvPr id="254" name="Turkey">
                <a:extLst>
                  <a:ext uri="{FF2B5EF4-FFF2-40B4-BE49-F238E27FC236}">
                    <a16:creationId xmlns:a16="http://schemas.microsoft.com/office/drawing/2014/main" id="{B75DDFC4-3530-BFEA-5C1B-0FEB6B726D36}"/>
                  </a:ext>
                </a:extLst>
              </p:cNvPr>
              <p:cNvGrpSpPr/>
              <p:nvPr/>
            </p:nvGrpSpPr>
            <p:grpSpPr bwMode="gray">
              <a:xfrm>
                <a:off x="3841751" y="5641023"/>
                <a:ext cx="460375" cy="182563"/>
                <a:chOff x="4794251" y="2874963"/>
                <a:chExt cx="460375" cy="182563"/>
              </a:xfrm>
              <a:grpFill/>
            </p:grpSpPr>
            <p:sp>
              <p:nvSpPr>
                <p:cNvPr id="258" name="Freeform 100">
                  <a:extLst>
                    <a:ext uri="{FF2B5EF4-FFF2-40B4-BE49-F238E27FC236}">
                      <a16:creationId xmlns:a16="http://schemas.microsoft.com/office/drawing/2014/main" id="{0B4D08BA-FB07-ECFE-07B7-9DF5EA32DA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94251" y="2874963"/>
                  <a:ext cx="460375" cy="182563"/>
                </a:xfrm>
                <a:custGeom>
                  <a:avLst/>
                  <a:gdLst/>
                  <a:ahLst/>
                  <a:cxnLst>
                    <a:cxn ang="0">
                      <a:pos x="129" y="2"/>
                    </a:cxn>
                    <a:cxn ang="0">
                      <a:pos x="137" y="5"/>
                    </a:cxn>
                    <a:cxn ang="0">
                      <a:pos x="147" y="11"/>
                    </a:cxn>
                    <a:cxn ang="0">
                      <a:pos x="160" y="15"/>
                    </a:cxn>
                    <a:cxn ang="0">
                      <a:pos x="211" y="13"/>
                    </a:cxn>
                    <a:cxn ang="0">
                      <a:pos x="223" y="6"/>
                    </a:cxn>
                    <a:cxn ang="0">
                      <a:pos x="246" y="3"/>
                    </a:cxn>
                    <a:cxn ang="0">
                      <a:pos x="261" y="11"/>
                    </a:cxn>
                    <a:cxn ang="0">
                      <a:pos x="262" y="20"/>
                    </a:cxn>
                    <a:cxn ang="0">
                      <a:pos x="269" y="31"/>
                    </a:cxn>
                    <a:cxn ang="0">
                      <a:pos x="276" y="41"/>
                    </a:cxn>
                    <a:cxn ang="0">
                      <a:pos x="276" y="51"/>
                    </a:cxn>
                    <a:cxn ang="0">
                      <a:pos x="279" y="69"/>
                    </a:cxn>
                    <a:cxn ang="0">
                      <a:pos x="290" y="82"/>
                    </a:cxn>
                    <a:cxn ang="0">
                      <a:pos x="279" y="86"/>
                    </a:cxn>
                    <a:cxn ang="0">
                      <a:pos x="244" y="86"/>
                    </a:cxn>
                    <a:cxn ang="0">
                      <a:pos x="211" y="90"/>
                    </a:cxn>
                    <a:cxn ang="0">
                      <a:pos x="190" y="94"/>
                    </a:cxn>
                    <a:cxn ang="0">
                      <a:pos x="183" y="97"/>
                    </a:cxn>
                    <a:cxn ang="0">
                      <a:pos x="172" y="99"/>
                    </a:cxn>
                    <a:cxn ang="0">
                      <a:pos x="165" y="109"/>
                    </a:cxn>
                    <a:cxn ang="0">
                      <a:pos x="154" y="114"/>
                    </a:cxn>
                    <a:cxn ang="0">
                      <a:pos x="159" y="105"/>
                    </a:cxn>
                    <a:cxn ang="0">
                      <a:pos x="150" y="97"/>
                    </a:cxn>
                    <a:cxn ang="0">
                      <a:pos x="145" y="102"/>
                    </a:cxn>
                    <a:cxn ang="0">
                      <a:pos x="131" y="109"/>
                    </a:cxn>
                    <a:cxn ang="0">
                      <a:pos x="117" y="110"/>
                    </a:cxn>
                    <a:cxn ang="0">
                      <a:pos x="102" y="110"/>
                    </a:cxn>
                    <a:cxn ang="0">
                      <a:pos x="96" y="107"/>
                    </a:cxn>
                    <a:cxn ang="0">
                      <a:pos x="73" y="109"/>
                    </a:cxn>
                    <a:cxn ang="0">
                      <a:pos x="46" y="110"/>
                    </a:cxn>
                    <a:cxn ang="0">
                      <a:pos x="37" y="109"/>
                    </a:cxn>
                    <a:cxn ang="0">
                      <a:pos x="27" y="109"/>
                    </a:cxn>
                    <a:cxn ang="0">
                      <a:pos x="32" y="102"/>
                    </a:cxn>
                    <a:cxn ang="0">
                      <a:pos x="18" y="94"/>
                    </a:cxn>
                    <a:cxn ang="0">
                      <a:pos x="18" y="86"/>
                    </a:cxn>
                    <a:cxn ang="0">
                      <a:pos x="10" y="82"/>
                    </a:cxn>
                    <a:cxn ang="0">
                      <a:pos x="5" y="64"/>
                    </a:cxn>
                    <a:cxn ang="0">
                      <a:pos x="0" y="53"/>
                    </a:cxn>
                    <a:cxn ang="0">
                      <a:pos x="13" y="39"/>
                    </a:cxn>
                    <a:cxn ang="0">
                      <a:pos x="38" y="34"/>
                    </a:cxn>
                    <a:cxn ang="0">
                      <a:pos x="43" y="26"/>
                    </a:cxn>
                    <a:cxn ang="0">
                      <a:pos x="69" y="20"/>
                    </a:cxn>
                    <a:cxn ang="0">
                      <a:pos x="86" y="16"/>
                    </a:cxn>
                    <a:cxn ang="0">
                      <a:pos x="111" y="2"/>
                    </a:cxn>
                  </a:cxnLst>
                  <a:rect l="0" t="0" r="r" b="b"/>
                  <a:pathLst>
                    <a:path w="290" h="115">
                      <a:moveTo>
                        <a:pt x="116" y="0"/>
                      </a:moveTo>
                      <a:lnTo>
                        <a:pt x="126" y="0"/>
                      </a:lnTo>
                      <a:lnTo>
                        <a:pt x="129" y="2"/>
                      </a:lnTo>
                      <a:lnTo>
                        <a:pt x="131" y="3"/>
                      </a:lnTo>
                      <a:lnTo>
                        <a:pt x="134" y="3"/>
                      </a:lnTo>
                      <a:lnTo>
                        <a:pt x="137" y="5"/>
                      </a:lnTo>
                      <a:lnTo>
                        <a:pt x="142" y="6"/>
                      </a:lnTo>
                      <a:lnTo>
                        <a:pt x="145" y="8"/>
                      </a:lnTo>
                      <a:lnTo>
                        <a:pt x="147" y="11"/>
                      </a:lnTo>
                      <a:lnTo>
                        <a:pt x="150" y="13"/>
                      </a:lnTo>
                      <a:lnTo>
                        <a:pt x="155" y="16"/>
                      </a:lnTo>
                      <a:lnTo>
                        <a:pt x="160" y="15"/>
                      </a:lnTo>
                      <a:lnTo>
                        <a:pt x="201" y="15"/>
                      </a:lnTo>
                      <a:lnTo>
                        <a:pt x="205" y="13"/>
                      </a:lnTo>
                      <a:lnTo>
                        <a:pt x="211" y="13"/>
                      </a:lnTo>
                      <a:lnTo>
                        <a:pt x="218" y="10"/>
                      </a:lnTo>
                      <a:lnTo>
                        <a:pt x="221" y="10"/>
                      </a:lnTo>
                      <a:lnTo>
                        <a:pt x="223" y="6"/>
                      </a:lnTo>
                      <a:lnTo>
                        <a:pt x="225" y="2"/>
                      </a:lnTo>
                      <a:lnTo>
                        <a:pt x="228" y="3"/>
                      </a:lnTo>
                      <a:lnTo>
                        <a:pt x="246" y="3"/>
                      </a:lnTo>
                      <a:lnTo>
                        <a:pt x="248" y="5"/>
                      </a:lnTo>
                      <a:lnTo>
                        <a:pt x="251" y="11"/>
                      </a:lnTo>
                      <a:lnTo>
                        <a:pt x="261" y="11"/>
                      </a:lnTo>
                      <a:lnTo>
                        <a:pt x="259" y="13"/>
                      </a:lnTo>
                      <a:lnTo>
                        <a:pt x="259" y="16"/>
                      </a:lnTo>
                      <a:lnTo>
                        <a:pt x="262" y="20"/>
                      </a:lnTo>
                      <a:lnTo>
                        <a:pt x="261" y="21"/>
                      </a:lnTo>
                      <a:lnTo>
                        <a:pt x="266" y="26"/>
                      </a:lnTo>
                      <a:lnTo>
                        <a:pt x="269" y="31"/>
                      </a:lnTo>
                      <a:lnTo>
                        <a:pt x="272" y="33"/>
                      </a:lnTo>
                      <a:lnTo>
                        <a:pt x="274" y="36"/>
                      </a:lnTo>
                      <a:lnTo>
                        <a:pt x="276" y="41"/>
                      </a:lnTo>
                      <a:lnTo>
                        <a:pt x="274" y="44"/>
                      </a:lnTo>
                      <a:lnTo>
                        <a:pt x="274" y="48"/>
                      </a:lnTo>
                      <a:lnTo>
                        <a:pt x="276" y="51"/>
                      </a:lnTo>
                      <a:lnTo>
                        <a:pt x="277" y="53"/>
                      </a:lnTo>
                      <a:lnTo>
                        <a:pt x="279" y="56"/>
                      </a:lnTo>
                      <a:lnTo>
                        <a:pt x="279" y="69"/>
                      </a:lnTo>
                      <a:lnTo>
                        <a:pt x="282" y="71"/>
                      </a:lnTo>
                      <a:lnTo>
                        <a:pt x="287" y="76"/>
                      </a:lnTo>
                      <a:lnTo>
                        <a:pt x="290" y="82"/>
                      </a:lnTo>
                      <a:lnTo>
                        <a:pt x="287" y="84"/>
                      </a:lnTo>
                      <a:lnTo>
                        <a:pt x="282" y="84"/>
                      </a:lnTo>
                      <a:lnTo>
                        <a:pt x="279" y="86"/>
                      </a:lnTo>
                      <a:lnTo>
                        <a:pt x="257" y="86"/>
                      </a:lnTo>
                      <a:lnTo>
                        <a:pt x="249" y="84"/>
                      </a:lnTo>
                      <a:lnTo>
                        <a:pt x="244" y="86"/>
                      </a:lnTo>
                      <a:lnTo>
                        <a:pt x="223" y="86"/>
                      </a:lnTo>
                      <a:lnTo>
                        <a:pt x="213" y="90"/>
                      </a:lnTo>
                      <a:lnTo>
                        <a:pt x="211" y="90"/>
                      </a:lnTo>
                      <a:lnTo>
                        <a:pt x="208" y="92"/>
                      </a:lnTo>
                      <a:lnTo>
                        <a:pt x="193" y="92"/>
                      </a:lnTo>
                      <a:lnTo>
                        <a:pt x="190" y="94"/>
                      </a:lnTo>
                      <a:lnTo>
                        <a:pt x="188" y="95"/>
                      </a:lnTo>
                      <a:lnTo>
                        <a:pt x="185" y="97"/>
                      </a:lnTo>
                      <a:lnTo>
                        <a:pt x="183" y="97"/>
                      </a:lnTo>
                      <a:lnTo>
                        <a:pt x="180" y="100"/>
                      </a:lnTo>
                      <a:lnTo>
                        <a:pt x="173" y="100"/>
                      </a:lnTo>
                      <a:lnTo>
                        <a:pt x="172" y="99"/>
                      </a:lnTo>
                      <a:lnTo>
                        <a:pt x="168" y="99"/>
                      </a:lnTo>
                      <a:lnTo>
                        <a:pt x="165" y="100"/>
                      </a:lnTo>
                      <a:lnTo>
                        <a:pt x="165" y="109"/>
                      </a:lnTo>
                      <a:lnTo>
                        <a:pt x="163" y="112"/>
                      </a:lnTo>
                      <a:lnTo>
                        <a:pt x="157" y="115"/>
                      </a:lnTo>
                      <a:lnTo>
                        <a:pt x="154" y="114"/>
                      </a:lnTo>
                      <a:lnTo>
                        <a:pt x="152" y="114"/>
                      </a:lnTo>
                      <a:lnTo>
                        <a:pt x="154" y="110"/>
                      </a:lnTo>
                      <a:lnTo>
                        <a:pt x="159" y="105"/>
                      </a:lnTo>
                      <a:lnTo>
                        <a:pt x="159" y="99"/>
                      </a:lnTo>
                      <a:lnTo>
                        <a:pt x="157" y="97"/>
                      </a:lnTo>
                      <a:lnTo>
                        <a:pt x="150" y="97"/>
                      </a:lnTo>
                      <a:lnTo>
                        <a:pt x="149" y="100"/>
                      </a:lnTo>
                      <a:lnTo>
                        <a:pt x="147" y="100"/>
                      </a:lnTo>
                      <a:lnTo>
                        <a:pt x="145" y="102"/>
                      </a:lnTo>
                      <a:lnTo>
                        <a:pt x="139" y="102"/>
                      </a:lnTo>
                      <a:lnTo>
                        <a:pt x="134" y="107"/>
                      </a:lnTo>
                      <a:lnTo>
                        <a:pt x="131" y="109"/>
                      </a:lnTo>
                      <a:lnTo>
                        <a:pt x="126" y="109"/>
                      </a:lnTo>
                      <a:lnTo>
                        <a:pt x="122" y="110"/>
                      </a:lnTo>
                      <a:lnTo>
                        <a:pt x="117" y="110"/>
                      </a:lnTo>
                      <a:lnTo>
                        <a:pt x="114" y="112"/>
                      </a:lnTo>
                      <a:lnTo>
                        <a:pt x="107" y="112"/>
                      </a:lnTo>
                      <a:lnTo>
                        <a:pt x="102" y="110"/>
                      </a:lnTo>
                      <a:lnTo>
                        <a:pt x="101" y="110"/>
                      </a:lnTo>
                      <a:lnTo>
                        <a:pt x="98" y="107"/>
                      </a:lnTo>
                      <a:lnTo>
                        <a:pt x="96" y="107"/>
                      </a:lnTo>
                      <a:lnTo>
                        <a:pt x="93" y="104"/>
                      </a:lnTo>
                      <a:lnTo>
                        <a:pt x="74" y="104"/>
                      </a:lnTo>
                      <a:lnTo>
                        <a:pt x="73" y="109"/>
                      </a:lnTo>
                      <a:lnTo>
                        <a:pt x="68" y="114"/>
                      </a:lnTo>
                      <a:lnTo>
                        <a:pt x="53" y="114"/>
                      </a:lnTo>
                      <a:lnTo>
                        <a:pt x="46" y="110"/>
                      </a:lnTo>
                      <a:lnTo>
                        <a:pt x="41" y="109"/>
                      </a:lnTo>
                      <a:lnTo>
                        <a:pt x="40" y="107"/>
                      </a:lnTo>
                      <a:lnTo>
                        <a:pt x="37" y="109"/>
                      </a:lnTo>
                      <a:lnTo>
                        <a:pt x="33" y="109"/>
                      </a:lnTo>
                      <a:lnTo>
                        <a:pt x="30" y="110"/>
                      </a:lnTo>
                      <a:lnTo>
                        <a:pt x="27" y="109"/>
                      </a:lnTo>
                      <a:lnTo>
                        <a:pt x="22" y="104"/>
                      </a:lnTo>
                      <a:lnTo>
                        <a:pt x="30" y="104"/>
                      </a:lnTo>
                      <a:lnTo>
                        <a:pt x="32" y="102"/>
                      </a:lnTo>
                      <a:lnTo>
                        <a:pt x="28" y="100"/>
                      </a:lnTo>
                      <a:lnTo>
                        <a:pt x="23" y="99"/>
                      </a:lnTo>
                      <a:lnTo>
                        <a:pt x="18" y="94"/>
                      </a:lnTo>
                      <a:lnTo>
                        <a:pt x="18" y="92"/>
                      </a:lnTo>
                      <a:lnTo>
                        <a:pt x="20" y="89"/>
                      </a:lnTo>
                      <a:lnTo>
                        <a:pt x="18" y="86"/>
                      </a:lnTo>
                      <a:lnTo>
                        <a:pt x="18" y="84"/>
                      </a:lnTo>
                      <a:lnTo>
                        <a:pt x="13" y="82"/>
                      </a:lnTo>
                      <a:lnTo>
                        <a:pt x="10" y="82"/>
                      </a:lnTo>
                      <a:lnTo>
                        <a:pt x="5" y="77"/>
                      </a:lnTo>
                      <a:lnTo>
                        <a:pt x="12" y="71"/>
                      </a:lnTo>
                      <a:lnTo>
                        <a:pt x="5" y="64"/>
                      </a:lnTo>
                      <a:lnTo>
                        <a:pt x="8" y="58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2" y="48"/>
                      </a:lnTo>
                      <a:lnTo>
                        <a:pt x="8" y="41"/>
                      </a:lnTo>
                      <a:lnTo>
                        <a:pt x="13" y="39"/>
                      </a:lnTo>
                      <a:lnTo>
                        <a:pt x="37" y="39"/>
                      </a:lnTo>
                      <a:lnTo>
                        <a:pt x="38" y="38"/>
                      </a:lnTo>
                      <a:lnTo>
                        <a:pt x="38" y="34"/>
                      </a:lnTo>
                      <a:lnTo>
                        <a:pt x="50" y="31"/>
                      </a:lnTo>
                      <a:lnTo>
                        <a:pt x="45" y="28"/>
                      </a:lnTo>
                      <a:lnTo>
                        <a:pt x="43" y="26"/>
                      </a:lnTo>
                      <a:lnTo>
                        <a:pt x="45" y="23"/>
                      </a:lnTo>
                      <a:lnTo>
                        <a:pt x="65" y="23"/>
                      </a:lnTo>
                      <a:lnTo>
                        <a:pt x="69" y="20"/>
                      </a:lnTo>
                      <a:lnTo>
                        <a:pt x="73" y="18"/>
                      </a:lnTo>
                      <a:lnTo>
                        <a:pt x="79" y="16"/>
                      </a:lnTo>
                      <a:lnTo>
                        <a:pt x="86" y="16"/>
                      </a:lnTo>
                      <a:lnTo>
                        <a:pt x="89" y="13"/>
                      </a:lnTo>
                      <a:lnTo>
                        <a:pt x="98" y="8"/>
                      </a:lnTo>
                      <a:lnTo>
                        <a:pt x="111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" name="Freeform 332">
                  <a:extLst>
                    <a:ext uri="{FF2B5EF4-FFF2-40B4-BE49-F238E27FC236}">
                      <a16:creationId xmlns:a16="http://schemas.microsoft.com/office/drawing/2014/main" id="{9FE8D88D-F46F-500C-8BFF-C73F83F2B4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94251" y="2878138"/>
                  <a:ext cx="65088" cy="571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3" y="3"/>
                    </a:cxn>
                    <a:cxn ang="0">
                      <a:pos x="27" y="13"/>
                    </a:cxn>
                    <a:cxn ang="0">
                      <a:pos x="32" y="14"/>
                    </a:cxn>
                    <a:cxn ang="0">
                      <a:pos x="37" y="19"/>
                    </a:cxn>
                    <a:cxn ang="0">
                      <a:pos x="41" y="21"/>
                    </a:cxn>
                    <a:cxn ang="0">
                      <a:pos x="37" y="26"/>
                    </a:cxn>
                    <a:cxn ang="0">
                      <a:pos x="22" y="26"/>
                    </a:cxn>
                    <a:cxn ang="0">
                      <a:pos x="13" y="34"/>
                    </a:cxn>
                    <a:cxn ang="0">
                      <a:pos x="5" y="34"/>
                    </a:cxn>
                    <a:cxn ang="0">
                      <a:pos x="0" y="36"/>
                    </a:cxn>
                    <a:cxn ang="0">
                      <a:pos x="0" y="31"/>
                    </a:cxn>
                    <a:cxn ang="0">
                      <a:pos x="4" y="29"/>
                    </a:cxn>
                    <a:cxn ang="0">
                      <a:pos x="5" y="26"/>
                    </a:cxn>
                    <a:cxn ang="0">
                      <a:pos x="4" y="23"/>
                    </a:cxn>
                    <a:cxn ang="0">
                      <a:pos x="5" y="21"/>
                    </a:cxn>
                    <a:cxn ang="0">
                      <a:pos x="8" y="14"/>
                    </a:cxn>
                    <a:cxn ang="0">
                      <a:pos x="10" y="13"/>
                    </a:cxn>
                    <a:cxn ang="0">
                      <a:pos x="8" y="9"/>
                    </a:cxn>
                    <a:cxn ang="0">
                      <a:pos x="8" y="6"/>
                    </a:cxn>
                    <a:cxn ang="0">
                      <a:pos x="17" y="3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1" h="36">
                      <a:moveTo>
                        <a:pt x="20" y="0"/>
                      </a:moveTo>
                      <a:lnTo>
                        <a:pt x="23" y="3"/>
                      </a:lnTo>
                      <a:lnTo>
                        <a:pt x="27" y="13"/>
                      </a:lnTo>
                      <a:lnTo>
                        <a:pt x="32" y="14"/>
                      </a:lnTo>
                      <a:lnTo>
                        <a:pt x="37" y="19"/>
                      </a:lnTo>
                      <a:lnTo>
                        <a:pt x="41" y="21"/>
                      </a:lnTo>
                      <a:lnTo>
                        <a:pt x="37" y="26"/>
                      </a:lnTo>
                      <a:lnTo>
                        <a:pt x="22" y="26"/>
                      </a:lnTo>
                      <a:lnTo>
                        <a:pt x="13" y="34"/>
                      </a:lnTo>
                      <a:lnTo>
                        <a:pt x="5" y="34"/>
                      </a:lnTo>
                      <a:lnTo>
                        <a:pt x="0" y="36"/>
                      </a:lnTo>
                      <a:lnTo>
                        <a:pt x="0" y="31"/>
                      </a:lnTo>
                      <a:lnTo>
                        <a:pt x="4" y="29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8" y="14"/>
                      </a:lnTo>
                      <a:lnTo>
                        <a:pt x="10" y="13"/>
                      </a:lnTo>
                      <a:lnTo>
                        <a:pt x="8" y="9"/>
                      </a:lnTo>
                      <a:lnTo>
                        <a:pt x="8" y="6"/>
                      </a:lnTo>
                      <a:lnTo>
                        <a:pt x="17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55" name="Georgia">
                <a:extLst>
                  <a:ext uri="{FF2B5EF4-FFF2-40B4-BE49-F238E27FC236}">
                    <a16:creationId xmlns:a16="http://schemas.microsoft.com/office/drawing/2014/main" id="{E1312FED-ADCC-1601-66CF-0B204AAB3C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6076" y="5588635"/>
                <a:ext cx="168275" cy="6985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7" y="0"/>
                  </a:cxn>
                  <a:cxn ang="0">
                    <a:pos x="35" y="3"/>
                  </a:cxn>
                  <a:cxn ang="0">
                    <a:pos x="41" y="5"/>
                  </a:cxn>
                  <a:cxn ang="0">
                    <a:pos x="66" y="5"/>
                  </a:cxn>
                  <a:cxn ang="0">
                    <a:pos x="71" y="8"/>
                  </a:cxn>
                  <a:cxn ang="0">
                    <a:pos x="78" y="15"/>
                  </a:cxn>
                  <a:cxn ang="0">
                    <a:pos x="81" y="15"/>
                  </a:cxn>
                  <a:cxn ang="0">
                    <a:pos x="88" y="16"/>
                  </a:cxn>
                  <a:cxn ang="0">
                    <a:pos x="92" y="20"/>
                  </a:cxn>
                  <a:cxn ang="0">
                    <a:pos x="97" y="26"/>
                  </a:cxn>
                  <a:cxn ang="0">
                    <a:pos x="102" y="28"/>
                  </a:cxn>
                  <a:cxn ang="0">
                    <a:pos x="99" y="28"/>
                  </a:cxn>
                  <a:cxn ang="0">
                    <a:pos x="99" y="31"/>
                  </a:cxn>
                  <a:cxn ang="0">
                    <a:pos x="101" y="31"/>
                  </a:cxn>
                  <a:cxn ang="0">
                    <a:pos x="104" y="33"/>
                  </a:cxn>
                  <a:cxn ang="0">
                    <a:pos x="106" y="33"/>
                  </a:cxn>
                  <a:cxn ang="0">
                    <a:pos x="104" y="36"/>
                  </a:cxn>
                  <a:cxn ang="0">
                    <a:pos x="101" y="39"/>
                  </a:cxn>
                  <a:cxn ang="0">
                    <a:pos x="96" y="39"/>
                  </a:cxn>
                  <a:cxn ang="0">
                    <a:pos x="91" y="38"/>
                  </a:cxn>
                  <a:cxn ang="0">
                    <a:pos x="88" y="38"/>
                  </a:cxn>
                  <a:cxn ang="0">
                    <a:pos x="86" y="39"/>
                  </a:cxn>
                  <a:cxn ang="0">
                    <a:pos x="84" y="39"/>
                  </a:cxn>
                  <a:cxn ang="0">
                    <a:pos x="84" y="41"/>
                  </a:cxn>
                  <a:cxn ang="0">
                    <a:pos x="68" y="41"/>
                  </a:cxn>
                  <a:cxn ang="0">
                    <a:pos x="66" y="43"/>
                  </a:cxn>
                  <a:cxn ang="0">
                    <a:pos x="63" y="44"/>
                  </a:cxn>
                  <a:cxn ang="0">
                    <a:pos x="53" y="44"/>
                  </a:cxn>
                  <a:cxn ang="0">
                    <a:pos x="50" y="38"/>
                  </a:cxn>
                  <a:cxn ang="0">
                    <a:pos x="48" y="36"/>
                  </a:cxn>
                  <a:cxn ang="0">
                    <a:pos x="30" y="36"/>
                  </a:cxn>
                  <a:cxn ang="0">
                    <a:pos x="27" y="35"/>
                  </a:cxn>
                  <a:cxn ang="0">
                    <a:pos x="23" y="31"/>
                  </a:cxn>
                  <a:cxn ang="0">
                    <a:pos x="23" y="28"/>
                  </a:cxn>
                  <a:cxn ang="0">
                    <a:pos x="22" y="26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5" y="20"/>
                  </a:cxn>
                  <a:cxn ang="0">
                    <a:pos x="15" y="18"/>
                  </a:cxn>
                  <a:cxn ang="0">
                    <a:pos x="17" y="16"/>
                  </a:cxn>
                  <a:cxn ang="0">
                    <a:pos x="17" y="13"/>
                  </a:cxn>
                  <a:cxn ang="0">
                    <a:pos x="15" y="11"/>
                  </a:cxn>
                  <a:cxn ang="0">
                    <a:pos x="8" y="8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106" h="44">
                    <a:moveTo>
                      <a:pt x="5" y="0"/>
                    </a:moveTo>
                    <a:lnTo>
                      <a:pt x="27" y="0"/>
                    </a:lnTo>
                    <a:lnTo>
                      <a:pt x="35" y="3"/>
                    </a:lnTo>
                    <a:lnTo>
                      <a:pt x="41" y="5"/>
                    </a:lnTo>
                    <a:lnTo>
                      <a:pt x="66" y="5"/>
                    </a:lnTo>
                    <a:lnTo>
                      <a:pt x="71" y="8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88" y="16"/>
                    </a:lnTo>
                    <a:lnTo>
                      <a:pt x="92" y="20"/>
                    </a:lnTo>
                    <a:lnTo>
                      <a:pt x="97" y="26"/>
                    </a:lnTo>
                    <a:lnTo>
                      <a:pt x="102" y="28"/>
                    </a:lnTo>
                    <a:lnTo>
                      <a:pt x="99" y="28"/>
                    </a:lnTo>
                    <a:lnTo>
                      <a:pt x="99" y="31"/>
                    </a:lnTo>
                    <a:lnTo>
                      <a:pt x="101" y="31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4" y="36"/>
                    </a:lnTo>
                    <a:lnTo>
                      <a:pt x="101" y="39"/>
                    </a:lnTo>
                    <a:lnTo>
                      <a:pt x="96" y="39"/>
                    </a:lnTo>
                    <a:lnTo>
                      <a:pt x="91" y="38"/>
                    </a:lnTo>
                    <a:lnTo>
                      <a:pt x="88" y="38"/>
                    </a:lnTo>
                    <a:lnTo>
                      <a:pt x="86" y="39"/>
                    </a:lnTo>
                    <a:lnTo>
                      <a:pt x="84" y="39"/>
                    </a:lnTo>
                    <a:lnTo>
                      <a:pt x="84" y="41"/>
                    </a:lnTo>
                    <a:lnTo>
                      <a:pt x="68" y="41"/>
                    </a:lnTo>
                    <a:lnTo>
                      <a:pt x="66" y="43"/>
                    </a:lnTo>
                    <a:lnTo>
                      <a:pt x="63" y="44"/>
                    </a:lnTo>
                    <a:lnTo>
                      <a:pt x="53" y="44"/>
                    </a:lnTo>
                    <a:lnTo>
                      <a:pt x="50" y="38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7" y="35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2" y="26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5" y="11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" name="Azerbaijan">
                <a:extLst>
                  <a:ext uri="{FF2B5EF4-FFF2-40B4-BE49-F238E27FC236}">
                    <a16:creationId xmlns:a16="http://schemas.microsoft.com/office/drawing/2014/main" id="{1B0E279C-832C-85CD-955B-35E29B2C69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9426" y="5633085"/>
                <a:ext cx="123825" cy="968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5" y="8"/>
                  </a:cxn>
                  <a:cxn ang="0">
                    <a:pos x="45" y="7"/>
                  </a:cxn>
                  <a:cxn ang="0">
                    <a:pos x="53" y="5"/>
                  </a:cxn>
                  <a:cxn ang="0">
                    <a:pos x="63" y="18"/>
                  </a:cxn>
                  <a:cxn ang="0">
                    <a:pos x="74" y="26"/>
                  </a:cxn>
                  <a:cxn ang="0">
                    <a:pos x="74" y="30"/>
                  </a:cxn>
                  <a:cxn ang="0">
                    <a:pos x="63" y="33"/>
                  </a:cxn>
                  <a:cxn ang="0">
                    <a:pos x="58" y="36"/>
                  </a:cxn>
                  <a:cxn ang="0">
                    <a:pos x="56" y="46"/>
                  </a:cxn>
                  <a:cxn ang="0">
                    <a:pos x="55" y="53"/>
                  </a:cxn>
                  <a:cxn ang="0">
                    <a:pos x="60" y="61"/>
                  </a:cxn>
                  <a:cxn ang="0">
                    <a:pos x="53" y="59"/>
                  </a:cxn>
                  <a:cxn ang="0">
                    <a:pos x="46" y="53"/>
                  </a:cxn>
                  <a:cxn ang="0">
                    <a:pos x="46" y="44"/>
                  </a:cxn>
                  <a:cxn ang="0">
                    <a:pos x="41" y="41"/>
                  </a:cxn>
                  <a:cxn ang="0">
                    <a:pos x="37" y="44"/>
                  </a:cxn>
                  <a:cxn ang="0">
                    <a:pos x="30" y="46"/>
                  </a:cxn>
                  <a:cxn ang="0">
                    <a:pos x="27" y="46"/>
                  </a:cxn>
                  <a:cxn ang="0">
                    <a:pos x="22" y="43"/>
                  </a:cxn>
                  <a:cxn ang="0">
                    <a:pos x="12" y="33"/>
                  </a:cxn>
                  <a:cxn ang="0">
                    <a:pos x="13" y="28"/>
                  </a:cxn>
                  <a:cxn ang="0">
                    <a:pos x="12" y="25"/>
                  </a:cxn>
                  <a:cxn ang="0">
                    <a:pos x="7" y="21"/>
                  </a:cxn>
                  <a:cxn ang="0">
                    <a:pos x="4" y="18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7" y="10"/>
                  </a:cxn>
                  <a:cxn ang="0">
                    <a:pos x="17" y="11"/>
                  </a:cxn>
                  <a:cxn ang="0">
                    <a:pos x="22" y="5"/>
                  </a:cxn>
                  <a:cxn ang="0">
                    <a:pos x="17" y="3"/>
                  </a:cxn>
                  <a:cxn ang="0">
                    <a:pos x="15" y="0"/>
                  </a:cxn>
                </a:cxnLst>
                <a:rect l="0" t="0" r="r" b="b"/>
                <a:pathLst>
                  <a:path w="78" h="61">
                    <a:moveTo>
                      <a:pt x="15" y="0"/>
                    </a:moveTo>
                    <a:lnTo>
                      <a:pt x="25" y="0"/>
                    </a:lnTo>
                    <a:lnTo>
                      <a:pt x="28" y="5"/>
                    </a:lnTo>
                    <a:lnTo>
                      <a:pt x="35" y="8"/>
                    </a:lnTo>
                    <a:lnTo>
                      <a:pt x="40" y="8"/>
                    </a:lnTo>
                    <a:lnTo>
                      <a:pt x="45" y="7"/>
                    </a:lnTo>
                    <a:lnTo>
                      <a:pt x="51" y="3"/>
                    </a:lnTo>
                    <a:lnTo>
                      <a:pt x="53" y="5"/>
                    </a:lnTo>
                    <a:lnTo>
                      <a:pt x="60" y="15"/>
                    </a:lnTo>
                    <a:lnTo>
                      <a:pt x="63" y="18"/>
                    </a:lnTo>
                    <a:lnTo>
                      <a:pt x="69" y="21"/>
                    </a:lnTo>
                    <a:lnTo>
                      <a:pt x="74" y="26"/>
                    </a:lnTo>
                    <a:lnTo>
                      <a:pt x="78" y="28"/>
                    </a:lnTo>
                    <a:lnTo>
                      <a:pt x="74" y="30"/>
                    </a:lnTo>
                    <a:lnTo>
                      <a:pt x="65" y="30"/>
                    </a:lnTo>
                    <a:lnTo>
                      <a:pt x="63" y="33"/>
                    </a:lnTo>
                    <a:lnTo>
                      <a:pt x="63" y="41"/>
                    </a:lnTo>
                    <a:lnTo>
                      <a:pt x="58" y="36"/>
                    </a:lnTo>
                    <a:lnTo>
                      <a:pt x="56" y="41"/>
                    </a:lnTo>
                    <a:lnTo>
                      <a:pt x="56" y="46"/>
                    </a:lnTo>
                    <a:lnTo>
                      <a:pt x="55" y="49"/>
                    </a:lnTo>
                    <a:lnTo>
                      <a:pt x="55" y="53"/>
                    </a:lnTo>
                    <a:lnTo>
                      <a:pt x="56" y="58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3" y="59"/>
                    </a:lnTo>
                    <a:lnTo>
                      <a:pt x="50" y="58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1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2" y="43"/>
                    </a:lnTo>
                    <a:lnTo>
                      <a:pt x="15" y="39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" name="Armenia">
                <a:extLst>
                  <a:ext uri="{FF2B5EF4-FFF2-40B4-BE49-F238E27FC236}">
                    <a16:creationId xmlns:a16="http://schemas.microsoft.com/office/drawing/2014/main" id="{991254C1-C187-43A8-F4D2-D8A4A62085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52913" y="5653723"/>
                <a:ext cx="80963" cy="682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3" y="0"/>
                  </a:cxn>
                  <a:cxn ang="0">
                    <a:pos x="25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30" y="8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35" y="17"/>
                  </a:cxn>
                  <a:cxn ang="0">
                    <a:pos x="35" y="20"/>
                  </a:cxn>
                  <a:cxn ang="0">
                    <a:pos x="38" y="26"/>
                  </a:cxn>
                  <a:cxn ang="0">
                    <a:pos x="45" y="30"/>
                  </a:cxn>
                  <a:cxn ang="0">
                    <a:pos x="46" y="33"/>
                  </a:cxn>
                  <a:cxn ang="0">
                    <a:pos x="50" y="33"/>
                  </a:cxn>
                  <a:cxn ang="0">
                    <a:pos x="51" y="35"/>
                  </a:cxn>
                  <a:cxn ang="0">
                    <a:pos x="50" y="38"/>
                  </a:cxn>
                  <a:cxn ang="0">
                    <a:pos x="48" y="40"/>
                  </a:cxn>
                  <a:cxn ang="0">
                    <a:pos x="46" y="43"/>
                  </a:cxn>
                  <a:cxn ang="0">
                    <a:pos x="38" y="43"/>
                  </a:cxn>
                  <a:cxn ang="0">
                    <a:pos x="35" y="41"/>
                  </a:cxn>
                  <a:cxn ang="0">
                    <a:pos x="31" y="41"/>
                  </a:cxn>
                  <a:cxn ang="0">
                    <a:pos x="30" y="38"/>
                  </a:cxn>
                  <a:cxn ang="0">
                    <a:pos x="27" y="35"/>
                  </a:cxn>
                  <a:cxn ang="0">
                    <a:pos x="17" y="33"/>
                  </a:cxn>
                  <a:cxn ang="0">
                    <a:pos x="15" y="28"/>
                  </a:cxn>
                  <a:cxn ang="0">
                    <a:pos x="13" y="25"/>
                  </a:cxn>
                  <a:cxn ang="0">
                    <a:pos x="10" y="23"/>
                  </a:cxn>
                  <a:cxn ang="0">
                    <a:pos x="7" y="18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51" h="43">
                    <a:moveTo>
                      <a:pt x="7" y="0"/>
                    </a:moveTo>
                    <a:lnTo>
                      <a:pt x="23" y="0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3" y="10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5" y="17"/>
                    </a:lnTo>
                    <a:lnTo>
                      <a:pt x="35" y="20"/>
                    </a:lnTo>
                    <a:lnTo>
                      <a:pt x="38" y="26"/>
                    </a:lnTo>
                    <a:lnTo>
                      <a:pt x="45" y="30"/>
                    </a:lnTo>
                    <a:lnTo>
                      <a:pt x="46" y="33"/>
                    </a:lnTo>
                    <a:lnTo>
                      <a:pt x="50" y="33"/>
                    </a:lnTo>
                    <a:lnTo>
                      <a:pt x="51" y="35"/>
                    </a:lnTo>
                    <a:lnTo>
                      <a:pt x="50" y="38"/>
                    </a:lnTo>
                    <a:lnTo>
                      <a:pt x="48" y="40"/>
                    </a:lnTo>
                    <a:lnTo>
                      <a:pt x="46" y="43"/>
                    </a:lnTo>
                    <a:lnTo>
                      <a:pt x="38" y="43"/>
                    </a:lnTo>
                    <a:lnTo>
                      <a:pt x="35" y="41"/>
                    </a:lnTo>
                    <a:lnTo>
                      <a:pt x="31" y="41"/>
                    </a:lnTo>
                    <a:lnTo>
                      <a:pt x="30" y="38"/>
                    </a:lnTo>
                    <a:lnTo>
                      <a:pt x="27" y="35"/>
                    </a:lnTo>
                    <a:lnTo>
                      <a:pt x="17" y="33"/>
                    </a:lnTo>
                    <a:lnTo>
                      <a:pt x="15" y="28"/>
                    </a:lnTo>
                    <a:lnTo>
                      <a:pt x="13" y="25"/>
                    </a:lnTo>
                    <a:lnTo>
                      <a:pt x="10" y="23"/>
                    </a:lnTo>
                    <a:lnTo>
                      <a:pt x="7" y="18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39" name="färöer_inseln">
              <a:extLst>
                <a:ext uri="{FF2B5EF4-FFF2-40B4-BE49-F238E27FC236}">
                  <a16:creationId xmlns:a16="http://schemas.microsoft.com/office/drawing/2014/main" id="{04F0B5F5-5650-8AFC-3E30-43277965BD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659560" y="-4046452"/>
              <a:ext cx="61373" cy="92123"/>
              <a:chOff x="2808288" y="1328738"/>
              <a:chExt cx="3051175" cy="4579937"/>
            </a:xfrm>
            <a:noFill/>
          </p:grpSpPr>
          <p:sp>
            <p:nvSpPr>
              <p:cNvPr id="240" name="Freeform 6">
                <a:extLst>
                  <a:ext uri="{FF2B5EF4-FFF2-40B4-BE49-F238E27FC236}">
                    <a16:creationId xmlns:a16="http://schemas.microsoft.com/office/drawing/2014/main" id="{8B59A5D4-BE42-FE9E-48DF-80619F4128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3151" y="1328738"/>
                <a:ext cx="673100" cy="1092200"/>
              </a:xfrm>
              <a:custGeom>
                <a:avLst/>
                <a:gdLst>
                  <a:gd name="T0" fmla="*/ 204 w 522"/>
                  <a:gd name="T1" fmla="*/ 355 h 847"/>
                  <a:gd name="T2" fmla="*/ 174 w 522"/>
                  <a:gd name="T3" fmla="*/ 270 h 847"/>
                  <a:gd name="T4" fmla="*/ 155 w 522"/>
                  <a:gd name="T5" fmla="*/ 212 h 847"/>
                  <a:gd name="T6" fmla="*/ 199 w 522"/>
                  <a:gd name="T7" fmla="*/ 137 h 847"/>
                  <a:gd name="T8" fmla="*/ 238 w 522"/>
                  <a:gd name="T9" fmla="*/ 202 h 847"/>
                  <a:gd name="T10" fmla="*/ 250 w 522"/>
                  <a:gd name="T11" fmla="*/ 207 h 847"/>
                  <a:gd name="T12" fmla="*/ 221 w 522"/>
                  <a:gd name="T13" fmla="*/ 113 h 847"/>
                  <a:gd name="T14" fmla="*/ 204 w 522"/>
                  <a:gd name="T15" fmla="*/ 42 h 847"/>
                  <a:gd name="T16" fmla="*/ 245 w 522"/>
                  <a:gd name="T17" fmla="*/ 5 h 847"/>
                  <a:gd name="T18" fmla="*/ 311 w 522"/>
                  <a:gd name="T19" fmla="*/ 60 h 847"/>
                  <a:gd name="T20" fmla="*/ 339 w 522"/>
                  <a:gd name="T21" fmla="*/ 125 h 847"/>
                  <a:gd name="T22" fmla="*/ 347 w 522"/>
                  <a:gd name="T23" fmla="*/ 194 h 847"/>
                  <a:gd name="T24" fmla="*/ 381 w 522"/>
                  <a:gd name="T25" fmla="*/ 226 h 847"/>
                  <a:gd name="T26" fmla="*/ 403 w 522"/>
                  <a:gd name="T27" fmla="*/ 281 h 847"/>
                  <a:gd name="T28" fmla="*/ 402 w 522"/>
                  <a:gd name="T29" fmla="*/ 319 h 847"/>
                  <a:gd name="T30" fmla="*/ 423 w 522"/>
                  <a:gd name="T31" fmla="*/ 313 h 847"/>
                  <a:gd name="T32" fmla="*/ 457 w 522"/>
                  <a:gd name="T33" fmla="*/ 288 h 847"/>
                  <a:gd name="T34" fmla="*/ 500 w 522"/>
                  <a:gd name="T35" fmla="*/ 376 h 847"/>
                  <a:gd name="T36" fmla="*/ 474 w 522"/>
                  <a:gd name="T37" fmla="*/ 438 h 847"/>
                  <a:gd name="T38" fmla="*/ 453 w 522"/>
                  <a:gd name="T39" fmla="*/ 454 h 847"/>
                  <a:gd name="T40" fmla="*/ 377 w 522"/>
                  <a:gd name="T41" fmla="*/ 425 h 847"/>
                  <a:gd name="T42" fmla="*/ 390 w 522"/>
                  <a:gd name="T43" fmla="*/ 465 h 847"/>
                  <a:gd name="T44" fmla="*/ 436 w 522"/>
                  <a:gd name="T45" fmla="*/ 480 h 847"/>
                  <a:gd name="T46" fmla="*/ 464 w 522"/>
                  <a:gd name="T47" fmla="*/ 505 h 847"/>
                  <a:gd name="T48" fmla="*/ 484 w 522"/>
                  <a:gd name="T49" fmla="*/ 537 h 847"/>
                  <a:gd name="T50" fmla="*/ 475 w 522"/>
                  <a:gd name="T51" fmla="*/ 587 h 847"/>
                  <a:gd name="T52" fmla="*/ 440 w 522"/>
                  <a:gd name="T53" fmla="*/ 609 h 847"/>
                  <a:gd name="T54" fmla="*/ 358 w 522"/>
                  <a:gd name="T55" fmla="*/ 590 h 847"/>
                  <a:gd name="T56" fmla="*/ 347 w 522"/>
                  <a:gd name="T57" fmla="*/ 601 h 847"/>
                  <a:gd name="T58" fmla="*/ 406 w 522"/>
                  <a:gd name="T59" fmla="*/ 643 h 847"/>
                  <a:gd name="T60" fmla="*/ 446 w 522"/>
                  <a:gd name="T61" fmla="*/ 704 h 847"/>
                  <a:gd name="T62" fmla="*/ 440 w 522"/>
                  <a:gd name="T63" fmla="*/ 756 h 847"/>
                  <a:gd name="T64" fmla="*/ 439 w 522"/>
                  <a:gd name="T65" fmla="*/ 789 h 847"/>
                  <a:gd name="T66" fmla="*/ 379 w 522"/>
                  <a:gd name="T67" fmla="*/ 805 h 847"/>
                  <a:gd name="T68" fmla="*/ 291 w 522"/>
                  <a:gd name="T69" fmla="*/ 739 h 847"/>
                  <a:gd name="T70" fmla="*/ 281 w 522"/>
                  <a:gd name="T71" fmla="*/ 706 h 847"/>
                  <a:gd name="T72" fmla="*/ 260 w 522"/>
                  <a:gd name="T73" fmla="*/ 687 h 847"/>
                  <a:gd name="T74" fmla="*/ 274 w 522"/>
                  <a:gd name="T75" fmla="*/ 732 h 847"/>
                  <a:gd name="T76" fmla="*/ 297 w 522"/>
                  <a:gd name="T77" fmla="*/ 826 h 847"/>
                  <a:gd name="T78" fmla="*/ 264 w 522"/>
                  <a:gd name="T79" fmla="*/ 825 h 847"/>
                  <a:gd name="T80" fmla="*/ 223 w 522"/>
                  <a:gd name="T81" fmla="*/ 785 h 847"/>
                  <a:gd name="T82" fmla="*/ 183 w 522"/>
                  <a:gd name="T83" fmla="*/ 719 h 847"/>
                  <a:gd name="T84" fmla="*/ 162 w 522"/>
                  <a:gd name="T85" fmla="*/ 674 h 847"/>
                  <a:gd name="T86" fmla="*/ 142 w 522"/>
                  <a:gd name="T87" fmla="*/ 599 h 847"/>
                  <a:gd name="T88" fmla="*/ 192 w 522"/>
                  <a:gd name="T89" fmla="*/ 555 h 847"/>
                  <a:gd name="T90" fmla="*/ 132 w 522"/>
                  <a:gd name="T91" fmla="*/ 533 h 847"/>
                  <a:gd name="T92" fmla="*/ 87 w 522"/>
                  <a:gd name="T93" fmla="*/ 455 h 847"/>
                  <a:gd name="T94" fmla="*/ 53 w 522"/>
                  <a:gd name="T95" fmla="*/ 377 h 847"/>
                  <a:gd name="T96" fmla="*/ 30 w 522"/>
                  <a:gd name="T97" fmla="*/ 332 h 847"/>
                  <a:gd name="T98" fmla="*/ 16 w 522"/>
                  <a:gd name="T99" fmla="*/ 268 h 847"/>
                  <a:gd name="T100" fmla="*/ 12 w 522"/>
                  <a:gd name="T101" fmla="*/ 210 h 847"/>
                  <a:gd name="T102" fmla="*/ 23 w 522"/>
                  <a:gd name="T103" fmla="*/ 124 h 847"/>
                  <a:gd name="T104" fmla="*/ 82 w 522"/>
                  <a:gd name="T105" fmla="*/ 134 h 847"/>
                  <a:gd name="T106" fmla="*/ 98 w 522"/>
                  <a:gd name="T107" fmla="*/ 213 h 847"/>
                  <a:gd name="T108" fmla="*/ 113 w 522"/>
                  <a:gd name="T109" fmla="*/ 254 h 847"/>
                  <a:gd name="T110" fmla="*/ 129 w 522"/>
                  <a:gd name="T111" fmla="*/ 286 h 847"/>
                  <a:gd name="T112" fmla="*/ 144 w 522"/>
                  <a:gd name="T113" fmla="*/ 316 h 847"/>
                  <a:gd name="T114" fmla="*/ 187 w 522"/>
                  <a:gd name="T115" fmla="*/ 406 h 847"/>
                  <a:gd name="T116" fmla="*/ 192 w 522"/>
                  <a:gd name="T117" fmla="*/ 437 h 847"/>
                  <a:gd name="T118" fmla="*/ 203 w 522"/>
                  <a:gd name="T119" fmla="*/ 413 h 847"/>
                  <a:gd name="T120" fmla="*/ 204 w 522"/>
                  <a:gd name="T121" fmla="*/ 38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847">
                    <a:moveTo>
                      <a:pt x="204" y="381"/>
                    </a:moveTo>
                    <a:cubicBezTo>
                      <a:pt x="204" y="373"/>
                      <a:pt x="203" y="364"/>
                      <a:pt x="204" y="355"/>
                    </a:cubicBezTo>
                    <a:cubicBezTo>
                      <a:pt x="205" y="339"/>
                      <a:pt x="201" y="325"/>
                      <a:pt x="186" y="314"/>
                    </a:cubicBezTo>
                    <a:cubicBezTo>
                      <a:pt x="173" y="304"/>
                      <a:pt x="164" y="290"/>
                      <a:pt x="174" y="270"/>
                    </a:cubicBezTo>
                    <a:cubicBezTo>
                      <a:pt x="179" y="258"/>
                      <a:pt x="176" y="245"/>
                      <a:pt x="165" y="236"/>
                    </a:cubicBezTo>
                    <a:cubicBezTo>
                      <a:pt x="156" y="229"/>
                      <a:pt x="157" y="222"/>
                      <a:pt x="155" y="212"/>
                    </a:cubicBezTo>
                    <a:cubicBezTo>
                      <a:pt x="152" y="194"/>
                      <a:pt x="162" y="183"/>
                      <a:pt x="167" y="170"/>
                    </a:cubicBezTo>
                    <a:cubicBezTo>
                      <a:pt x="172" y="157"/>
                      <a:pt x="187" y="147"/>
                      <a:pt x="199" y="137"/>
                    </a:cubicBezTo>
                    <a:cubicBezTo>
                      <a:pt x="207" y="132"/>
                      <a:pt x="233" y="146"/>
                      <a:pt x="234" y="157"/>
                    </a:cubicBezTo>
                    <a:cubicBezTo>
                      <a:pt x="234" y="172"/>
                      <a:pt x="251" y="186"/>
                      <a:pt x="238" y="202"/>
                    </a:cubicBezTo>
                    <a:cubicBezTo>
                      <a:pt x="237" y="203"/>
                      <a:pt x="240" y="208"/>
                      <a:pt x="241" y="208"/>
                    </a:cubicBezTo>
                    <a:cubicBezTo>
                      <a:pt x="244" y="209"/>
                      <a:pt x="248" y="209"/>
                      <a:pt x="250" y="207"/>
                    </a:cubicBezTo>
                    <a:cubicBezTo>
                      <a:pt x="260" y="203"/>
                      <a:pt x="266" y="179"/>
                      <a:pt x="265" y="166"/>
                    </a:cubicBezTo>
                    <a:cubicBezTo>
                      <a:pt x="262" y="138"/>
                      <a:pt x="244" y="125"/>
                      <a:pt x="221" y="113"/>
                    </a:cubicBezTo>
                    <a:cubicBezTo>
                      <a:pt x="209" y="106"/>
                      <a:pt x="198" y="97"/>
                      <a:pt x="189" y="87"/>
                    </a:cubicBezTo>
                    <a:cubicBezTo>
                      <a:pt x="176" y="73"/>
                      <a:pt x="184" y="49"/>
                      <a:pt x="204" y="42"/>
                    </a:cubicBezTo>
                    <a:cubicBezTo>
                      <a:pt x="217" y="37"/>
                      <a:pt x="225" y="33"/>
                      <a:pt x="223" y="17"/>
                    </a:cubicBezTo>
                    <a:cubicBezTo>
                      <a:pt x="223" y="6"/>
                      <a:pt x="234" y="0"/>
                      <a:pt x="245" y="5"/>
                    </a:cubicBezTo>
                    <a:cubicBezTo>
                      <a:pt x="265" y="14"/>
                      <a:pt x="284" y="25"/>
                      <a:pt x="302" y="37"/>
                    </a:cubicBezTo>
                    <a:cubicBezTo>
                      <a:pt x="308" y="41"/>
                      <a:pt x="311" y="52"/>
                      <a:pt x="311" y="60"/>
                    </a:cubicBezTo>
                    <a:cubicBezTo>
                      <a:pt x="311" y="76"/>
                      <a:pt x="316" y="88"/>
                      <a:pt x="330" y="97"/>
                    </a:cubicBezTo>
                    <a:cubicBezTo>
                      <a:pt x="340" y="103"/>
                      <a:pt x="348" y="111"/>
                      <a:pt x="339" y="125"/>
                    </a:cubicBezTo>
                    <a:cubicBezTo>
                      <a:pt x="338" y="126"/>
                      <a:pt x="338" y="128"/>
                      <a:pt x="338" y="128"/>
                    </a:cubicBezTo>
                    <a:cubicBezTo>
                      <a:pt x="352" y="149"/>
                      <a:pt x="342" y="172"/>
                      <a:pt x="347" y="194"/>
                    </a:cubicBezTo>
                    <a:cubicBezTo>
                      <a:pt x="348" y="197"/>
                      <a:pt x="351" y="200"/>
                      <a:pt x="354" y="203"/>
                    </a:cubicBezTo>
                    <a:cubicBezTo>
                      <a:pt x="363" y="211"/>
                      <a:pt x="372" y="219"/>
                      <a:pt x="381" y="226"/>
                    </a:cubicBezTo>
                    <a:cubicBezTo>
                      <a:pt x="394" y="237"/>
                      <a:pt x="402" y="250"/>
                      <a:pt x="400" y="268"/>
                    </a:cubicBezTo>
                    <a:cubicBezTo>
                      <a:pt x="400" y="272"/>
                      <a:pt x="403" y="277"/>
                      <a:pt x="403" y="281"/>
                    </a:cubicBezTo>
                    <a:cubicBezTo>
                      <a:pt x="403" y="287"/>
                      <a:pt x="405" y="294"/>
                      <a:pt x="402" y="297"/>
                    </a:cubicBezTo>
                    <a:cubicBezTo>
                      <a:pt x="395" y="305"/>
                      <a:pt x="397" y="312"/>
                      <a:pt x="402" y="319"/>
                    </a:cubicBezTo>
                    <a:cubicBezTo>
                      <a:pt x="405" y="323"/>
                      <a:pt x="408" y="326"/>
                      <a:pt x="411" y="330"/>
                    </a:cubicBezTo>
                    <a:cubicBezTo>
                      <a:pt x="415" y="324"/>
                      <a:pt x="424" y="317"/>
                      <a:pt x="423" y="313"/>
                    </a:cubicBezTo>
                    <a:cubicBezTo>
                      <a:pt x="422" y="304"/>
                      <a:pt x="423" y="300"/>
                      <a:pt x="429" y="294"/>
                    </a:cubicBezTo>
                    <a:cubicBezTo>
                      <a:pt x="437" y="284"/>
                      <a:pt x="444" y="285"/>
                      <a:pt x="457" y="288"/>
                    </a:cubicBezTo>
                    <a:cubicBezTo>
                      <a:pt x="490" y="293"/>
                      <a:pt x="498" y="322"/>
                      <a:pt x="513" y="343"/>
                    </a:cubicBezTo>
                    <a:cubicBezTo>
                      <a:pt x="522" y="357"/>
                      <a:pt x="506" y="366"/>
                      <a:pt x="500" y="376"/>
                    </a:cubicBezTo>
                    <a:cubicBezTo>
                      <a:pt x="492" y="390"/>
                      <a:pt x="481" y="402"/>
                      <a:pt x="474" y="417"/>
                    </a:cubicBezTo>
                    <a:cubicBezTo>
                      <a:pt x="471" y="422"/>
                      <a:pt x="474" y="431"/>
                      <a:pt x="474" y="438"/>
                    </a:cubicBezTo>
                    <a:cubicBezTo>
                      <a:pt x="474" y="443"/>
                      <a:pt x="475" y="452"/>
                      <a:pt x="473" y="453"/>
                    </a:cubicBezTo>
                    <a:cubicBezTo>
                      <a:pt x="467" y="455"/>
                      <a:pt x="456" y="457"/>
                      <a:pt x="453" y="454"/>
                    </a:cubicBezTo>
                    <a:cubicBezTo>
                      <a:pt x="435" y="435"/>
                      <a:pt x="411" y="432"/>
                      <a:pt x="388" y="426"/>
                    </a:cubicBezTo>
                    <a:cubicBezTo>
                      <a:pt x="385" y="425"/>
                      <a:pt x="381" y="424"/>
                      <a:pt x="377" y="425"/>
                    </a:cubicBezTo>
                    <a:cubicBezTo>
                      <a:pt x="370" y="426"/>
                      <a:pt x="365" y="429"/>
                      <a:pt x="371" y="437"/>
                    </a:cubicBezTo>
                    <a:cubicBezTo>
                      <a:pt x="377" y="446"/>
                      <a:pt x="383" y="456"/>
                      <a:pt x="390" y="465"/>
                    </a:cubicBezTo>
                    <a:cubicBezTo>
                      <a:pt x="391" y="467"/>
                      <a:pt x="397" y="468"/>
                      <a:pt x="400" y="467"/>
                    </a:cubicBezTo>
                    <a:cubicBezTo>
                      <a:pt x="415" y="462"/>
                      <a:pt x="426" y="467"/>
                      <a:pt x="436" y="480"/>
                    </a:cubicBezTo>
                    <a:cubicBezTo>
                      <a:pt x="440" y="486"/>
                      <a:pt x="449" y="490"/>
                      <a:pt x="455" y="495"/>
                    </a:cubicBezTo>
                    <a:cubicBezTo>
                      <a:pt x="458" y="498"/>
                      <a:pt x="461" y="502"/>
                      <a:pt x="464" y="505"/>
                    </a:cubicBezTo>
                    <a:cubicBezTo>
                      <a:pt x="468" y="509"/>
                      <a:pt x="472" y="514"/>
                      <a:pt x="477" y="516"/>
                    </a:cubicBezTo>
                    <a:cubicBezTo>
                      <a:pt x="490" y="520"/>
                      <a:pt x="490" y="529"/>
                      <a:pt x="484" y="537"/>
                    </a:cubicBezTo>
                    <a:cubicBezTo>
                      <a:pt x="475" y="548"/>
                      <a:pt x="475" y="558"/>
                      <a:pt x="480" y="571"/>
                    </a:cubicBezTo>
                    <a:cubicBezTo>
                      <a:pt x="482" y="575"/>
                      <a:pt x="479" y="583"/>
                      <a:pt x="475" y="587"/>
                    </a:cubicBezTo>
                    <a:cubicBezTo>
                      <a:pt x="467" y="595"/>
                      <a:pt x="457" y="601"/>
                      <a:pt x="448" y="607"/>
                    </a:cubicBezTo>
                    <a:cubicBezTo>
                      <a:pt x="446" y="609"/>
                      <a:pt x="442" y="610"/>
                      <a:pt x="440" y="609"/>
                    </a:cubicBezTo>
                    <a:cubicBezTo>
                      <a:pt x="427" y="602"/>
                      <a:pt x="413" y="607"/>
                      <a:pt x="400" y="610"/>
                    </a:cubicBezTo>
                    <a:cubicBezTo>
                      <a:pt x="381" y="613"/>
                      <a:pt x="371" y="597"/>
                      <a:pt x="358" y="590"/>
                    </a:cubicBezTo>
                    <a:cubicBezTo>
                      <a:pt x="350" y="586"/>
                      <a:pt x="345" y="575"/>
                      <a:pt x="334" y="580"/>
                    </a:cubicBezTo>
                    <a:cubicBezTo>
                      <a:pt x="338" y="588"/>
                      <a:pt x="342" y="595"/>
                      <a:pt x="347" y="601"/>
                    </a:cubicBezTo>
                    <a:cubicBezTo>
                      <a:pt x="356" y="611"/>
                      <a:pt x="367" y="619"/>
                      <a:pt x="375" y="630"/>
                    </a:cubicBezTo>
                    <a:cubicBezTo>
                      <a:pt x="383" y="641"/>
                      <a:pt x="394" y="644"/>
                      <a:pt x="406" y="643"/>
                    </a:cubicBezTo>
                    <a:cubicBezTo>
                      <a:pt x="422" y="640"/>
                      <a:pt x="433" y="648"/>
                      <a:pt x="438" y="661"/>
                    </a:cubicBezTo>
                    <a:cubicBezTo>
                      <a:pt x="442" y="675"/>
                      <a:pt x="445" y="690"/>
                      <a:pt x="446" y="704"/>
                    </a:cubicBezTo>
                    <a:cubicBezTo>
                      <a:pt x="446" y="717"/>
                      <a:pt x="438" y="729"/>
                      <a:pt x="435" y="743"/>
                    </a:cubicBezTo>
                    <a:cubicBezTo>
                      <a:pt x="434" y="747"/>
                      <a:pt x="437" y="753"/>
                      <a:pt x="440" y="756"/>
                    </a:cubicBezTo>
                    <a:cubicBezTo>
                      <a:pt x="449" y="765"/>
                      <a:pt x="447" y="774"/>
                      <a:pt x="442" y="783"/>
                    </a:cubicBezTo>
                    <a:cubicBezTo>
                      <a:pt x="441" y="785"/>
                      <a:pt x="440" y="787"/>
                      <a:pt x="439" y="789"/>
                    </a:cubicBezTo>
                    <a:cubicBezTo>
                      <a:pt x="421" y="820"/>
                      <a:pt x="419" y="820"/>
                      <a:pt x="384" y="806"/>
                    </a:cubicBezTo>
                    <a:cubicBezTo>
                      <a:pt x="382" y="806"/>
                      <a:pt x="380" y="804"/>
                      <a:pt x="379" y="805"/>
                    </a:cubicBezTo>
                    <a:cubicBezTo>
                      <a:pt x="353" y="820"/>
                      <a:pt x="345" y="794"/>
                      <a:pt x="332" y="784"/>
                    </a:cubicBezTo>
                    <a:cubicBezTo>
                      <a:pt x="316" y="771"/>
                      <a:pt x="305" y="753"/>
                      <a:pt x="291" y="739"/>
                    </a:cubicBezTo>
                    <a:cubicBezTo>
                      <a:pt x="282" y="730"/>
                      <a:pt x="279" y="720"/>
                      <a:pt x="281" y="708"/>
                    </a:cubicBezTo>
                    <a:cubicBezTo>
                      <a:pt x="281" y="707"/>
                      <a:pt x="281" y="706"/>
                      <a:pt x="281" y="706"/>
                    </a:cubicBezTo>
                    <a:cubicBezTo>
                      <a:pt x="283" y="695"/>
                      <a:pt x="280" y="687"/>
                      <a:pt x="270" y="683"/>
                    </a:cubicBezTo>
                    <a:cubicBezTo>
                      <a:pt x="267" y="682"/>
                      <a:pt x="262" y="684"/>
                      <a:pt x="260" y="687"/>
                    </a:cubicBezTo>
                    <a:cubicBezTo>
                      <a:pt x="254" y="695"/>
                      <a:pt x="259" y="702"/>
                      <a:pt x="264" y="710"/>
                    </a:cubicBezTo>
                    <a:cubicBezTo>
                      <a:pt x="269" y="716"/>
                      <a:pt x="271" y="725"/>
                      <a:pt x="274" y="732"/>
                    </a:cubicBezTo>
                    <a:cubicBezTo>
                      <a:pt x="280" y="745"/>
                      <a:pt x="286" y="758"/>
                      <a:pt x="293" y="771"/>
                    </a:cubicBezTo>
                    <a:cubicBezTo>
                      <a:pt x="302" y="789"/>
                      <a:pt x="310" y="806"/>
                      <a:pt x="297" y="826"/>
                    </a:cubicBezTo>
                    <a:cubicBezTo>
                      <a:pt x="292" y="833"/>
                      <a:pt x="297" y="847"/>
                      <a:pt x="282" y="846"/>
                    </a:cubicBezTo>
                    <a:cubicBezTo>
                      <a:pt x="269" y="845"/>
                      <a:pt x="268" y="834"/>
                      <a:pt x="264" y="825"/>
                    </a:cubicBezTo>
                    <a:cubicBezTo>
                      <a:pt x="260" y="814"/>
                      <a:pt x="255" y="804"/>
                      <a:pt x="240" y="801"/>
                    </a:cubicBezTo>
                    <a:cubicBezTo>
                      <a:pt x="234" y="800"/>
                      <a:pt x="227" y="792"/>
                      <a:pt x="223" y="785"/>
                    </a:cubicBezTo>
                    <a:cubicBezTo>
                      <a:pt x="215" y="772"/>
                      <a:pt x="208" y="758"/>
                      <a:pt x="200" y="744"/>
                    </a:cubicBezTo>
                    <a:cubicBezTo>
                      <a:pt x="195" y="736"/>
                      <a:pt x="188" y="728"/>
                      <a:pt x="183" y="719"/>
                    </a:cubicBezTo>
                    <a:cubicBezTo>
                      <a:pt x="178" y="709"/>
                      <a:pt x="175" y="697"/>
                      <a:pt x="171" y="686"/>
                    </a:cubicBezTo>
                    <a:cubicBezTo>
                      <a:pt x="169" y="682"/>
                      <a:pt x="164" y="678"/>
                      <a:pt x="162" y="674"/>
                    </a:cubicBezTo>
                    <a:cubicBezTo>
                      <a:pt x="157" y="664"/>
                      <a:pt x="151" y="655"/>
                      <a:pt x="148" y="644"/>
                    </a:cubicBezTo>
                    <a:cubicBezTo>
                      <a:pt x="145" y="630"/>
                      <a:pt x="144" y="614"/>
                      <a:pt x="142" y="599"/>
                    </a:cubicBezTo>
                    <a:cubicBezTo>
                      <a:pt x="137" y="576"/>
                      <a:pt x="141" y="571"/>
                      <a:pt x="164" y="571"/>
                    </a:cubicBezTo>
                    <a:cubicBezTo>
                      <a:pt x="177" y="571"/>
                      <a:pt x="187" y="569"/>
                      <a:pt x="192" y="555"/>
                    </a:cubicBezTo>
                    <a:cubicBezTo>
                      <a:pt x="195" y="545"/>
                      <a:pt x="193" y="541"/>
                      <a:pt x="183" y="540"/>
                    </a:cubicBezTo>
                    <a:cubicBezTo>
                      <a:pt x="166" y="538"/>
                      <a:pt x="149" y="536"/>
                      <a:pt x="132" y="533"/>
                    </a:cubicBezTo>
                    <a:cubicBezTo>
                      <a:pt x="128" y="532"/>
                      <a:pt x="123" y="527"/>
                      <a:pt x="120" y="522"/>
                    </a:cubicBezTo>
                    <a:cubicBezTo>
                      <a:pt x="109" y="500"/>
                      <a:pt x="94" y="479"/>
                      <a:pt x="87" y="455"/>
                    </a:cubicBezTo>
                    <a:cubicBezTo>
                      <a:pt x="81" y="436"/>
                      <a:pt x="59" y="424"/>
                      <a:pt x="66" y="399"/>
                    </a:cubicBezTo>
                    <a:cubicBezTo>
                      <a:pt x="68" y="393"/>
                      <a:pt x="59" y="382"/>
                      <a:pt x="53" y="377"/>
                    </a:cubicBezTo>
                    <a:cubicBezTo>
                      <a:pt x="38" y="366"/>
                      <a:pt x="28" y="354"/>
                      <a:pt x="30" y="336"/>
                    </a:cubicBezTo>
                    <a:cubicBezTo>
                      <a:pt x="30" y="334"/>
                      <a:pt x="30" y="333"/>
                      <a:pt x="30" y="332"/>
                    </a:cubicBezTo>
                    <a:cubicBezTo>
                      <a:pt x="23" y="316"/>
                      <a:pt x="14" y="301"/>
                      <a:pt x="22" y="282"/>
                    </a:cubicBezTo>
                    <a:cubicBezTo>
                      <a:pt x="23" y="279"/>
                      <a:pt x="18" y="273"/>
                      <a:pt x="16" y="268"/>
                    </a:cubicBezTo>
                    <a:cubicBezTo>
                      <a:pt x="8" y="254"/>
                      <a:pt x="0" y="241"/>
                      <a:pt x="12" y="225"/>
                    </a:cubicBezTo>
                    <a:cubicBezTo>
                      <a:pt x="15" y="221"/>
                      <a:pt x="13" y="215"/>
                      <a:pt x="12" y="210"/>
                    </a:cubicBezTo>
                    <a:cubicBezTo>
                      <a:pt x="10" y="196"/>
                      <a:pt x="7" y="182"/>
                      <a:pt x="5" y="169"/>
                    </a:cubicBezTo>
                    <a:cubicBezTo>
                      <a:pt x="1" y="150"/>
                      <a:pt x="19" y="139"/>
                      <a:pt x="23" y="124"/>
                    </a:cubicBezTo>
                    <a:cubicBezTo>
                      <a:pt x="35" y="124"/>
                      <a:pt x="48" y="124"/>
                      <a:pt x="59" y="125"/>
                    </a:cubicBezTo>
                    <a:cubicBezTo>
                      <a:pt x="67" y="126"/>
                      <a:pt x="74" y="130"/>
                      <a:pt x="82" y="134"/>
                    </a:cubicBezTo>
                    <a:cubicBezTo>
                      <a:pt x="95" y="139"/>
                      <a:pt x="102" y="153"/>
                      <a:pt x="97" y="166"/>
                    </a:cubicBezTo>
                    <a:cubicBezTo>
                      <a:pt x="90" y="182"/>
                      <a:pt x="89" y="197"/>
                      <a:pt x="98" y="213"/>
                    </a:cubicBezTo>
                    <a:cubicBezTo>
                      <a:pt x="104" y="222"/>
                      <a:pt x="104" y="234"/>
                      <a:pt x="107" y="245"/>
                    </a:cubicBezTo>
                    <a:cubicBezTo>
                      <a:pt x="108" y="249"/>
                      <a:pt x="110" y="253"/>
                      <a:pt x="113" y="254"/>
                    </a:cubicBezTo>
                    <a:cubicBezTo>
                      <a:pt x="123" y="259"/>
                      <a:pt x="127" y="266"/>
                      <a:pt x="127" y="277"/>
                    </a:cubicBezTo>
                    <a:cubicBezTo>
                      <a:pt x="127" y="280"/>
                      <a:pt x="127" y="285"/>
                      <a:pt x="129" y="286"/>
                    </a:cubicBezTo>
                    <a:cubicBezTo>
                      <a:pt x="141" y="291"/>
                      <a:pt x="145" y="301"/>
                      <a:pt x="143" y="314"/>
                    </a:cubicBezTo>
                    <a:cubicBezTo>
                      <a:pt x="143" y="314"/>
                      <a:pt x="143" y="315"/>
                      <a:pt x="144" y="316"/>
                    </a:cubicBezTo>
                    <a:cubicBezTo>
                      <a:pt x="164" y="321"/>
                      <a:pt x="162" y="343"/>
                      <a:pt x="171" y="356"/>
                    </a:cubicBezTo>
                    <a:cubicBezTo>
                      <a:pt x="181" y="370"/>
                      <a:pt x="183" y="389"/>
                      <a:pt x="187" y="406"/>
                    </a:cubicBezTo>
                    <a:cubicBezTo>
                      <a:pt x="188" y="413"/>
                      <a:pt x="186" y="421"/>
                      <a:pt x="187" y="428"/>
                    </a:cubicBezTo>
                    <a:cubicBezTo>
                      <a:pt x="187" y="431"/>
                      <a:pt x="190" y="434"/>
                      <a:pt x="192" y="437"/>
                    </a:cubicBezTo>
                    <a:cubicBezTo>
                      <a:pt x="195" y="435"/>
                      <a:pt x="200" y="434"/>
                      <a:pt x="201" y="431"/>
                    </a:cubicBezTo>
                    <a:cubicBezTo>
                      <a:pt x="203" y="426"/>
                      <a:pt x="203" y="419"/>
                      <a:pt x="203" y="413"/>
                    </a:cubicBezTo>
                    <a:cubicBezTo>
                      <a:pt x="204" y="403"/>
                      <a:pt x="203" y="392"/>
                      <a:pt x="203" y="381"/>
                    </a:cubicBezTo>
                    <a:cubicBezTo>
                      <a:pt x="204" y="381"/>
                      <a:pt x="204" y="381"/>
                      <a:pt x="204" y="38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1" name="Freeform 7">
                <a:extLst>
                  <a:ext uri="{FF2B5EF4-FFF2-40B4-BE49-F238E27FC236}">
                    <a16:creationId xmlns:a16="http://schemas.microsoft.com/office/drawing/2014/main" id="{C95EC391-9500-5FEA-170B-A7A0D2DE64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57676" y="4695825"/>
                <a:ext cx="736600" cy="1212850"/>
              </a:xfrm>
              <a:custGeom>
                <a:avLst/>
                <a:gdLst>
                  <a:gd name="T0" fmla="*/ 385 w 572"/>
                  <a:gd name="T1" fmla="*/ 397 h 940"/>
                  <a:gd name="T2" fmla="*/ 384 w 572"/>
                  <a:gd name="T3" fmla="*/ 416 h 940"/>
                  <a:gd name="T4" fmla="*/ 453 w 572"/>
                  <a:gd name="T5" fmla="*/ 457 h 940"/>
                  <a:gd name="T6" fmla="*/ 464 w 572"/>
                  <a:gd name="T7" fmla="*/ 480 h 940"/>
                  <a:gd name="T8" fmla="*/ 460 w 572"/>
                  <a:gd name="T9" fmla="*/ 532 h 940"/>
                  <a:gd name="T10" fmla="*/ 444 w 572"/>
                  <a:gd name="T11" fmla="*/ 567 h 940"/>
                  <a:gd name="T12" fmla="*/ 497 w 572"/>
                  <a:gd name="T13" fmla="*/ 578 h 940"/>
                  <a:gd name="T14" fmla="*/ 450 w 572"/>
                  <a:gd name="T15" fmla="*/ 620 h 940"/>
                  <a:gd name="T16" fmla="*/ 400 w 572"/>
                  <a:gd name="T17" fmla="*/ 647 h 940"/>
                  <a:gd name="T18" fmla="*/ 401 w 572"/>
                  <a:gd name="T19" fmla="*/ 682 h 940"/>
                  <a:gd name="T20" fmla="*/ 469 w 572"/>
                  <a:gd name="T21" fmla="*/ 674 h 940"/>
                  <a:gd name="T22" fmla="*/ 480 w 572"/>
                  <a:gd name="T23" fmla="*/ 725 h 940"/>
                  <a:gd name="T24" fmla="*/ 515 w 572"/>
                  <a:gd name="T25" fmla="*/ 726 h 940"/>
                  <a:gd name="T26" fmla="*/ 529 w 572"/>
                  <a:gd name="T27" fmla="*/ 785 h 940"/>
                  <a:gd name="T28" fmla="*/ 554 w 572"/>
                  <a:gd name="T29" fmla="*/ 908 h 940"/>
                  <a:gd name="T30" fmla="*/ 543 w 572"/>
                  <a:gd name="T31" fmla="*/ 928 h 940"/>
                  <a:gd name="T32" fmla="*/ 506 w 572"/>
                  <a:gd name="T33" fmla="*/ 931 h 940"/>
                  <a:gd name="T34" fmla="*/ 468 w 572"/>
                  <a:gd name="T35" fmla="*/ 889 h 940"/>
                  <a:gd name="T36" fmla="*/ 447 w 572"/>
                  <a:gd name="T37" fmla="*/ 877 h 940"/>
                  <a:gd name="T38" fmla="*/ 391 w 572"/>
                  <a:gd name="T39" fmla="*/ 831 h 940"/>
                  <a:gd name="T40" fmla="*/ 316 w 572"/>
                  <a:gd name="T41" fmla="*/ 723 h 940"/>
                  <a:gd name="T42" fmla="*/ 279 w 572"/>
                  <a:gd name="T43" fmla="*/ 707 h 940"/>
                  <a:gd name="T44" fmla="*/ 213 w 572"/>
                  <a:gd name="T45" fmla="*/ 632 h 940"/>
                  <a:gd name="T46" fmla="*/ 187 w 572"/>
                  <a:gd name="T47" fmla="*/ 560 h 940"/>
                  <a:gd name="T48" fmla="*/ 186 w 572"/>
                  <a:gd name="T49" fmla="*/ 489 h 940"/>
                  <a:gd name="T50" fmla="*/ 155 w 572"/>
                  <a:gd name="T51" fmla="*/ 421 h 940"/>
                  <a:gd name="T52" fmla="*/ 134 w 572"/>
                  <a:gd name="T53" fmla="*/ 375 h 940"/>
                  <a:gd name="T54" fmla="*/ 70 w 572"/>
                  <a:gd name="T55" fmla="*/ 301 h 940"/>
                  <a:gd name="T56" fmla="*/ 46 w 572"/>
                  <a:gd name="T57" fmla="*/ 277 h 940"/>
                  <a:gd name="T58" fmla="*/ 50 w 572"/>
                  <a:gd name="T59" fmla="*/ 233 h 940"/>
                  <a:gd name="T60" fmla="*/ 23 w 572"/>
                  <a:gd name="T61" fmla="*/ 196 h 940"/>
                  <a:gd name="T62" fmla="*/ 17 w 572"/>
                  <a:gd name="T63" fmla="*/ 145 h 940"/>
                  <a:gd name="T64" fmla="*/ 11 w 572"/>
                  <a:gd name="T65" fmla="*/ 126 h 940"/>
                  <a:gd name="T66" fmla="*/ 30 w 572"/>
                  <a:gd name="T67" fmla="*/ 76 h 940"/>
                  <a:gd name="T68" fmla="*/ 77 w 572"/>
                  <a:gd name="T69" fmla="*/ 22 h 940"/>
                  <a:gd name="T70" fmla="*/ 110 w 572"/>
                  <a:gd name="T71" fmla="*/ 18 h 940"/>
                  <a:gd name="T72" fmla="*/ 172 w 572"/>
                  <a:gd name="T73" fmla="*/ 77 h 940"/>
                  <a:gd name="T74" fmla="*/ 178 w 572"/>
                  <a:gd name="T75" fmla="*/ 98 h 940"/>
                  <a:gd name="T76" fmla="*/ 209 w 572"/>
                  <a:gd name="T77" fmla="*/ 115 h 940"/>
                  <a:gd name="T78" fmla="*/ 162 w 572"/>
                  <a:gd name="T79" fmla="*/ 150 h 940"/>
                  <a:gd name="T80" fmla="*/ 148 w 572"/>
                  <a:gd name="T81" fmla="*/ 189 h 940"/>
                  <a:gd name="T82" fmla="*/ 164 w 572"/>
                  <a:gd name="T83" fmla="*/ 184 h 940"/>
                  <a:gd name="T84" fmla="*/ 284 w 572"/>
                  <a:gd name="T85" fmla="*/ 220 h 940"/>
                  <a:gd name="T86" fmla="*/ 303 w 572"/>
                  <a:gd name="T87" fmla="*/ 247 h 940"/>
                  <a:gd name="T88" fmla="*/ 368 w 572"/>
                  <a:gd name="T89" fmla="*/ 260 h 940"/>
                  <a:gd name="T90" fmla="*/ 394 w 572"/>
                  <a:gd name="T91" fmla="*/ 265 h 940"/>
                  <a:gd name="T92" fmla="*/ 446 w 572"/>
                  <a:gd name="T93" fmla="*/ 331 h 940"/>
                  <a:gd name="T94" fmla="*/ 415 w 572"/>
                  <a:gd name="T95" fmla="*/ 399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2" h="940">
                    <a:moveTo>
                      <a:pt x="415" y="399"/>
                    </a:moveTo>
                    <a:cubicBezTo>
                      <a:pt x="407" y="399"/>
                      <a:pt x="396" y="397"/>
                      <a:pt x="385" y="397"/>
                    </a:cubicBezTo>
                    <a:cubicBezTo>
                      <a:pt x="380" y="397"/>
                      <a:pt x="377" y="402"/>
                      <a:pt x="373" y="405"/>
                    </a:cubicBezTo>
                    <a:cubicBezTo>
                      <a:pt x="376" y="409"/>
                      <a:pt x="380" y="415"/>
                      <a:pt x="384" y="416"/>
                    </a:cubicBezTo>
                    <a:cubicBezTo>
                      <a:pt x="405" y="420"/>
                      <a:pt x="425" y="424"/>
                      <a:pt x="440" y="439"/>
                    </a:cubicBezTo>
                    <a:cubicBezTo>
                      <a:pt x="445" y="444"/>
                      <a:pt x="449" y="451"/>
                      <a:pt x="453" y="457"/>
                    </a:cubicBezTo>
                    <a:cubicBezTo>
                      <a:pt x="456" y="460"/>
                      <a:pt x="458" y="464"/>
                      <a:pt x="460" y="468"/>
                    </a:cubicBezTo>
                    <a:cubicBezTo>
                      <a:pt x="462" y="472"/>
                      <a:pt x="465" y="477"/>
                      <a:pt x="464" y="480"/>
                    </a:cubicBezTo>
                    <a:cubicBezTo>
                      <a:pt x="454" y="495"/>
                      <a:pt x="460" y="508"/>
                      <a:pt x="468" y="521"/>
                    </a:cubicBezTo>
                    <a:cubicBezTo>
                      <a:pt x="473" y="530"/>
                      <a:pt x="472" y="534"/>
                      <a:pt x="460" y="532"/>
                    </a:cubicBezTo>
                    <a:cubicBezTo>
                      <a:pt x="449" y="531"/>
                      <a:pt x="436" y="525"/>
                      <a:pt x="430" y="539"/>
                    </a:cubicBezTo>
                    <a:cubicBezTo>
                      <a:pt x="423" y="553"/>
                      <a:pt x="438" y="559"/>
                      <a:pt x="444" y="567"/>
                    </a:cubicBezTo>
                    <a:cubicBezTo>
                      <a:pt x="452" y="575"/>
                      <a:pt x="459" y="581"/>
                      <a:pt x="471" y="571"/>
                    </a:cubicBezTo>
                    <a:cubicBezTo>
                      <a:pt x="480" y="564"/>
                      <a:pt x="490" y="569"/>
                      <a:pt x="497" y="578"/>
                    </a:cubicBezTo>
                    <a:cubicBezTo>
                      <a:pt x="504" y="587"/>
                      <a:pt x="499" y="593"/>
                      <a:pt x="492" y="601"/>
                    </a:cubicBezTo>
                    <a:cubicBezTo>
                      <a:pt x="481" y="615"/>
                      <a:pt x="472" y="630"/>
                      <a:pt x="450" y="620"/>
                    </a:cubicBezTo>
                    <a:cubicBezTo>
                      <a:pt x="448" y="620"/>
                      <a:pt x="443" y="622"/>
                      <a:pt x="442" y="625"/>
                    </a:cubicBezTo>
                    <a:cubicBezTo>
                      <a:pt x="433" y="642"/>
                      <a:pt x="416" y="643"/>
                      <a:pt x="400" y="647"/>
                    </a:cubicBezTo>
                    <a:cubicBezTo>
                      <a:pt x="392" y="650"/>
                      <a:pt x="383" y="654"/>
                      <a:pt x="379" y="660"/>
                    </a:cubicBezTo>
                    <a:cubicBezTo>
                      <a:pt x="375" y="666"/>
                      <a:pt x="390" y="681"/>
                      <a:pt x="401" y="682"/>
                    </a:cubicBezTo>
                    <a:cubicBezTo>
                      <a:pt x="408" y="682"/>
                      <a:pt x="416" y="680"/>
                      <a:pt x="422" y="677"/>
                    </a:cubicBezTo>
                    <a:cubicBezTo>
                      <a:pt x="438" y="671"/>
                      <a:pt x="452" y="667"/>
                      <a:pt x="469" y="674"/>
                    </a:cubicBezTo>
                    <a:cubicBezTo>
                      <a:pt x="491" y="683"/>
                      <a:pt x="497" y="696"/>
                      <a:pt x="484" y="715"/>
                    </a:cubicBezTo>
                    <a:cubicBezTo>
                      <a:pt x="482" y="718"/>
                      <a:pt x="481" y="721"/>
                      <a:pt x="480" y="725"/>
                    </a:cubicBezTo>
                    <a:cubicBezTo>
                      <a:pt x="484" y="725"/>
                      <a:pt x="488" y="726"/>
                      <a:pt x="491" y="726"/>
                    </a:cubicBezTo>
                    <a:cubicBezTo>
                      <a:pt x="500" y="726"/>
                      <a:pt x="510" y="722"/>
                      <a:pt x="515" y="726"/>
                    </a:cubicBezTo>
                    <a:cubicBezTo>
                      <a:pt x="521" y="729"/>
                      <a:pt x="519" y="741"/>
                      <a:pt x="523" y="747"/>
                    </a:cubicBezTo>
                    <a:cubicBezTo>
                      <a:pt x="532" y="760"/>
                      <a:pt x="531" y="771"/>
                      <a:pt x="529" y="785"/>
                    </a:cubicBezTo>
                    <a:cubicBezTo>
                      <a:pt x="527" y="796"/>
                      <a:pt x="536" y="811"/>
                      <a:pt x="544" y="820"/>
                    </a:cubicBezTo>
                    <a:cubicBezTo>
                      <a:pt x="567" y="848"/>
                      <a:pt x="572" y="876"/>
                      <a:pt x="554" y="908"/>
                    </a:cubicBezTo>
                    <a:cubicBezTo>
                      <a:pt x="552" y="911"/>
                      <a:pt x="553" y="917"/>
                      <a:pt x="554" y="921"/>
                    </a:cubicBezTo>
                    <a:cubicBezTo>
                      <a:pt x="555" y="931"/>
                      <a:pt x="551" y="935"/>
                      <a:pt x="543" y="928"/>
                    </a:cubicBezTo>
                    <a:cubicBezTo>
                      <a:pt x="535" y="923"/>
                      <a:pt x="532" y="922"/>
                      <a:pt x="527" y="931"/>
                    </a:cubicBezTo>
                    <a:cubicBezTo>
                      <a:pt x="521" y="940"/>
                      <a:pt x="512" y="940"/>
                      <a:pt x="506" y="931"/>
                    </a:cubicBezTo>
                    <a:cubicBezTo>
                      <a:pt x="501" y="924"/>
                      <a:pt x="497" y="916"/>
                      <a:pt x="494" y="908"/>
                    </a:cubicBezTo>
                    <a:cubicBezTo>
                      <a:pt x="490" y="895"/>
                      <a:pt x="482" y="888"/>
                      <a:pt x="468" y="889"/>
                    </a:cubicBezTo>
                    <a:cubicBezTo>
                      <a:pt x="462" y="889"/>
                      <a:pt x="456" y="884"/>
                      <a:pt x="450" y="881"/>
                    </a:cubicBezTo>
                    <a:cubicBezTo>
                      <a:pt x="449" y="880"/>
                      <a:pt x="448" y="877"/>
                      <a:pt x="447" y="877"/>
                    </a:cubicBezTo>
                    <a:cubicBezTo>
                      <a:pt x="427" y="880"/>
                      <a:pt x="423" y="857"/>
                      <a:pt x="406" y="852"/>
                    </a:cubicBezTo>
                    <a:cubicBezTo>
                      <a:pt x="399" y="850"/>
                      <a:pt x="392" y="839"/>
                      <a:pt x="391" y="831"/>
                    </a:cubicBezTo>
                    <a:cubicBezTo>
                      <a:pt x="383" y="796"/>
                      <a:pt x="363" y="768"/>
                      <a:pt x="337" y="744"/>
                    </a:cubicBezTo>
                    <a:cubicBezTo>
                      <a:pt x="330" y="737"/>
                      <a:pt x="323" y="730"/>
                      <a:pt x="316" y="723"/>
                    </a:cubicBezTo>
                    <a:cubicBezTo>
                      <a:pt x="310" y="716"/>
                      <a:pt x="304" y="710"/>
                      <a:pt x="292" y="716"/>
                    </a:cubicBezTo>
                    <a:cubicBezTo>
                      <a:pt x="285" y="720"/>
                      <a:pt x="279" y="715"/>
                      <a:pt x="279" y="707"/>
                    </a:cubicBezTo>
                    <a:cubicBezTo>
                      <a:pt x="280" y="687"/>
                      <a:pt x="270" y="677"/>
                      <a:pt x="252" y="672"/>
                    </a:cubicBezTo>
                    <a:cubicBezTo>
                      <a:pt x="231" y="666"/>
                      <a:pt x="226" y="646"/>
                      <a:pt x="213" y="632"/>
                    </a:cubicBezTo>
                    <a:cubicBezTo>
                      <a:pt x="212" y="630"/>
                      <a:pt x="211" y="627"/>
                      <a:pt x="212" y="626"/>
                    </a:cubicBezTo>
                    <a:cubicBezTo>
                      <a:pt x="227" y="595"/>
                      <a:pt x="199" y="580"/>
                      <a:pt x="187" y="560"/>
                    </a:cubicBezTo>
                    <a:cubicBezTo>
                      <a:pt x="181" y="550"/>
                      <a:pt x="166" y="543"/>
                      <a:pt x="175" y="527"/>
                    </a:cubicBezTo>
                    <a:cubicBezTo>
                      <a:pt x="162" y="510"/>
                      <a:pt x="167" y="498"/>
                      <a:pt x="186" y="489"/>
                    </a:cubicBezTo>
                    <a:cubicBezTo>
                      <a:pt x="187" y="488"/>
                      <a:pt x="188" y="485"/>
                      <a:pt x="187" y="484"/>
                    </a:cubicBezTo>
                    <a:cubicBezTo>
                      <a:pt x="180" y="461"/>
                      <a:pt x="182" y="434"/>
                      <a:pt x="155" y="421"/>
                    </a:cubicBezTo>
                    <a:cubicBezTo>
                      <a:pt x="142" y="416"/>
                      <a:pt x="130" y="410"/>
                      <a:pt x="138" y="392"/>
                    </a:cubicBezTo>
                    <a:cubicBezTo>
                      <a:pt x="140" y="387"/>
                      <a:pt x="136" y="380"/>
                      <a:pt x="134" y="375"/>
                    </a:cubicBezTo>
                    <a:cubicBezTo>
                      <a:pt x="126" y="356"/>
                      <a:pt x="108" y="342"/>
                      <a:pt x="107" y="320"/>
                    </a:cubicBezTo>
                    <a:cubicBezTo>
                      <a:pt x="93" y="316"/>
                      <a:pt x="88" y="298"/>
                      <a:pt x="70" y="301"/>
                    </a:cubicBezTo>
                    <a:cubicBezTo>
                      <a:pt x="67" y="301"/>
                      <a:pt x="60" y="295"/>
                      <a:pt x="60" y="292"/>
                    </a:cubicBezTo>
                    <a:cubicBezTo>
                      <a:pt x="61" y="281"/>
                      <a:pt x="59" y="276"/>
                      <a:pt x="46" y="277"/>
                    </a:cubicBezTo>
                    <a:cubicBezTo>
                      <a:pt x="34" y="277"/>
                      <a:pt x="30" y="265"/>
                      <a:pt x="40" y="258"/>
                    </a:cubicBezTo>
                    <a:cubicBezTo>
                      <a:pt x="50" y="251"/>
                      <a:pt x="46" y="241"/>
                      <a:pt x="50" y="233"/>
                    </a:cubicBezTo>
                    <a:cubicBezTo>
                      <a:pt x="51" y="232"/>
                      <a:pt x="51" y="230"/>
                      <a:pt x="50" y="230"/>
                    </a:cubicBezTo>
                    <a:cubicBezTo>
                      <a:pt x="42" y="218"/>
                      <a:pt x="34" y="205"/>
                      <a:pt x="23" y="196"/>
                    </a:cubicBezTo>
                    <a:cubicBezTo>
                      <a:pt x="9" y="184"/>
                      <a:pt x="6" y="182"/>
                      <a:pt x="18" y="169"/>
                    </a:cubicBezTo>
                    <a:cubicBezTo>
                      <a:pt x="28" y="159"/>
                      <a:pt x="28" y="153"/>
                      <a:pt x="17" y="145"/>
                    </a:cubicBezTo>
                    <a:cubicBezTo>
                      <a:pt x="14" y="143"/>
                      <a:pt x="12" y="138"/>
                      <a:pt x="11" y="133"/>
                    </a:cubicBezTo>
                    <a:cubicBezTo>
                      <a:pt x="10" y="131"/>
                      <a:pt x="12" y="128"/>
                      <a:pt x="11" y="126"/>
                    </a:cubicBezTo>
                    <a:cubicBezTo>
                      <a:pt x="8" y="120"/>
                      <a:pt x="0" y="111"/>
                      <a:pt x="1" y="109"/>
                    </a:cubicBezTo>
                    <a:cubicBezTo>
                      <a:pt x="10" y="97"/>
                      <a:pt x="18" y="84"/>
                      <a:pt x="30" y="76"/>
                    </a:cubicBezTo>
                    <a:cubicBezTo>
                      <a:pt x="41" y="69"/>
                      <a:pt x="44" y="64"/>
                      <a:pt x="43" y="51"/>
                    </a:cubicBezTo>
                    <a:cubicBezTo>
                      <a:pt x="40" y="27"/>
                      <a:pt x="55" y="14"/>
                      <a:pt x="77" y="22"/>
                    </a:cubicBezTo>
                    <a:cubicBezTo>
                      <a:pt x="88" y="26"/>
                      <a:pt x="97" y="24"/>
                      <a:pt x="106" y="20"/>
                    </a:cubicBezTo>
                    <a:cubicBezTo>
                      <a:pt x="107" y="19"/>
                      <a:pt x="108" y="18"/>
                      <a:pt x="110" y="18"/>
                    </a:cubicBezTo>
                    <a:cubicBezTo>
                      <a:pt x="151" y="0"/>
                      <a:pt x="169" y="6"/>
                      <a:pt x="188" y="48"/>
                    </a:cubicBezTo>
                    <a:cubicBezTo>
                      <a:pt x="192" y="58"/>
                      <a:pt x="184" y="74"/>
                      <a:pt x="172" y="77"/>
                    </a:cubicBezTo>
                    <a:cubicBezTo>
                      <a:pt x="165" y="79"/>
                      <a:pt x="156" y="77"/>
                      <a:pt x="158" y="87"/>
                    </a:cubicBezTo>
                    <a:cubicBezTo>
                      <a:pt x="160" y="95"/>
                      <a:pt x="167" y="101"/>
                      <a:pt x="178" y="98"/>
                    </a:cubicBezTo>
                    <a:cubicBezTo>
                      <a:pt x="187" y="96"/>
                      <a:pt x="197" y="97"/>
                      <a:pt x="205" y="100"/>
                    </a:cubicBezTo>
                    <a:cubicBezTo>
                      <a:pt x="213" y="102"/>
                      <a:pt x="215" y="107"/>
                      <a:pt x="209" y="115"/>
                    </a:cubicBezTo>
                    <a:cubicBezTo>
                      <a:pt x="199" y="129"/>
                      <a:pt x="190" y="144"/>
                      <a:pt x="170" y="145"/>
                    </a:cubicBezTo>
                    <a:cubicBezTo>
                      <a:pt x="167" y="145"/>
                      <a:pt x="164" y="148"/>
                      <a:pt x="162" y="150"/>
                    </a:cubicBezTo>
                    <a:cubicBezTo>
                      <a:pt x="157" y="160"/>
                      <a:pt x="152" y="170"/>
                      <a:pt x="148" y="180"/>
                    </a:cubicBezTo>
                    <a:cubicBezTo>
                      <a:pt x="147" y="183"/>
                      <a:pt x="148" y="186"/>
                      <a:pt x="148" y="189"/>
                    </a:cubicBezTo>
                    <a:cubicBezTo>
                      <a:pt x="151" y="189"/>
                      <a:pt x="154" y="188"/>
                      <a:pt x="157" y="187"/>
                    </a:cubicBezTo>
                    <a:cubicBezTo>
                      <a:pt x="159" y="186"/>
                      <a:pt x="162" y="184"/>
                      <a:pt x="164" y="184"/>
                    </a:cubicBezTo>
                    <a:cubicBezTo>
                      <a:pt x="188" y="191"/>
                      <a:pt x="211" y="184"/>
                      <a:pt x="234" y="180"/>
                    </a:cubicBezTo>
                    <a:cubicBezTo>
                      <a:pt x="255" y="176"/>
                      <a:pt x="281" y="199"/>
                      <a:pt x="284" y="220"/>
                    </a:cubicBezTo>
                    <a:cubicBezTo>
                      <a:pt x="285" y="223"/>
                      <a:pt x="286" y="227"/>
                      <a:pt x="289" y="230"/>
                    </a:cubicBezTo>
                    <a:cubicBezTo>
                      <a:pt x="293" y="236"/>
                      <a:pt x="298" y="241"/>
                      <a:pt x="303" y="247"/>
                    </a:cubicBezTo>
                    <a:cubicBezTo>
                      <a:pt x="306" y="250"/>
                      <a:pt x="309" y="256"/>
                      <a:pt x="313" y="256"/>
                    </a:cubicBezTo>
                    <a:cubicBezTo>
                      <a:pt x="331" y="258"/>
                      <a:pt x="349" y="259"/>
                      <a:pt x="368" y="260"/>
                    </a:cubicBezTo>
                    <a:cubicBezTo>
                      <a:pt x="374" y="260"/>
                      <a:pt x="380" y="261"/>
                      <a:pt x="386" y="261"/>
                    </a:cubicBezTo>
                    <a:cubicBezTo>
                      <a:pt x="389" y="262"/>
                      <a:pt x="391" y="265"/>
                      <a:pt x="394" y="265"/>
                    </a:cubicBezTo>
                    <a:cubicBezTo>
                      <a:pt x="415" y="268"/>
                      <a:pt x="423" y="274"/>
                      <a:pt x="425" y="294"/>
                    </a:cubicBezTo>
                    <a:cubicBezTo>
                      <a:pt x="428" y="310"/>
                      <a:pt x="434" y="321"/>
                      <a:pt x="446" y="331"/>
                    </a:cubicBezTo>
                    <a:cubicBezTo>
                      <a:pt x="460" y="343"/>
                      <a:pt x="460" y="366"/>
                      <a:pt x="447" y="380"/>
                    </a:cubicBezTo>
                    <a:cubicBezTo>
                      <a:pt x="439" y="389"/>
                      <a:pt x="435" y="404"/>
                      <a:pt x="415" y="39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2" name="Freeform 8">
                <a:extLst>
                  <a:ext uri="{FF2B5EF4-FFF2-40B4-BE49-F238E27FC236}">
                    <a16:creationId xmlns:a16="http://schemas.microsoft.com/office/drawing/2014/main" id="{50B5898E-B4AD-609A-2867-4185569A9D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8801" y="3532188"/>
                <a:ext cx="701675" cy="747713"/>
              </a:xfrm>
              <a:custGeom>
                <a:avLst/>
                <a:gdLst>
                  <a:gd name="T0" fmla="*/ 109 w 544"/>
                  <a:gd name="T1" fmla="*/ 310 h 580"/>
                  <a:gd name="T2" fmla="*/ 73 w 544"/>
                  <a:gd name="T3" fmla="*/ 256 h 580"/>
                  <a:gd name="T4" fmla="*/ 78 w 544"/>
                  <a:gd name="T5" fmla="*/ 216 h 580"/>
                  <a:gd name="T6" fmla="*/ 62 w 544"/>
                  <a:gd name="T7" fmla="*/ 166 h 580"/>
                  <a:gd name="T8" fmla="*/ 49 w 544"/>
                  <a:gd name="T9" fmla="*/ 106 h 580"/>
                  <a:gd name="T10" fmla="*/ 24 w 544"/>
                  <a:gd name="T11" fmla="*/ 64 h 580"/>
                  <a:gd name="T12" fmla="*/ 16 w 544"/>
                  <a:gd name="T13" fmla="*/ 1 h 580"/>
                  <a:gd name="T14" fmla="*/ 41 w 544"/>
                  <a:gd name="T15" fmla="*/ 12 h 580"/>
                  <a:gd name="T16" fmla="*/ 154 w 544"/>
                  <a:gd name="T17" fmla="*/ 42 h 580"/>
                  <a:gd name="T18" fmla="*/ 233 w 544"/>
                  <a:gd name="T19" fmla="*/ 55 h 580"/>
                  <a:gd name="T20" fmla="*/ 261 w 544"/>
                  <a:gd name="T21" fmla="*/ 82 h 580"/>
                  <a:gd name="T22" fmla="*/ 316 w 544"/>
                  <a:gd name="T23" fmla="*/ 141 h 580"/>
                  <a:gd name="T24" fmla="*/ 365 w 544"/>
                  <a:gd name="T25" fmla="*/ 153 h 580"/>
                  <a:gd name="T26" fmla="*/ 408 w 544"/>
                  <a:gd name="T27" fmla="*/ 183 h 580"/>
                  <a:gd name="T28" fmla="*/ 454 w 544"/>
                  <a:gd name="T29" fmla="*/ 218 h 580"/>
                  <a:gd name="T30" fmla="*/ 496 w 544"/>
                  <a:gd name="T31" fmla="*/ 289 h 580"/>
                  <a:gd name="T32" fmla="*/ 525 w 544"/>
                  <a:gd name="T33" fmla="*/ 279 h 580"/>
                  <a:gd name="T34" fmla="*/ 533 w 544"/>
                  <a:gd name="T35" fmla="*/ 310 h 580"/>
                  <a:gd name="T36" fmla="*/ 520 w 544"/>
                  <a:gd name="T37" fmla="*/ 351 h 580"/>
                  <a:gd name="T38" fmla="*/ 494 w 544"/>
                  <a:gd name="T39" fmla="*/ 432 h 580"/>
                  <a:gd name="T40" fmla="*/ 484 w 544"/>
                  <a:gd name="T41" fmla="*/ 496 h 580"/>
                  <a:gd name="T42" fmla="*/ 501 w 544"/>
                  <a:gd name="T43" fmla="*/ 542 h 580"/>
                  <a:gd name="T44" fmla="*/ 469 w 544"/>
                  <a:gd name="T45" fmla="*/ 573 h 580"/>
                  <a:gd name="T46" fmla="*/ 398 w 544"/>
                  <a:gd name="T47" fmla="*/ 524 h 580"/>
                  <a:gd name="T48" fmla="*/ 353 w 544"/>
                  <a:gd name="T49" fmla="*/ 484 h 580"/>
                  <a:gd name="T50" fmla="*/ 325 w 544"/>
                  <a:gd name="T51" fmla="*/ 400 h 580"/>
                  <a:gd name="T52" fmla="*/ 301 w 544"/>
                  <a:gd name="T53" fmla="*/ 321 h 580"/>
                  <a:gd name="T54" fmla="*/ 260 w 544"/>
                  <a:gd name="T55" fmla="*/ 300 h 580"/>
                  <a:gd name="T56" fmla="*/ 251 w 544"/>
                  <a:gd name="T57" fmla="*/ 313 h 580"/>
                  <a:gd name="T58" fmla="*/ 225 w 544"/>
                  <a:gd name="T59" fmla="*/ 325 h 580"/>
                  <a:gd name="T60" fmla="*/ 158 w 544"/>
                  <a:gd name="T61" fmla="*/ 310 h 580"/>
                  <a:gd name="T62" fmla="*/ 156 w 544"/>
                  <a:gd name="T63" fmla="*/ 340 h 580"/>
                  <a:gd name="T64" fmla="*/ 127 w 544"/>
                  <a:gd name="T65" fmla="*/ 33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4" h="580">
                    <a:moveTo>
                      <a:pt x="117" y="315"/>
                    </a:moveTo>
                    <a:cubicBezTo>
                      <a:pt x="115" y="314"/>
                      <a:pt x="112" y="312"/>
                      <a:pt x="109" y="310"/>
                    </a:cubicBezTo>
                    <a:cubicBezTo>
                      <a:pt x="104" y="307"/>
                      <a:pt x="98" y="305"/>
                      <a:pt x="95" y="301"/>
                    </a:cubicBezTo>
                    <a:cubicBezTo>
                      <a:pt x="87" y="287"/>
                      <a:pt x="80" y="271"/>
                      <a:pt x="73" y="256"/>
                    </a:cubicBezTo>
                    <a:cubicBezTo>
                      <a:pt x="72" y="253"/>
                      <a:pt x="71" y="248"/>
                      <a:pt x="73" y="246"/>
                    </a:cubicBezTo>
                    <a:cubicBezTo>
                      <a:pt x="81" y="237"/>
                      <a:pt x="77" y="227"/>
                      <a:pt x="78" y="216"/>
                    </a:cubicBezTo>
                    <a:cubicBezTo>
                      <a:pt x="78" y="200"/>
                      <a:pt x="74" y="189"/>
                      <a:pt x="64" y="178"/>
                    </a:cubicBezTo>
                    <a:cubicBezTo>
                      <a:pt x="61" y="176"/>
                      <a:pt x="61" y="169"/>
                      <a:pt x="62" y="166"/>
                    </a:cubicBezTo>
                    <a:cubicBezTo>
                      <a:pt x="69" y="154"/>
                      <a:pt x="64" y="146"/>
                      <a:pt x="57" y="137"/>
                    </a:cubicBezTo>
                    <a:cubicBezTo>
                      <a:pt x="50" y="128"/>
                      <a:pt x="45" y="118"/>
                      <a:pt x="49" y="106"/>
                    </a:cubicBezTo>
                    <a:cubicBezTo>
                      <a:pt x="52" y="98"/>
                      <a:pt x="48" y="92"/>
                      <a:pt x="42" y="87"/>
                    </a:cubicBezTo>
                    <a:cubicBezTo>
                      <a:pt x="35" y="81"/>
                      <a:pt x="30" y="72"/>
                      <a:pt x="24" y="64"/>
                    </a:cubicBezTo>
                    <a:cubicBezTo>
                      <a:pt x="19" y="56"/>
                      <a:pt x="15" y="48"/>
                      <a:pt x="10" y="41"/>
                    </a:cubicBezTo>
                    <a:cubicBezTo>
                      <a:pt x="0" y="29"/>
                      <a:pt x="3" y="7"/>
                      <a:pt x="16" y="1"/>
                    </a:cubicBezTo>
                    <a:cubicBezTo>
                      <a:pt x="19" y="0"/>
                      <a:pt x="25" y="1"/>
                      <a:pt x="29" y="3"/>
                    </a:cubicBezTo>
                    <a:cubicBezTo>
                      <a:pt x="33" y="6"/>
                      <a:pt x="37" y="12"/>
                      <a:pt x="41" y="12"/>
                    </a:cubicBezTo>
                    <a:cubicBezTo>
                      <a:pt x="73" y="9"/>
                      <a:pt x="101" y="31"/>
                      <a:pt x="133" y="30"/>
                    </a:cubicBezTo>
                    <a:cubicBezTo>
                      <a:pt x="140" y="30"/>
                      <a:pt x="148" y="36"/>
                      <a:pt x="154" y="42"/>
                    </a:cubicBezTo>
                    <a:cubicBezTo>
                      <a:pt x="165" y="51"/>
                      <a:pt x="176" y="57"/>
                      <a:pt x="191" y="56"/>
                    </a:cubicBezTo>
                    <a:cubicBezTo>
                      <a:pt x="205" y="55"/>
                      <a:pt x="219" y="55"/>
                      <a:pt x="233" y="55"/>
                    </a:cubicBezTo>
                    <a:cubicBezTo>
                      <a:pt x="235" y="55"/>
                      <a:pt x="240" y="59"/>
                      <a:pt x="240" y="60"/>
                    </a:cubicBezTo>
                    <a:cubicBezTo>
                      <a:pt x="241" y="74"/>
                      <a:pt x="252" y="76"/>
                      <a:pt x="261" y="82"/>
                    </a:cubicBezTo>
                    <a:cubicBezTo>
                      <a:pt x="271" y="89"/>
                      <a:pt x="278" y="99"/>
                      <a:pt x="284" y="111"/>
                    </a:cubicBezTo>
                    <a:cubicBezTo>
                      <a:pt x="291" y="123"/>
                      <a:pt x="304" y="133"/>
                      <a:pt x="316" y="141"/>
                    </a:cubicBezTo>
                    <a:cubicBezTo>
                      <a:pt x="325" y="146"/>
                      <a:pt x="337" y="153"/>
                      <a:pt x="350" y="147"/>
                    </a:cubicBezTo>
                    <a:cubicBezTo>
                      <a:pt x="353" y="145"/>
                      <a:pt x="361" y="149"/>
                      <a:pt x="365" y="153"/>
                    </a:cubicBezTo>
                    <a:cubicBezTo>
                      <a:pt x="371" y="159"/>
                      <a:pt x="377" y="165"/>
                      <a:pt x="381" y="173"/>
                    </a:cubicBezTo>
                    <a:cubicBezTo>
                      <a:pt x="388" y="184"/>
                      <a:pt x="396" y="188"/>
                      <a:pt x="408" y="183"/>
                    </a:cubicBezTo>
                    <a:cubicBezTo>
                      <a:pt x="410" y="182"/>
                      <a:pt x="413" y="181"/>
                      <a:pt x="416" y="181"/>
                    </a:cubicBezTo>
                    <a:cubicBezTo>
                      <a:pt x="424" y="181"/>
                      <a:pt x="452" y="210"/>
                      <a:pt x="454" y="218"/>
                    </a:cubicBezTo>
                    <a:cubicBezTo>
                      <a:pt x="459" y="235"/>
                      <a:pt x="465" y="251"/>
                      <a:pt x="483" y="261"/>
                    </a:cubicBezTo>
                    <a:cubicBezTo>
                      <a:pt x="491" y="265"/>
                      <a:pt x="494" y="279"/>
                      <a:pt x="496" y="289"/>
                    </a:cubicBezTo>
                    <a:cubicBezTo>
                      <a:pt x="497" y="295"/>
                      <a:pt x="497" y="296"/>
                      <a:pt x="502" y="293"/>
                    </a:cubicBezTo>
                    <a:cubicBezTo>
                      <a:pt x="510" y="289"/>
                      <a:pt x="518" y="284"/>
                      <a:pt x="525" y="279"/>
                    </a:cubicBezTo>
                    <a:cubicBezTo>
                      <a:pt x="534" y="273"/>
                      <a:pt x="540" y="275"/>
                      <a:pt x="542" y="285"/>
                    </a:cubicBezTo>
                    <a:cubicBezTo>
                      <a:pt x="544" y="295"/>
                      <a:pt x="544" y="304"/>
                      <a:pt x="533" y="310"/>
                    </a:cubicBezTo>
                    <a:cubicBezTo>
                      <a:pt x="525" y="315"/>
                      <a:pt x="522" y="322"/>
                      <a:pt x="527" y="332"/>
                    </a:cubicBezTo>
                    <a:cubicBezTo>
                      <a:pt x="532" y="341"/>
                      <a:pt x="528" y="346"/>
                      <a:pt x="520" y="351"/>
                    </a:cubicBezTo>
                    <a:cubicBezTo>
                      <a:pt x="506" y="358"/>
                      <a:pt x="495" y="367"/>
                      <a:pt x="498" y="387"/>
                    </a:cubicBezTo>
                    <a:cubicBezTo>
                      <a:pt x="499" y="401"/>
                      <a:pt x="497" y="417"/>
                      <a:pt x="494" y="432"/>
                    </a:cubicBezTo>
                    <a:cubicBezTo>
                      <a:pt x="492" y="444"/>
                      <a:pt x="487" y="456"/>
                      <a:pt x="481" y="466"/>
                    </a:cubicBezTo>
                    <a:cubicBezTo>
                      <a:pt x="472" y="480"/>
                      <a:pt x="471" y="488"/>
                      <a:pt x="484" y="496"/>
                    </a:cubicBezTo>
                    <a:cubicBezTo>
                      <a:pt x="496" y="503"/>
                      <a:pt x="499" y="512"/>
                      <a:pt x="498" y="524"/>
                    </a:cubicBezTo>
                    <a:cubicBezTo>
                      <a:pt x="497" y="530"/>
                      <a:pt x="500" y="536"/>
                      <a:pt x="501" y="542"/>
                    </a:cubicBezTo>
                    <a:cubicBezTo>
                      <a:pt x="503" y="557"/>
                      <a:pt x="498" y="562"/>
                      <a:pt x="484" y="565"/>
                    </a:cubicBezTo>
                    <a:cubicBezTo>
                      <a:pt x="478" y="566"/>
                      <a:pt x="473" y="570"/>
                      <a:pt x="469" y="573"/>
                    </a:cubicBezTo>
                    <a:cubicBezTo>
                      <a:pt x="459" y="579"/>
                      <a:pt x="453" y="580"/>
                      <a:pt x="440" y="573"/>
                    </a:cubicBezTo>
                    <a:cubicBezTo>
                      <a:pt x="418" y="561"/>
                      <a:pt x="404" y="547"/>
                      <a:pt x="398" y="524"/>
                    </a:cubicBezTo>
                    <a:cubicBezTo>
                      <a:pt x="378" y="522"/>
                      <a:pt x="381" y="491"/>
                      <a:pt x="358" y="491"/>
                    </a:cubicBezTo>
                    <a:cubicBezTo>
                      <a:pt x="356" y="491"/>
                      <a:pt x="352" y="486"/>
                      <a:pt x="353" y="484"/>
                    </a:cubicBezTo>
                    <a:cubicBezTo>
                      <a:pt x="356" y="468"/>
                      <a:pt x="343" y="459"/>
                      <a:pt x="338" y="446"/>
                    </a:cubicBezTo>
                    <a:cubicBezTo>
                      <a:pt x="333" y="431"/>
                      <a:pt x="322" y="419"/>
                      <a:pt x="325" y="400"/>
                    </a:cubicBezTo>
                    <a:cubicBezTo>
                      <a:pt x="327" y="387"/>
                      <a:pt x="314" y="373"/>
                      <a:pt x="308" y="359"/>
                    </a:cubicBezTo>
                    <a:cubicBezTo>
                      <a:pt x="303" y="347"/>
                      <a:pt x="291" y="336"/>
                      <a:pt x="301" y="321"/>
                    </a:cubicBezTo>
                    <a:cubicBezTo>
                      <a:pt x="302" y="320"/>
                      <a:pt x="299" y="314"/>
                      <a:pt x="297" y="314"/>
                    </a:cubicBezTo>
                    <a:cubicBezTo>
                      <a:pt x="285" y="309"/>
                      <a:pt x="272" y="304"/>
                      <a:pt x="260" y="300"/>
                    </a:cubicBezTo>
                    <a:cubicBezTo>
                      <a:pt x="256" y="299"/>
                      <a:pt x="251" y="301"/>
                      <a:pt x="247" y="301"/>
                    </a:cubicBezTo>
                    <a:cubicBezTo>
                      <a:pt x="248" y="305"/>
                      <a:pt x="249" y="309"/>
                      <a:pt x="251" y="313"/>
                    </a:cubicBezTo>
                    <a:cubicBezTo>
                      <a:pt x="255" y="321"/>
                      <a:pt x="258" y="329"/>
                      <a:pt x="248" y="335"/>
                    </a:cubicBezTo>
                    <a:cubicBezTo>
                      <a:pt x="242" y="339"/>
                      <a:pt x="228" y="333"/>
                      <a:pt x="225" y="325"/>
                    </a:cubicBezTo>
                    <a:cubicBezTo>
                      <a:pt x="216" y="308"/>
                      <a:pt x="206" y="303"/>
                      <a:pt x="187" y="307"/>
                    </a:cubicBezTo>
                    <a:cubicBezTo>
                      <a:pt x="177" y="309"/>
                      <a:pt x="168" y="309"/>
                      <a:pt x="158" y="310"/>
                    </a:cubicBezTo>
                    <a:cubicBezTo>
                      <a:pt x="149" y="312"/>
                      <a:pt x="148" y="318"/>
                      <a:pt x="152" y="326"/>
                    </a:cubicBezTo>
                    <a:cubicBezTo>
                      <a:pt x="154" y="331"/>
                      <a:pt x="155" y="336"/>
                      <a:pt x="156" y="340"/>
                    </a:cubicBezTo>
                    <a:cubicBezTo>
                      <a:pt x="151" y="340"/>
                      <a:pt x="145" y="341"/>
                      <a:pt x="140" y="340"/>
                    </a:cubicBezTo>
                    <a:cubicBezTo>
                      <a:pt x="135" y="340"/>
                      <a:pt x="131" y="338"/>
                      <a:pt x="127" y="337"/>
                    </a:cubicBezTo>
                    <a:cubicBezTo>
                      <a:pt x="119" y="334"/>
                      <a:pt x="112" y="330"/>
                      <a:pt x="117" y="3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3" name="Freeform 9">
                <a:extLst>
                  <a:ext uri="{FF2B5EF4-FFF2-40B4-BE49-F238E27FC236}">
                    <a16:creationId xmlns:a16="http://schemas.microsoft.com/office/drawing/2014/main" id="{B4016EF9-E79A-F945-9F2B-189C937A11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9788" y="1439863"/>
                <a:ext cx="374650" cy="738188"/>
              </a:xfrm>
              <a:custGeom>
                <a:avLst/>
                <a:gdLst>
                  <a:gd name="T0" fmla="*/ 93 w 290"/>
                  <a:gd name="T1" fmla="*/ 87 h 572"/>
                  <a:gd name="T2" fmla="*/ 101 w 290"/>
                  <a:gd name="T3" fmla="*/ 110 h 572"/>
                  <a:gd name="T4" fmla="*/ 121 w 290"/>
                  <a:gd name="T5" fmla="*/ 164 h 572"/>
                  <a:gd name="T6" fmla="*/ 120 w 290"/>
                  <a:gd name="T7" fmla="*/ 178 h 572"/>
                  <a:gd name="T8" fmla="*/ 127 w 290"/>
                  <a:gd name="T9" fmla="*/ 200 h 572"/>
                  <a:gd name="T10" fmla="*/ 135 w 290"/>
                  <a:gd name="T11" fmla="*/ 206 h 572"/>
                  <a:gd name="T12" fmla="*/ 173 w 290"/>
                  <a:gd name="T13" fmla="*/ 271 h 572"/>
                  <a:gd name="T14" fmla="*/ 182 w 290"/>
                  <a:gd name="T15" fmla="*/ 288 h 572"/>
                  <a:gd name="T16" fmla="*/ 196 w 290"/>
                  <a:gd name="T17" fmla="*/ 320 h 572"/>
                  <a:gd name="T18" fmla="*/ 201 w 290"/>
                  <a:gd name="T19" fmla="*/ 328 h 572"/>
                  <a:gd name="T20" fmla="*/ 208 w 290"/>
                  <a:gd name="T21" fmla="*/ 335 h 572"/>
                  <a:gd name="T22" fmla="*/ 211 w 290"/>
                  <a:gd name="T23" fmla="*/ 361 h 572"/>
                  <a:gd name="T24" fmla="*/ 219 w 290"/>
                  <a:gd name="T25" fmla="*/ 385 h 572"/>
                  <a:gd name="T26" fmla="*/ 225 w 290"/>
                  <a:gd name="T27" fmla="*/ 410 h 572"/>
                  <a:gd name="T28" fmla="*/ 249 w 290"/>
                  <a:gd name="T29" fmla="*/ 443 h 572"/>
                  <a:gd name="T30" fmla="*/ 271 w 290"/>
                  <a:gd name="T31" fmla="*/ 460 h 572"/>
                  <a:gd name="T32" fmla="*/ 272 w 290"/>
                  <a:gd name="T33" fmla="*/ 487 h 572"/>
                  <a:gd name="T34" fmla="*/ 274 w 290"/>
                  <a:gd name="T35" fmla="*/ 514 h 572"/>
                  <a:gd name="T36" fmla="*/ 274 w 290"/>
                  <a:gd name="T37" fmla="*/ 518 h 572"/>
                  <a:gd name="T38" fmla="*/ 250 w 290"/>
                  <a:gd name="T39" fmla="*/ 561 h 572"/>
                  <a:gd name="T40" fmla="*/ 211 w 290"/>
                  <a:gd name="T41" fmla="*/ 547 h 572"/>
                  <a:gd name="T42" fmla="*/ 192 w 290"/>
                  <a:gd name="T43" fmla="*/ 530 h 572"/>
                  <a:gd name="T44" fmla="*/ 169 w 290"/>
                  <a:gd name="T45" fmla="*/ 499 h 572"/>
                  <a:gd name="T46" fmla="*/ 160 w 290"/>
                  <a:gd name="T47" fmla="*/ 400 h 572"/>
                  <a:gd name="T48" fmla="*/ 109 w 290"/>
                  <a:gd name="T49" fmla="*/ 328 h 572"/>
                  <a:gd name="T50" fmla="*/ 98 w 290"/>
                  <a:gd name="T51" fmla="*/ 306 h 572"/>
                  <a:gd name="T52" fmla="*/ 87 w 290"/>
                  <a:gd name="T53" fmla="*/ 285 h 572"/>
                  <a:gd name="T54" fmla="*/ 74 w 290"/>
                  <a:gd name="T55" fmla="*/ 261 h 572"/>
                  <a:gd name="T56" fmla="*/ 73 w 290"/>
                  <a:gd name="T57" fmla="*/ 253 h 572"/>
                  <a:gd name="T58" fmla="*/ 42 w 290"/>
                  <a:gd name="T59" fmla="*/ 187 h 572"/>
                  <a:gd name="T60" fmla="*/ 36 w 290"/>
                  <a:gd name="T61" fmla="*/ 170 h 572"/>
                  <a:gd name="T62" fmla="*/ 17 w 290"/>
                  <a:gd name="T63" fmla="*/ 93 h 572"/>
                  <a:gd name="T64" fmla="*/ 3 w 290"/>
                  <a:gd name="T65" fmla="*/ 14 h 572"/>
                  <a:gd name="T66" fmla="*/ 16 w 290"/>
                  <a:gd name="T67" fmla="*/ 3 h 572"/>
                  <a:gd name="T68" fmla="*/ 19 w 290"/>
                  <a:gd name="T69" fmla="*/ 5 h 572"/>
                  <a:gd name="T70" fmla="*/ 65 w 290"/>
                  <a:gd name="T71" fmla="*/ 41 h 572"/>
                  <a:gd name="T72" fmla="*/ 82 w 290"/>
                  <a:gd name="T73" fmla="*/ 57 h 572"/>
                  <a:gd name="T74" fmla="*/ 93 w 290"/>
                  <a:gd name="T75" fmla="*/ 8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0" h="572">
                    <a:moveTo>
                      <a:pt x="93" y="87"/>
                    </a:moveTo>
                    <a:cubicBezTo>
                      <a:pt x="95" y="95"/>
                      <a:pt x="98" y="102"/>
                      <a:pt x="101" y="110"/>
                    </a:cubicBezTo>
                    <a:cubicBezTo>
                      <a:pt x="108" y="128"/>
                      <a:pt x="115" y="146"/>
                      <a:pt x="121" y="164"/>
                    </a:cubicBezTo>
                    <a:cubicBezTo>
                      <a:pt x="122" y="168"/>
                      <a:pt x="121" y="174"/>
                      <a:pt x="120" y="178"/>
                    </a:cubicBezTo>
                    <a:cubicBezTo>
                      <a:pt x="116" y="188"/>
                      <a:pt x="117" y="195"/>
                      <a:pt x="127" y="200"/>
                    </a:cubicBezTo>
                    <a:cubicBezTo>
                      <a:pt x="130" y="202"/>
                      <a:pt x="133" y="203"/>
                      <a:pt x="135" y="206"/>
                    </a:cubicBezTo>
                    <a:cubicBezTo>
                      <a:pt x="148" y="228"/>
                      <a:pt x="160" y="249"/>
                      <a:pt x="173" y="271"/>
                    </a:cubicBezTo>
                    <a:cubicBezTo>
                      <a:pt x="176" y="277"/>
                      <a:pt x="179" y="282"/>
                      <a:pt x="182" y="288"/>
                    </a:cubicBezTo>
                    <a:cubicBezTo>
                      <a:pt x="187" y="299"/>
                      <a:pt x="199" y="306"/>
                      <a:pt x="196" y="320"/>
                    </a:cubicBezTo>
                    <a:cubicBezTo>
                      <a:pt x="195" y="322"/>
                      <a:pt x="199" y="325"/>
                      <a:pt x="201" y="328"/>
                    </a:cubicBezTo>
                    <a:cubicBezTo>
                      <a:pt x="203" y="330"/>
                      <a:pt x="207" y="332"/>
                      <a:pt x="208" y="335"/>
                    </a:cubicBezTo>
                    <a:cubicBezTo>
                      <a:pt x="209" y="344"/>
                      <a:pt x="206" y="354"/>
                      <a:pt x="211" y="361"/>
                    </a:cubicBezTo>
                    <a:cubicBezTo>
                      <a:pt x="216" y="369"/>
                      <a:pt x="221" y="375"/>
                      <a:pt x="219" y="385"/>
                    </a:cubicBezTo>
                    <a:cubicBezTo>
                      <a:pt x="218" y="393"/>
                      <a:pt x="221" y="403"/>
                      <a:pt x="225" y="410"/>
                    </a:cubicBezTo>
                    <a:cubicBezTo>
                      <a:pt x="231" y="422"/>
                      <a:pt x="240" y="433"/>
                      <a:pt x="249" y="443"/>
                    </a:cubicBezTo>
                    <a:cubicBezTo>
                      <a:pt x="255" y="450"/>
                      <a:pt x="267" y="453"/>
                      <a:pt x="271" y="460"/>
                    </a:cubicBezTo>
                    <a:cubicBezTo>
                      <a:pt x="275" y="467"/>
                      <a:pt x="268" y="480"/>
                      <a:pt x="272" y="487"/>
                    </a:cubicBezTo>
                    <a:cubicBezTo>
                      <a:pt x="277" y="497"/>
                      <a:pt x="281" y="505"/>
                      <a:pt x="274" y="514"/>
                    </a:cubicBezTo>
                    <a:cubicBezTo>
                      <a:pt x="274" y="515"/>
                      <a:pt x="273" y="517"/>
                      <a:pt x="274" y="518"/>
                    </a:cubicBezTo>
                    <a:cubicBezTo>
                      <a:pt x="290" y="546"/>
                      <a:pt x="259" y="548"/>
                      <a:pt x="250" y="561"/>
                    </a:cubicBezTo>
                    <a:cubicBezTo>
                      <a:pt x="241" y="572"/>
                      <a:pt x="215" y="561"/>
                      <a:pt x="211" y="547"/>
                    </a:cubicBezTo>
                    <a:cubicBezTo>
                      <a:pt x="208" y="536"/>
                      <a:pt x="202" y="532"/>
                      <a:pt x="192" y="530"/>
                    </a:cubicBezTo>
                    <a:cubicBezTo>
                      <a:pt x="171" y="526"/>
                      <a:pt x="170" y="520"/>
                      <a:pt x="169" y="499"/>
                    </a:cubicBezTo>
                    <a:cubicBezTo>
                      <a:pt x="167" y="466"/>
                      <a:pt x="178" y="431"/>
                      <a:pt x="160" y="400"/>
                    </a:cubicBezTo>
                    <a:cubicBezTo>
                      <a:pt x="145" y="375"/>
                      <a:pt x="135" y="346"/>
                      <a:pt x="109" y="328"/>
                    </a:cubicBezTo>
                    <a:cubicBezTo>
                      <a:pt x="103" y="324"/>
                      <a:pt x="99" y="314"/>
                      <a:pt x="98" y="306"/>
                    </a:cubicBezTo>
                    <a:cubicBezTo>
                      <a:pt x="98" y="296"/>
                      <a:pt x="96" y="289"/>
                      <a:pt x="87" y="285"/>
                    </a:cubicBezTo>
                    <a:cubicBezTo>
                      <a:pt x="77" y="280"/>
                      <a:pt x="72" y="272"/>
                      <a:pt x="74" y="261"/>
                    </a:cubicBezTo>
                    <a:cubicBezTo>
                      <a:pt x="74" y="258"/>
                      <a:pt x="74" y="255"/>
                      <a:pt x="73" y="253"/>
                    </a:cubicBezTo>
                    <a:cubicBezTo>
                      <a:pt x="63" y="231"/>
                      <a:pt x="52" y="209"/>
                      <a:pt x="42" y="187"/>
                    </a:cubicBezTo>
                    <a:cubicBezTo>
                      <a:pt x="40" y="182"/>
                      <a:pt x="37" y="176"/>
                      <a:pt x="36" y="170"/>
                    </a:cubicBezTo>
                    <a:cubicBezTo>
                      <a:pt x="29" y="145"/>
                      <a:pt x="12" y="122"/>
                      <a:pt x="17" y="93"/>
                    </a:cubicBezTo>
                    <a:cubicBezTo>
                      <a:pt x="0" y="69"/>
                      <a:pt x="5" y="41"/>
                      <a:pt x="3" y="14"/>
                    </a:cubicBezTo>
                    <a:cubicBezTo>
                      <a:pt x="2" y="4"/>
                      <a:pt x="6" y="0"/>
                      <a:pt x="16" y="3"/>
                    </a:cubicBezTo>
                    <a:cubicBezTo>
                      <a:pt x="17" y="4"/>
                      <a:pt x="18" y="5"/>
                      <a:pt x="19" y="5"/>
                    </a:cubicBezTo>
                    <a:cubicBezTo>
                      <a:pt x="43" y="6"/>
                      <a:pt x="59" y="16"/>
                      <a:pt x="65" y="41"/>
                    </a:cubicBezTo>
                    <a:cubicBezTo>
                      <a:pt x="67" y="47"/>
                      <a:pt x="76" y="52"/>
                      <a:pt x="82" y="57"/>
                    </a:cubicBezTo>
                    <a:cubicBezTo>
                      <a:pt x="92" y="64"/>
                      <a:pt x="96" y="74"/>
                      <a:pt x="93" y="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10">
                <a:extLst>
                  <a:ext uri="{FF2B5EF4-FFF2-40B4-BE49-F238E27FC236}">
                    <a16:creationId xmlns:a16="http://schemas.microsoft.com/office/drawing/2014/main" id="{AF259E1A-EBEB-66D4-B215-392A757186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02276" y="1758950"/>
                <a:ext cx="295275" cy="357188"/>
              </a:xfrm>
              <a:custGeom>
                <a:avLst/>
                <a:gdLst>
                  <a:gd name="T0" fmla="*/ 229 w 230"/>
                  <a:gd name="T1" fmla="*/ 78 h 277"/>
                  <a:gd name="T2" fmla="*/ 229 w 230"/>
                  <a:gd name="T3" fmla="*/ 90 h 277"/>
                  <a:gd name="T4" fmla="*/ 218 w 230"/>
                  <a:gd name="T5" fmla="*/ 113 h 277"/>
                  <a:gd name="T6" fmla="*/ 196 w 230"/>
                  <a:gd name="T7" fmla="*/ 108 h 277"/>
                  <a:gd name="T8" fmla="*/ 170 w 230"/>
                  <a:gd name="T9" fmla="*/ 108 h 277"/>
                  <a:gd name="T10" fmla="*/ 156 w 230"/>
                  <a:gd name="T11" fmla="*/ 111 h 277"/>
                  <a:gd name="T12" fmla="*/ 165 w 230"/>
                  <a:gd name="T13" fmla="*/ 127 h 277"/>
                  <a:gd name="T14" fmla="*/ 192 w 230"/>
                  <a:gd name="T15" fmla="*/ 157 h 277"/>
                  <a:gd name="T16" fmla="*/ 191 w 230"/>
                  <a:gd name="T17" fmla="*/ 176 h 277"/>
                  <a:gd name="T18" fmla="*/ 174 w 230"/>
                  <a:gd name="T19" fmla="*/ 224 h 277"/>
                  <a:gd name="T20" fmla="*/ 141 w 230"/>
                  <a:gd name="T21" fmla="*/ 252 h 277"/>
                  <a:gd name="T22" fmla="*/ 115 w 230"/>
                  <a:gd name="T23" fmla="*/ 261 h 277"/>
                  <a:gd name="T24" fmla="*/ 102 w 230"/>
                  <a:gd name="T25" fmla="*/ 267 h 277"/>
                  <a:gd name="T26" fmla="*/ 86 w 230"/>
                  <a:gd name="T27" fmla="*/ 273 h 277"/>
                  <a:gd name="T28" fmla="*/ 76 w 230"/>
                  <a:gd name="T29" fmla="*/ 276 h 277"/>
                  <a:gd name="T30" fmla="*/ 54 w 230"/>
                  <a:gd name="T31" fmla="*/ 223 h 277"/>
                  <a:gd name="T32" fmla="*/ 53 w 230"/>
                  <a:gd name="T33" fmla="*/ 203 h 277"/>
                  <a:gd name="T34" fmla="*/ 47 w 230"/>
                  <a:gd name="T35" fmla="*/ 186 h 277"/>
                  <a:gd name="T36" fmla="*/ 26 w 230"/>
                  <a:gd name="T37" fmla="*/ 164 h 277"/>
                  <a:gd name="T38" fmla="*/ 9 w 230"/>
                  <a:gd name="T39" fmla="*/ 132 h 277"/>
                  <a:gd name="T40" fmla="*/ 14 w 230"/>
                  <a:gd name="T41" fmla="*/ 116 h 277"/>
                  <a:gd name="T42" fmla="*/ 41 w 230"/>
                  <a:gd name="T43" fmla="*/ 90 h 277"/>
                  <a:gd name="T44" fmla="*/ 113 w 230"/>
                  <a:gd name="T45" fmla="*/ 39 h 277"/>
                  <a:gd name="T46" fmla="*/ 139 w 230"/>
                  <a:gd name="T47" fmla="*/ 13 h 277"/>
                  <a:gd name="T48" fmla="*/ 148 w 230"/>
                  <a:gd name="T49" fmla="*/ 6 h 277"/>
                  <a:gd name="T50" fmla="*/ 174 w 230"/>
                  <a:gd name="T51" fmla="*/ 11 h 277"/>
                  <a:gd name="T52" fmla="*/ 203 w 230"/>
                  <a:gd name="T53" fmla="*/ 33 h 277"/>
                  <a:gd name="T54" fmla="*/ 219 w 230"/>
                  <a:gd name="T55" fmla="*/ 37 h 277"/>
                  <a:gd name="T56" fmla="*/ 229 w 230"/>
                  <a:gd name="T57" fmla="*/ 64 h 277"/>
                  <a:gd name="T58" fmla="*/ 229 w 230"/>
                  <a:gd name="T59" fmla="*/ 78 h 277"/>
                  <a:gd name="T60" fmla="*/ 229 w 230"/>
                  <a:gd name="T61" fmla="*/ 7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277">
                    <a:moveTo>
                      <a:pt x="229" y="78"/>
                    </a:moveTo>
                    <a:cubicBezTo>
                      <a:pt x="229" y="82"/>
                      <a:pt x="229" y="86"/>
                      <a:pt x="229" y="90"/>
                    </a:cubicBezTo>
                    <a:cubicBezTo>
                      <a:pt x="230" y="100"/>
                      <a:pt x="229" y="111"/>
                      <a:pt x="218" y="113"/>
                    </a:cubicBezTo>
                    <a:cubicBezTo>
                      <a:pt x="211" y="115"/>
                      <a:pt x="201" y="112"/>
                      <a:pt x="196" y="108"/>
                    </a:cubicBezTo>
                    <a:cubicBezTo>
                      <a:pt x="186" y="98"/>
                      <a:pt x="178" y="107"/>
                      <a:pt x="170" y="108"/>
                    </a:cubicBezTo>
                    <a:cubicBezTo>
                      <a:pt x="165" y="109"/>
                      <a:pt x="160" y="110"/>
                      <a:pt x="156" y="111"/>
                    </a:cubicBezTo>
                    <a:cubicBezTo>
                      <a:pt x="159" y="116"/>
                      <a:pt x="161" y="123"/>
                      <a:pt x="165" y="127"/>
                    </a:cubicBezTo>
                    <a:cubicBezTo>
                      <a:pt x="175" y="137"/>
                      <a:pt x="190" y="141"/>
                      <a:pt x="192" y="157"/>
                    </a:cubicBezTo>
                    <a:cubicBezTo>
                      <a:pt x="193" y="163"/>
                      <a:pt x="194" y="171"/>
                      <a:pt x="191" y="176"/>
                    </a:cubicBezTo>
                    <a:cubicBezTo>
                      <a:pt x="181" y="191"/>
                      <a:pt x="175" y="205"/>
                      <a:pt x="174" y="224"/>
                    </a:cubicBezTo>
                    <a:cubicBezTo>
                      <a:pt x="172" y="246"/>
                      <a:pt x="164" y="254"/>
                      <a:pt x="141" y="252"/>
                    </a:cubicBezTo>
                    <a:cubicBezTo>
                      <a:pt x="131" y="251"/>
                      <a:pt x="122" y="252"/>
                      <a:pt x="115" y="261"/>
                    </a:cubicBezTo>
                    <a:cubicBezTo>
                      <a:pt x="113" y="265"/>
                      <a:pt x="106" y="265"/>
                      <a:pt x="102" y="267"/>
                    </a:cubicBezTo>
                    <a:cubicBezTo>
                      <a:pt x="97" y="269"/>
                      <a:pt x="91" y="271"/>
                      <a:pt x="86" y="273"/>
                    </a:cubicBezTo>
                    <a:cubicBezTo>
                      <a:pt x="83" y="274"/>
                      <a:pt x="79" y="277"/>
                      <a:pt x="76" y="276"/>
                    </a:cubicBezTo>
                    <a:cubicBezTo>
                      <a:pt x="62" y="274"/>
                      <a:pt x="46" y="236"/>
                      <a:pt x="54" y="223"/>
                    </a:cubicBezTo>
                    <a:cubicBezTo>
                      <a:pt x="60" y="215"/>
                      <a:pt x="61" y="211"/>
                      <a:pt x="53" y="203"/>
                    </a:cubicBezTo>
                    <a:cubicBezTo>
                      <a:pt x="49" y="200"/>
                      <a:pt x="47" y="192"/>
                      <a:pt x="47" y="186"/>
                    </a:cubicBezTo>
                    <a:cubicBezTo>
                      <a:pt x="46" y="170"/>
                      <a:pt x="42" y="165"/>
                      <a:pt x="26" y="164"/>
                    </a:cubicBezTo>
                    <a:cubicBezTo>
                      <a:pt x="7" y="162"/>
                      <a:pt x="0" y="150"/>
                      <a:pt x="9" y="132"/>
                    </a:cubicBezTo>
                    <a:cubicBezTo>
                      <a:pt x="11" y="127"/>
                      <a:pt x="13" y="122"/>
                      <a:pt x="14" y="116"/>
                    </a:cubicBezTo>
                    <a:cubicBezTo>
                      <a:pt x="15" y="102"/>
                      <a:pt x="27" y="90"/>
                      <a:pt x="41" y="90"/>
                    </a:cubicBezTo>
                    <a:cubicBezTo>
                      <a:pt x="77" y="90"/>
                      <a:pt x="101" y="73"/>
                      <a:pt x="113" y="39"/>
                    </a:cubicBezTo>
                    <a:cubicBezTo>
                      <a:pt x="117" y="25"/>
                      <a:pt x="119" y="11"/>
                      <a:pt x="139" y="13"/>
                    </a:cubicBezTo>
                    <a:cubicBezTo>
                      <a:pt x="142" y="13"/>
                      <a:pt x="145" y="8"/>
                      <a:pt x="148" y="6"/>
                    </a:cubicBezTo>
                    <a:cubicBezTo>
                      <a:pt x="158" y="0"/>
                      <a:pt x="165" y="0"/>
                      <a:pt x="174" y="11"/>
                    </a:cubicBezTo>
                    <a:cubicBezTo>
                      <a:pt x="181" y="20"/>
                      <a:pt x="193" y="26"/>
                      <a:pt x="203" y="33"/>
                    </a:cubicBezTo>
                    <a:cubicBezTo>
                      <a:pt x="208" y="35"/>
                      <a:pt x="217" y="33"/>
                      <a:pt x="219" y="37"/>
                    </a:cubicBezTo>
                    <a:cubicBezTo>
                      <a:pt x="224" y="45"/>
                      <a:pt x="226" y="55"/>
                      <a:pt x="229" y="64"/>
                    </a:cubicBezTo>
                    <a:cubicBezTo>
                      <a:pt x="230" y="69"/>
                      <a:pt x="229" y="73"/>
                      <a:pt x="229" y="78"/>
                    </a:cubicBezTo>
                    <a:cubicBezTo>
                      <a:pt x="229" y="78"/>
                      <a:pt x="229" y="78"/>
                      <a:pt x="229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11">
                <a:extLst>
                  <a:ext uri="{FF2B5EF4-FFF2-40B4-BE49-F238E27FC236}">
                    <a16:creationId xmlns:a16="http://schemas.microsoft.com/office/drawing/2014/main" id="{6537E923-C087-F0AB-8F94-12192DBAA5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8288" y="2600325"/>
                <a:ext cx="361950" cy="155575"/>
              </a:xfrm>
              <a:custGeom>
                <a:avLst/>
                <a:gdLst>
                  <a:gd name="T0" fmla="*/ 233 w 281"/>
                  <a:gd name="T1" fmla="*/ 120 h 120"/>
                  <a:gd name="T2" fmla="*/ 213 w 281"/>
                  <a:gd name="T3" fmla="*/ 112 h 120"/>
                  <a:gd name="T4" fmla="*/ 170 w 281"/>
                  <a:gd name="T5" fmla="*/ 98 h 120"/>
                  <a:gd name="T6" fmla="*/ 161 w 281"/>
                  <a:gd name="T7" fmla="*/ 99 h 120"/>
                  <a:gd name="T8" fmla="*/ 124 w 281"/>
                  <a:gd name="T9" fmla="*/ 103 h 120"/>
                  <a:gd name="T10" fmla="*/ 91 w 281"/>
                  <a:gd name="T11" fmla="*/ 95 h 120"/>
                  <a:gd name="T12" fmla="*/ 81 w 281"/>
                  <a:gd name="T13" fmla="*/ 90 h 120"/>
                  <a:gd name="T14" fmla="*/ 65 w 281"/>
                  <a:gd name="T15" fmla="*/ 89 h 120"/>
                  <a:gd name="T16" fmla="*/ 39 w 281"/>
                  <a:gd name="T17" fmla="*/ 98 h 120"/>
                  <a:gd name="T18" fmla="*/ 28 w 281"/>
                  <a:gd name="T19" fmla="*/ 104 h 120"/>
                  <a:gd name="T20" fmla="*/ 6 w 281"/>
                  <a:gd name="T21" fmla="*/ 104 h 120"/>
                  <a:gd name="T22" fmla="*/ 9 w 281"/>
                  <a:gd name="T23" fmla="*/ 78 h 120"/>
                  <a:gd name="T24" fmla="*/ 114 w 281"/>
                  <a:gd name="T25" fmla="*/ 29 h 120"/>
                  <a:gd name="T26" fmla="*/ 125 w 281"/>
                  <a:gd name="T27" fmla="*/ 26 h 120"/>
                  <a:gd name="T28" fmla="*/ 186 w 281"/>
                  <a:gd name="T29" fmla="*/ 15 h 120"/>
                  <a:gd name="T30" fmla="*/ 195 w 281"/>
                  <a:gd name="T31" fmla="*/ 22 h 120"/>
                  <a:gd name="T32" fmla="*/ 221 w 281"/>
                  <a:gd name="T33" fmla="*/ 45 h 120"/>
                  <a:gd name="T34" fmla="*/ 231 w 281"/>
                  <a:gd name="T35" fmla="*/ 59 h 120"/>
                  <a:gd name="T36" fmla="*/ 263 w 281"/>
                  <a:gd name="T37" fmla="*/ 77 h 120"/>
                  <a:gd name="T38" fmla="*/ 278 w 281"/>
                  <a:gd name="T39" fmla="*/ 89 h 120"/>
                  <a:gd name="T40" fmla="*/ 266 w 281"/>
                  <a:gd name="T41" fmla="*/ 115 h 120"/>
                  <a:gd name="T42" fmla="*/ 233 w 281"/>
                  <a:gd name="T4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1" h="120">
                    <a:moveTo>
                      <a:pt x="233" y="120"/>
                    </a:moveTo>
                    <a:cubicBezTo>
                      <a:pt x="228" y="118"/>
                      <a:pt x="221" y="115"/>
                      <a:pt x="213" y="112"/>
                    </a:cubicBezTo>
                    <a:cubicBezTo>
                      <a:pt x="199" y="107"/>
                      <a:pt x="184" y="102"/>
                      <a:pt x="170" y="98"/>
                    </a:cubicBezTo>
                    <a:cubicBezTo>
                      <a:pt x="167" y="97"/>
                      <a:pt x="162" y="97"/>
                      <a:pt x="161" y="99"/>
                    </a:cubicBezTo>
                    <a:cubicBezTo>
                      <a:pt x="149" y="112"/>
                      <a:pt x="137" y="106"/>
                      <a:pt x="124" y="103"/>
                    </a:cubicBezTo>
                    <a:cubicBezTo>
                      <a:pt x="113" y="99"/>
                      <a:pt x="102" y="98"/>
                      <a:pt x="91" y="95"/>
                    </a:cubicBezTo>
                    <a:cubicBezTo>
                      <a:pt x="87" y="94"/>
                      <a:pt x="82" y="93"/>
                      <a:pt x="81" y="90"/>
                    </a:cubicBezTo>
                    <a:cubicBezTo>
                      <a:pt x="75" y="81"/>
                      <a:pt x="70" y="85"/>
                      <a:pt x="65" y="89"/>
                    </a:cubicBezTo>
                    <a:cubicBezTo>
                      <a:pt x="57" y="95"/>
                      <a:pt x="50" y="101"/>
                      <a:pt x="39" y="98"/>
                    </a:cubicBezTo>
                    <a:cubicBezTo>
                      <a:pt x="36" y="97"/>
                      <a:pt x="31" y="101"/>
                      <a:pt x="28" y="104"/>
                    </a:cubicBezTo>
                    <a:cubicBezTo>
                      <a:pt x="20" y="111"/>
                      <a:pt x="13" y="114"/>
                      <a:pt x="6" y="104"/>
                    </a:cubicBezTo>
                    <a:cubicBezTo>
                      <a:pt x="0" y="97"/>
                      <a:pt x="2" y="83"/>
                      <a:pt x="9" y="78"/>
                    </a:cubicBezTo>
                    <a:cubicBezTo>
                      <a:pt x="41" y="55"/>
                      <a:pt x="75" y="36"/>
                      <a:pt x="114" y="29"/>
                    </a:cubicBezTo>
                    <a:cubicBezTo>
                      <a:pt x="118" y="28"/>
                      <a:pt x="123" y="28"/>
                      <a:pt x="125" y="26"/>
                    </a:cubicBezTo>
                    <a:cubicBezTo>
                      <a:pt x="142" y="0"/>
                      <a:pt x="167" y="23"/>
                      <a:pt x="186" y="15"/>
                    </a:cubicBezTo>
                    <a:cubicBezTo>
                      <a:pt x="188" y="14"/>
                      <a:pt x="192" y="20"/>
                      <a:pt x="195" y="22"/>
                    </a:cubicBezTo>
                    <a:cubicBezTo>
                      <a:pt x="204" y="30"/>
                      <a:pt x="213" y="37"/>
                      <a:pt x="221" y="45"/>
                    </a:cubicBezTo>
                    <a:cubicBezTo>
                      <a:pt x="225" y="49"/>
                      <a:pt x="228" y="54"/>
                      <a:pt x="231" y="59"/>
                    </a:cubicBezTo>
                    <a:cubicBezTo>
                      <a:pt x="239" y="74"/>
                      <a:pt x="246" y="78"/>
                      <a:pt x="263" y="77"/>
                    </a:cubicBezTo>
                    <a:cubicBezTo>
                      <a:pt x="272" y="76"/>
                      <a:pt x="277" y="81"/>
                      <a:pt x="278" y="89"/>
                    </a:cubicBezTo>
                    <a:cubicBezTo>
                      <a:pt x="278" y="100"/>
                      <a:pt x="281" y="112"/>
                      <a:pt x="266" y="115"/>
                    </a:cubicBezTo>
                    <a:cubicBezTo>
                      <a:pt x="257" y="118"/>
                      <a:pt x="247" y="118"/>
                      <a:pt x="233" y="1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12">
                <a:extLst>
                  <a:ext uri="{FF2B5EF4-FFF2-40B4-BE49-F238E27FC236}">
                    <a16:creationId xmlns:a16="http://schemas.microsoft.com/office/drawing/2014/main" id="{26194E8C-1C36-61E7-DC6E-98CE70AB7A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4426" y="3044825"/>
                <a:ext cx="184150" cy="363538"/>
              </a:xfrm>
              <a:custGeom>
                <a:avLst/>
                <a:gdLst>
                  <a:gd name="T0" fmla="*/ 27 w 142"/>
                  <a:gd name="T1" fmla="*/ 139 h 282"/>
                  <a:gd name="T2" fmla="*/ 31 w 142"/>
                  <a:gd name="T3" fmla="*/ 121 h 282"/>
                  <a:gd name="T4" fmla="*/ 6 w 142"/>
                  <a:gd name="T5" fmla="*/ 33 h 282"/>
                  <a:gd name="T6" fmla="*/ 4 w 142"/>
                  <a:gd name="T7" fmla="*/ 10 h 282"/>
                  <a:gd name="T8" fmla="*/ 26 w 142"/>
                  <a:gd name="T9" fmla="*/ 11 h 282"/>
                  <a:gd name="T10" fmla="*/ 50 w 142"/>
                  <a:gd name="T11" fmla="*/ 30 h 282"/>
                  <a:gd name="T12" fmla="*/ 54 w 142"/>
                  <a:gd name="T13" fmla="*/ 40 h 282"/>
                  <a:gd name="T14" fmla="*/ 59 w 142"/>
                  <a:gd name="T15" fmla="*/ 63 h 282"/>
                  <a:gd name="T16" fmla="*/ 65 w 142"/>
                  <a:gd name="T17" fmla="*/ 73 h 282"/>
                  <a:gd name="T18" fmla="*/ 84 w 142"/>
                  <a:gd name="T19" fmla="*/ 93 h 282"/>
                  <a:gd name="T20" fmla="*/ 95 w 142"/>
                  <a:gd name="T21" fmla="*/ 102 h 282"/>
                  <a:gd name="T22" fmla="*/ 109 w 142"/>
                  <a:gd name="T23" fmla="*/ 170 h 282"/>
                  <a:gd name="T24" fmla="*/ 117 w 142"/>
                  <a:gd name="T25" fmla="*/ 183 h 282"/>
                  <a:gd name="T26" fmla="*/ 140 w 142"/>
                  <a:gd name="T27" fmla="*/ 207 h 282"/>
                  <a:gd name="T28" fmla="*/ 142 w 142"/>
                  <a:gd name="T29" fmla="*/ 212 h 282"/>
                  <a:gd name="T30" fmla="*/ 134 w 142"/>
                  <a:gd name="T31" fmla="*/ 263 h 282"/>
                  <a:gd name="T32" fmla="*/ 110 w 142"/>
                  <a:gd name="T33" fmla="*/ 281 h 282"/>
                  <a:gd name="T34" fmla="*/ 86 w 142"/>
                  <a:gd name="T35" fmla="*/ 256 h 282"/>
                  <a:gd name="T36" fmla="*/ 61 w 142"/>
                  <a:gd name="T37" fmla="*/ 209 h 282"/>
                  <a:gd name="T38" fmla="*/ 29 w 142"/>
                  <a:gd name="T39" fmla="*/ 150 h 282"/>
                  <a:gd name="T40" fmla="*/ 27 w 142"/>
                  <a:gd name="T41" fmla="*/ 139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282">
                    <a:moveTo>
                      <a:pt x="27" y="139"/>
                    </a:moveTo>
                    <a:cubicBezTo>
                      <a:pt x="28" y="133"/>
                      <a:pt x="29" y="127"/>
                      <a:pt x="31" y="121"/>
                    </a:cubicBezTo>
                    <a:cubicBezTo>
                      <a:pt x="42" y="86"/>
                      <a:pt x="32" y="58"/>
                      <a:pt x="6" y="33"/>
                    </a:cubicBezTo>
                    <a:cubicBezTo>
                      <a:pt x="2" y="28"/>
                      <a:pt x="0" y="15"/>
                      <a:pt x="4" y="10"/>
                    </a:cubicBezTo>
                    <a:cubicBezTo>
                      <a:pt x="9" y="0"/>
                      <a:pt x="19" y="6"/>
                      <a:pt x="26" y="11"/>
                    </a:cubicBezTo>
                    <a:cubicBezTo>
                      <a:pt x="35" y="16"/>
                      <a:pt x="42" y="23"/>
                      <a:pt x="50" y="30"/>
                    </a:cubicBezTo>
                    <a:cubicBezTo>
                      <a:pt x="52" y="33"/>
                      <a:pt x="55" y="38"/>
                      <a:pt x="54" y="40"/>
                    </a:cubicBezTo>
                    <a:cubicBezTo>
                      <a:pt x="48" y="50"/>
                      <a:pt x="53" y="56"/>
                      <a:pt x="59" y="63"/>
                    </a:cubicBezTo>
                    <a:cubicBezTo>
                      <a:pt x="62" y="66"/>
                      <a:pt x="65" y="70"/>
                      <a:pt x="65" y="73"/>
                    </a:cubicBezTo>
                    <a:cubicBezTo>
                      <a:pt x="66" y="85"/>
                      <a:pt x="72" y="91"/>
                      <a:pt x="84" y="93"/>
                    </a:cubicBezTo>
                    <a:cubicBezTo>
                      <a:pt x="88" y="93"/>
                      <a:pt x="95" y="99"/>
                      <a:pt x="95" y="102"/>
                    </a:cubicBezTo>
                    <a:cubicBezTo>
                      <a:pt x="93" y="126"/>
                      <a:pt x="116" y="145"/>
                      <a:pt x="109" y="170"/>
                    </a:cubicBezTo>
                    <a:cubicBezTo>
                      <a:pt x="108" y="174"/>
                      <a:pt x="114" y="179"/>
                      <a:pt x="117" y="183"/>
                    </a:cubicBezTo>
                    <a:cubicBezTo>
                      <a:pt x="124" y="191"/>
                      <a:pt x="132" y="199"/>
                      <a:pt x="140" y="207"/>
                    </a:cubicBezTo>
                    <a:cubicBezTo>
                      <a:pt x="141" y="208"/>
                      <a:pt x="142" y="211"/>
                      <a:pt x="142" y="212"/>
                    </a:cubicBezTo>
                    <a:cubicBezTo>
                      <a:pt x="140" y="229"/>
                      <a:pt x="139" y="247"/>
                      <a:pt x="134" y="263"/>
                    </a:cubicBezTo>
                    <a:cubicBezTo>
                      <a:pt x="131" y="271"/>
                      <a:pt x="115" y="282"/>
                      <a:pt x="110" y="281"/>
                    </a:cubicBezTo>
                    <a:cubicBezTo>
                      <a:pt x="100" y="277"/>
                      <a:pt x="88" y="266"/>
                      <a:pt x="86" y="256"/>
                    </a:cubicBezTo>
                    <a:cubicBezTo>
                      <a:pt x="81" y="238"/>
                      <a:pt x="71" y="224"/>
                      <a:pt x="61" y="209"/>
                    </a:cubicBezTo>
                    <a:cubicBezTo>
                      <a:pt x="48" y="191"/>
                      <a:pt x="39" y="170"/>
                      <a:pt x="29" y="150"/>
                    </a:cubicBezTo>
                    <a:cubicBezTo>
                      <a:pt x="27" y="147"/>
                      <a:pt x="27" y="143"/>
                      <a:pt x="27" y="1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13">
                <a:extLst>
                  <a:ext uri="{FF2B5EF4-FFF2-40B4-BE49-F238E27FC236}">
                    <a16:creationId xmlns:a16="http://schemas.microsoft.com/office/drawing/2014/main" id="{492024D3-A9BC-F0A4-9C22-132A65CDFA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2138" y="1539875"/>
                <a:ext cx="187325" cy="188913"/>
              </a:xfrm>
              <a:custGeom>
                <a:avLst/>
                <a:gdLst>
                  <a:gd name="T0" fmla="*/ 1 w 146"/>
                  <a:gd name="T1" fmla="*/ 90 h 147"/>
                  <a:gd name="T2" fmla="*/ 7 w 146"/>
                  <a:gd name="T3" fmla="*/ 30 h 147"/>
                  <a:gd name="T4" fmla="*/ 24 w 146"/>
                  <a:gd name="T5" fmla="*/ 4 h 147"/>
                  <a:gd name="T6" fmla="*/ 34 w 146"/>
                  <a:gd name="T7" fmla="*/ 2 h 147"/>
                  <a:gd name="T8" fmla="*/ 116 w 146"/>
                  <a:gd name="T9" fmla="*/ 32 h 147"/>
                  <a:gd name="T10" fmla="*/ 129 w 146"/>
                  <a:gd name="T11" fmla="*/ 47 h 147"/>
                  <a:gd name="T12" fmla="*/ 142 w 146"/>
                  <a:gd name="T13" fmla="*/ 91 h 147"/>
                  <a:gd name="T14" fmla="*/ 125 w 146"/>
                  <a:gd name="T15" fmla="*/ 119 h 147"/>
                  <a:gd name="T16" fmla="*/ 80 w 146"/>
                  <a:gd name="T17" fmla="*/ 144 h 147"/>
                  <a:gd name="T18" fmla="*/ 63 w 146"/>
                  <a:gd name="T19" fmla="*/ 147 h 147"/>
                  <a:gd name="T20" fmla="*/ 49 w 146"/>
                  <a:gd name="T21" fmla="*/ 144 h 147"/>
                  <a:gd name="T22" fmla="*/ 1 w 146"/>
                  <a:gd name="T23" fmla="*/ 9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7">
                    <a:moveTo>
                      <a:pt x="1" y="90"/>
                    </a:moveTo>
                    <a:cubicBezTo>
                      <a:pt x="13" y="74"/>
                      <a:pt x="12" y="53"/>
                      <a:pt x="7" y="30"/>
                    </a:cubicBezTo>
                    <a:cubicBezTo>
                      <a:pt x="6" y="23"/>
                      <a:pt x="17" y="12"/>
                      <a:pt x="24" y="4"/>
                    </a:cubicBezTo>
                    <a:cubicBezTo>
                      <a:pt x="25" y="1"/>
                      <a:pt x="31" y="0"/>
                      <a:pt x="34" y="2"/>
                    </a:cubicBezTo>
                    <a:cubicBezTo>
                      <a:pt x="62" y="11"/>
                      <a:pt x="89" y="21"/>
                      <a:pt x="116" y="32"/>
                    </a:cubicBezTo>
                    <a:cubicBezTo>
                      <a:pt x="121" y="34"/>
                      <a:pt x="127" y="41"/>
                      <a:pt x="129" y="47"/>
                    </a:cubicBezTo>
                    <a:cubicBezTo>
                      <a:pt x="135" y="61"/>
                      <a:pt x="139" y="76"/>
                      <a:pt x="142" y="91"/>
                    </a:cubicBezTo>
                    <a:cubicBezTo>
                      <a:pt x="146" y="104"/>
                      <a:pt x="138" y="114"/>
                      <a:pt x="125" y="119"/>
                    </a:cubicBezTo>
                    <a:cubicBezTo>
                      <a:pt x="110" y="126"/>
                      <a:pt x="96" y="136"/>
                      <a:pt x="80" y="144"/>
                    </a:cubicBezTo>
                    <a:cubicBezTo>
                      <a:pt x="75" y="146"/>
                      <a:pt x="69" y="147"/>
                      <a:pt x="63" y="147"/>
                    </a:cubicBezTo>
                    <a:cubicBezTo>
                      <a:pt x="58" y="147"/>
                      <a:pt x="54" y="144"/>
                      <a:pt x="49" y="144"/>
                    </a:cubicBezTo>
                    <a:cubicBezTo>
                      <a:pt x="27" y="144"/>
                      <a:pt x="0" y="117"/>
                      <a:pt x="1" y="9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" name="Freeform 14">
                <a:extLst>
                  <a:ext uri="{FF2B5EF4-FFF2-40B4-BE49-F238E27FC236}">
                    <a16:creationId xmlns:a16="http://schemas.microsoft.com/office/drawing/2014/main" id="{9FF295D0-12C9-D062-5FF8-4BFE984E8F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14838" y="3292475"/>
                <a:ext cx="171450" cy="200025"/>
              </a:xfrm>
              <a:custGeom>
                <a:avLst/>
                <a:gdLst>
                  <a:gd name="T0" fmla="*/ 37 w 133"/>
                  <a:gd name="T1" fmla="*/ 76 h 156"/>
                  <a:gd name="T2" fmla="*/ 3 w 133"/>
                  <a:gd name="T3" fmla="*/ 32 h 156"/>
                  <a:gd name="T4" fmla="*/ 26 w 133"/>
                  <a:gd name="T5" fmla="*/ 3 h 156"/>
                  <a:gd name="T6" fmla="*/ 40 w 133"/>
                  <a:gd name="T7" fmla="*/ 3 h 156"/>
                  <a:gd name="T8" fmla="*/ 77 w 133"/>
                  <a:gd name="T9" fmla="*/ 22 h 156"/>
                  <a:gd name="T10" fmla="*/ 106 w 133"/>
                  <a:gd name="T11" fmla="*/ 59 h 156"/>
                  <a:gd name="T12" fmla="*/ 115 w 133"/>
                  <a:gd name="T13" fmla="*/ 83 h 156"/>
                  <a:gd name="T14" fmla="*/ 119 w 133"/>
                  <a:gd name="T15" fmla="*/ 91 h 156"/>
                  <a:gd name="T16" fmla="*/ 125 w 133"/>
                  <a:gd name="T17" fmla="*/ 112 h 156"/>
                  <a:gd name="T18" fmla="*/ 126 w 133"/>
                  <a:gd name="T19" fmla="*/ 120 h 156"/>
                  <a:gd name="T20" fmla="*/ 123 w 133"/>
                  <a:gd name="T21" fmla="*/ 140 h 156"/>
                  <a:gd name="T22" fmla="*/ 93 w 133"/>
                  <a:gd name="T23" fmla="*/ 145 h 156"/>
                  <a:gd name="T24" fmla="*/ 76 w 133"/>
                  <a:gd name="T25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56">
                    <a:moveTo>
                      <a:pt x="37" y="76"/>
                    </a:moveTo>
                    <a:cubicBezTo>
                      <a:pt x="21" y="64"/>
                      <a:pt x="6" y="53"/>
                      <a:pt x="3" y="32"/>
                    </a:cubicBezTo>
                    <a:cubicBezTo>
                      <a:pt x="0" y="10"/>
                      <a:pt x="5" y="4"/>
                      <a:pt x="26" y="3"/>
                    </a:cubicBezTo>
                    <a:cubicBezTo>
                      <a:pt x="30" y="3"/>
                      <a:pt x="33" y="3"/>
                      <a:pt x="40" y="3"/>
                    </a:cubicBezTo>
                    <a:cubicBezTo>
                      <a:pt x="55" y="0"/>
                      <a:pt x="67" y="8"/>
                      <a:pt x="77" y="22"/>
                    </a:cubicBezTo>
                    <a:cubicBezTo>
                      <a:pt x="86" y="35"/>
                      <a:pt x="97" y="47"/>
                      <a:pt x="106" y="59"/>
                    </a:cubicBezTo>
                    <a:cubicBezTo>
                      <a:pt x="111" y="66"/>
                      <a:pt x="112" y="75"/>
                      <a:pt x="115" y="83"/>
                    </a:cubicBezTo>
                    <a:cubicBezTo>
                      <a:pt x="117" y="86"/>
                      <a:pt x="117" y="90"/>
                      <a:pt x="119" y="91"/>
                    </a:cubicBezTo>
                    <a:cubicBezTo>
                      <a:pt x="128" y="97"/>
                      <a:pt x="127" y="104"/>
                      <a:pt x="125" y="112"/>
                    </a:cubicBezTo>
                    <a:cubicBezTo>
                      <a:pt x="125" y="115"/>
                      <a:pt x="125" y="118"/>
                      <a:pt x="126" y="120"/>
                    </a:cubicBezTo>
                    <a:cubicBezTo>
                      <a:pt x="131" y="128"/>
                      <a:pt x="133" y="135"/>
                      <a:pt x="123" y="140"/>
                    </a:cubicBezTo>
                    <a:cubicBezTo>
                      <a:pt x="113" y="145"/>
                      <a:pt x="105" y="156"/>
                      <a:pt x="93" y="145"/>
                    </a:cubicBezTo>
                    <a:cubicBezTo>
                      <a:pt x="85" y="138"/>
                      <a:pt x="80" y="132"/>
                      <a:pt x="76" y="123"/>
                    </a:cubicBezTo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" name="Freeform 15">
                <a:extLst>
                  <a:ext uri="{FF2B5EF4-FFF2-40B4-BE49-F238E27FC236}">
                    <a16:creationId xmlns:a16="http://schemas.microsoft.com/office/drawing/2014/main" id="{9FE7B96A-A771-3D61-2726-F5AD25B3F2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9301" y="4103688"/>
                <a:ext cx="173038" cy="212725"/>
              </a:xfrm>
              <a:custGeom>
                <a:avLst/>
                <a:gdLst>
                  <a:gd name="T0" fmla="*/ 120 w 134"/>
                  <a:gd name="T1" fmla="*/ 98 h 165"/>
                  <a:gd name="T2" fmla="*/ 129 w 134"/>
                  <a:gd name="T3" fmla="*/ 115 h 165"/>
                  <a:gd name="T4" fmla="*/ 132 w 134"/>
                  <a:gd name="T5" fmla="*/ 129 h 165"/>
                  <a:gd name="T6" fmla="*/ 94 w 134"/>
                  <a:gd name="T7" fmla="*/ 154 h 165"/>
                  <a:gd name="T8" fmla="*/ 90 w 134"/>
                  <a:gd name="T9" fmla="*/ 155 h 165"/>
                  <a:gd name="T10" fmla="*/ 69 w 134"/>
                  <a:gd name="T11" fmla="*/ 158 h 165"/>
                  <a:gd name="T12" fmla="*/ 40 w 134"/>
                  <a:gd name="T13" fmla="*/ 125 h 165"/>
                  <a:gd name="T14" fmla="*/ 21 w 134"/>
                  <a:gd name="T15" fmla="*/ 102 h 165"/>
                  <a:gd name="T16" fmla="*/ 6 w 134"/>
                  <a:gd name="T17" fmla="*/ 60 h 165"/>
                  <a:gd name="T18" fmla="*/ 11 w 134"/>
                  <a:gd name="T19" fmla="*/ 46 h 165"/>
                  <a:gd name="T20" fmla="*/ 21 w 134"/>
                  <a:gd name="T21" fmla="*/ 10 h 165"/>
                  <a:gd name="T22" fmla="*/ 41 w 134"/>
                  <a:gd name="T23" fmla="*/ 6 h 165"/>
                  <a:gd name="T24" fmla="*/ 76 w 134"/>
                  <a:gd name="T25" fmla="*/ 14 h 165"/>
                  <a:gd name="T26" fmla="*/ 103 w 134"/>
                  <a:gd name="T27" fmla="*/ 38 h 165"/>
                  <a:gd name="T28" fmla="*/ 118 w 134"/>
                  <a:gd name="T29" fmla="*/ 76 h 165"/>
                  <a:gd name="T30" fmla="*/ 125 w 134"/>
                  <a:gd name="T31" fmla="*/ 95 h 165"/>
                  <a:gd name="T32" fmla="*/ 120 w 134"/>
                  <a:gd name="T33" fmla="*/ 9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65">
                    <a:moveTo>
                      <a:pt x="120" y="98"/>
                    </a:moveTo>
                    <a:cubicBezTo>
                      <a:pt x="123" y="103"/>
                      <a:pt x="127" y="109"/>
                      <a:pt x="129" y="115"/>
                    </a:cubicBezTo>
                    <a:cubicBezTo>
                      <a:pt x="131" y="119"/>
                      <a:pt x="134" y="126"/>
                      <a:pt x="132" y="129"/>
                    </a:cubicBezTo>
                    <a:cubicBezTo>
                      <a:pt x="122" y="141"/>
                      <a:pt x="115" y="158"/>
                      <a:pt x="94" y="154"/>
                    </a:cubicBezTo>
                    <a:cubicBezTo>
                      <a:pt x="93" y="154"/>
                      <a:pt x="91" y="154"/>
                      <a:pt x="90" y="155"/>
                    </a:cubicBezTo>
                    <a:cubicBezTo>
                      <a:pt x="84" y="161"/>
                      <a:pt x="77" y="165"/>
                      <a:pt x="69" y="158"/>
                    </a:cubicBezTo>
                    <a:cubicBezTo>
                      <a:pt x="58" y="149"/>
                      <a:pt x="41" y="144"/>
                      <a:pt x="40" y="125"/>
                    </a:cubicBezTo>
                    <a:cubicBezTo>
                      <a:pt x="39" y="113"/>
                      <a:pt x="32" y="106"/>
                      <a:pt x="21" y="102"/>
                    </a:cubicBezTo>
                    <a:cubicBezTo>
                      <a:pt x="8" y="96"/>
                      <a:pt x="0" y="73"/>
                      <a:pt x="6" y="60"/>
                    </a:cubicBezTo>
                    <a:cubicBezTo>
                      <a:pt x="8" y="55"/>
                      <a:pt x="12" y="49"/>
                      <a:pt x="11" y="46"/>
                    </a:cubicBezTo>
                    <a:cubicBezTo>
                      <a:pt x="3" y="30"/>
                      <a:pt x="15" y="21"/>
                      <a:pt x="21" y="10"/>
                    </a:cubicBezTo>
                    <a:cubicBezTo>
                      <a:pt x="25" y="1"/>
                      <a:pt x="33" y="0"/>
                      <a:pt x="41" y="6"/>
                    </a:cubicBezTo>
                    <a:cubicBezTo>
                      <a:pt x="51" y="14"/>
                      <a:pt x="63" y="16"/>
                      <a:pt x="76" y="14"/>
                    </a:cubicBezTo>
                    <a:cubicBezTo>
                      <a:pt x="90" y="11"/>
                      <a:pt x="103" y="23"/>
                      <a:pt x="103" y="38"/>
                    </a:cubicBezTo>
                    <a:cubicBezTo>
                      <a:pt x="103" y="53"/>
                      <a:pt x="107" y="65"/>
                      <a:pt x="118" y="76"/>
                    </a:cubicBezTo>
                    <a:cubicBezTo>
                      <a:pt x="122" y="80"/>
                      <a:pt x="123" y="89"/>
                      <a:pt x="125" y="95"/>
                    </a:cubicBezTo>
                    <a:cubicBezTo>
                      <a:pt x="124" y="96"/>
                      <a:pt x="122" y="97"/>
                      <a:pt x="120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" name="Freeform 16">
                <a:extLst>
                  <a:ext uri="{FF2B5EF4-FFF2-40B4-BE49-F238E27FC236}">
                    <a16:creationId xmlns:a16="http://schemas.microsoft.com/office/drawing/2014/main" id="{81A6FAE3-6136-EB7C-F63A-70DA93F28F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54501" y="3122613"/>
                <a:ext cx="138113" cy="157163"/>
              </a:xfrm>
              <a:custGeom>
                <a:avLst/>
                <a:gdLst>
                  <a:gd name="T0" fmla="*/ 2 w 107"/>
                  <a:gd name="T1" fmla="*/ 29 h 122"/>
                  <a:gd name="T2" fmla="*/ 1 w 107"/>
                  <a:gd name="T3" fmla="*/ 16 h 122"/>
                  <a:gd name="T4" fmla="*/ 9 w 107"/>
                  <a:gd name="T5" fmla="*/ 2 h 122"/>
                  <a:gd name="T6" fmla="*/ 22 w 107"/>
                  <a:gd name="T7" fmla="*/ 5 h 122"/>
                  <a:gd name="T8" fmla="*/ 79 w 107"/>
                  <a:gd name="T9" fmla="*/ 54 h 122"/>
                  <a:gd name="T10" fmla="*/ 83 w 107"/>
                  <a:gd name="T11" fmla="*/ 59 h 122"/>
                  <a:gd name="T12" fmla="*/ 102 w 107"/>
                  <a:gd name="T13" fmla="*/ 105 h 122"/>
                  <a:gd name="T14" fmla="*/ 87 w 107"/>
                  <a:gd name="T15" fmla="*/ 121 h 122"/>
                  <a:gd name="T16" fmla="*/ 40 w 107"/>
                  <a:gd name="T17" fmla="*/ 85 h 122"/>
                  <a:gd name="T18" fmla="*/ 23 w 107"/>
                  <a:gd name="T19" fmla="*/ 71 h 122"/>
                  <a:gd name="T20" fmla="*/ 2 w 107"/>
                  <a:gd name="T21" fmla="*/ 2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2">
                    <a:moveTo>
                      <a:pt x="2" y="29"/>
                    </a:moveTo>
                    <a:cubicBezTo>
                      <a:pt x="2" y="28"/>
                      <a:pt x="0" y="22"/>
                      <a:pt x="1" y="16"/>
                    </a:cubicBezTo>
                    <a:cubicBezTo>
                      <a:pt x="2" y="11"/>
                      <a:pt x="5" y="4"/>
                      <a:pt x="9" y="2"/>
                    </a:cubicBezTo>
                    <a:cubicBezTo>
                      <a:pt x="11" y="0"/>
                      <a:pt x="19" y="2"/>
                      <a:pt x="22" y="5"/>
                    </a:cubicBezTo>
                    <a:cubicBezTo>
                      <a:pt x="42" y="21"/>
                      <a:pt x="60" y="38"/>
                      <a:pt x="79" y="54"/>
                    </a:cubicBezTo>
                    <a:cubicBezTo>
                      <a:pt x="81" y="56"/>
                      <a:pt x="82" y="57"/>
                      <a:pt x="83" y="59"/>
                    </a:cubicBezTo>
                    <a:cubicBezTo>
                      <a:pt x="89" y="74"/>
                      <a:pt x="96" y="89"/>
                      <a:pt x="102" y="105"/>
                    </a:cubicBezTo>
                    <a:cubicBezTo>
                      <a:pt x="107" y="118"/>
                      <a:pt x="101" y="122"/>
                      <a:pt x="87" y="121"/>
                    </a:cubicBezTo>
                    <a:cubicBezTo>
                      <a:pt x="64" y="118"/>
                      <a:pt x="55" y="98"/>
                      <a:pt x="40" y="85"/>
                    </a:cubicBezTo>
                    <a:cubicBezTo>
                      <a:pt x="34" y="80"/>
                      <a:pt x="29" y="74"/>
                      <a:pt x="23" y="71"/>
                    </a:cubicBezTo>
                    <a:cubicBezTo>
                      <a:pt x="10" y="63"/>
                      <a:pt x="1" y="49"/>
                      <a:pt x="2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" name="Freeform 17">
                <a:extLst>
                  <a:ext uri="{FF2B5EF4-FFF2-40B4-BE49-F238E27FC236}">
                    <a16:creationId xmlns:a16="http://schemas.microsoft.com/office/drawing/2014/main" id="{358767B2-7DB5-4B0B-A2D6-6ADA0CD0B3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6626" y="4468813"/>
                <a:ext cx="92075" cy="125413"/>
              </a:xfrm>
              <a:custGeom>
                <a:avLst/>
                <a:gdLst>
                  <a:gd name="T0" fmla="*/ 57 w 71"/>
                  <a:gd name="T1" fmla="*/ 88 h 97"/>
                  <a:gd name="T2" fmla="*/ 44 w 71"/>
                  <a:gd name="T3" fmla="*/ 93 h 97"/>
                  <a:gd name="T4" fmla="*/ 16 w 71"/>
                  <a:gd name="T5" fmla="*/ 68 h 97"/>
                  <a:gd name="T6" fmla="*/ 17 w 71"/>
                  <a:gd name="T7" fmla="*/ 64 h 97"/>
                  <a:gd name="T8" fmla="*/ 16 w 71"/>
                  <a:gd name="T9" fmla="*/ 13 h 97"/>
                  <a:gd name="T10" fmla="*/ 22 w 71"/>
                  <a:gd name="T11" fmla="*/ 1 h 97"/>
                  <a:gd name="T12" fmla="*/ 36 w 71"/>
                  <a:gd name="T13" fmla="*/ 5 h 97"/>
                  <a:gd name="T14" fmla="*/ 55 w 71"/>
                  <a:gd name="T15" fmla="*/ 50 h 97"/>
                  <a:gd name="T16" fmla="*/ 67 w 71"/>
                  <a:gd name="T17" fmla="*/ 72 h 97"/>
                  <a:gd name="T18" fmla="*/ 70 w 71"/>
                  <a:gd name="T19" fmla="*/ 86 h 97"/>
                  <a:gd name="T20" fmla="*/ 58 w 71"/>
                  <a:gd name="T21" fmla="*/ 92 h 97"/>
                  <a:gd name="T22" fmla="*/ 57 w 71"/>
                  <a:gd name="T23" fmla="*/ 8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97">
                    <a:moveTo>
                      <a:pt x="57" y="88"/>
                    </a:moveTo>
                    <a:cubicBezTo>
                      <a:pt x="53" y="90"/>
                      <a:pt x="48" y="91"/>
                      <a:pt x="44" y="93"/>
                    </a:cubicBezTo>
                    <a:cubicBezTo>
                      <a:pt x="26" y="97"/>
                      <a:pt x="14" y="86"/>
                      <a:pt x="16" y="68"/>
                    </a:cubicBezTo>
                    <a:cubicBezTo>
                      <a:pt x="16" y="67"/>
                      <a:pt x="17" y="65"/>
                      <a:pt x="17" y="64"/>
                    </a:cubicBezTo>
                    <a:cubicBezTo>
                      <a:pt x="0" y="47"/>
                      <a:pt x="16" y="30"/>
                      <a:pt x="16" y="13"/>
                    </a:cubicBezTo>
                    <a:cubicBezTo>
                      <a:pt x="16" y="9"/>
                      <a:pt x="19" y="2"/>
                      <a:pt x="22" y="1"/>
                    </a:cubicBezTo>
                    <a:cubicBezTo>
                      <a:pt x="26" y="0"/>
                      <a:pt x="34" y="2"/>
                      <a:pt x="36" y="5"/>
                    </a:cubicBezTo>
                    <a:cubicBezTo>
                      <a:pt x="44" y="19"/>
                      <a:pt x="57" y="31"/>
                      <a:pt x="55" y="50"/>
                    </a:cubicBezTo>
                    <a:cubicBezTo>
                      <a:pt x="55" y="57"/>
                      <a:pt x="63" y="64"/>
                      <a:pt x="67" y="72"/>
                    </a:cubicBezTo>
                    <a:cubicBezTo>
                      <a:pt x="69" y="76"/>
                      <a:pt x="71" y="82"/>
                      <a:pt x="70" y="86"/>
                    </a:cubicBezTo>
                    <a:cubicBezTo>
                      <a:pt x="69" y="89"/>
                      <a:pt x="62" y="90"/>
                      <a:pt x="58" y="92"/>
                    </a:cubicBezTo>
                    <a:cubicBezTo>
                      <a:pt x="58" y="91"/>
                      <a:pt x="57" y="90"/>
                      <a:pt x="57" y="8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" name="Freeform 18">
                <a:extLst>
                  <a:ext uri="{FF2B5EF4-FFF2-40B4-BE49-F238E27FC236}">
                    <a16:creationId xmlns:a16="http://schemas.microsoft.com/office/drawing/2014/main" id="{DBB87062-7547-E404-6EB9-A1E5003E84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56163" y="4762500"/>
                <a:ext cx="69850" cy="61913"/>
              </a:xfrm>
              <a:custGeom>
                <a:avLst/>
                <a:gdLst>
                  <a:gd name="T0" fmla="*/ 53 w 55"/>
                  <a:gd name="T1" fmla="*/ 25 h 47"/>
                  <a:gd name="T2" fmla="*/ 53 w 55"/>
                  <a:gd name="T3" fmla="*/ 47 h 47"/>
                  <a:gd name="T4" fmla="*/ 31 w 55"/>
                  <a:gd name="T5" fmla="*/ 43 h 47"/>
                  <a:gd name="T6" fmla="*/ 1 w 55"/>
                  <a:gd name="T7" fmla="*/ 24 h 47"/>
                  <a:gd name="T8" fmla="*/ 3 w 55"/>
                  <a:gd name="T9" fmla="*/ 11 h 47"/>
                  <a:gd name="T10" fmla="*/ 52 w 55"/>
                  <a:gd name="T11" fmla="*/ 14 h 47"/>
                  <a:gd name="T12" fmla="*/ 55 w 55"/>
                  <a:gd name="T13" fmla="*/ 25 h 47"/>
                  <a:gd name="T14" fmla="*/ 53 w 55"/>
                  <a:gd name="T1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47">
                    <a:moveTo>
                      <a:pt x="53" y="25"/>
                    </a:moveTo>
                    <a:cubicBezTo>
                      <a:pt x="53" y="33"/>
                      <a:pt x="53" y="40"/>
                      <a:pt x="53" y="47"/>
                    </a:cubicBezTo>
                    <a:cubicBezTo>
                      <a:pt x="46" y="46"/>
                      <a:pt x="38" y="43"/>
                      <a:pt x="31" y="43"/>
                    </a:cubicBezTo>
                    <a:cubicBezTo>
                      <a:pt x="15" y="45"/>
                      <a:pt x="5" y="39"/>
                      <a:pt x="1" y="24"/>
                    </a:cubicBezTo>
                    <a:cubicBezTo>
                      <a:pt x="0" y="20"/>
                      <a:pt x="1" y="14"/>
                      <a:pt x="3" y="11"/>
                    </a:cubicBezTo>
                    <a:cubicBezTo>
                      <a:pt x="13" y="0"/>
                      <a:pt x="44" y="2"/>
                      <a:pt x="52" y="14"/>
                    </a:cubicBezTo>
                    <a:cubicBezTo>
                      <a:pt x="54" y="17"/>
                      <a:pt x="54" y="21"/>
                      <a:pt x="55" y="25"/>
                    </a:cubicBezTo>
                    <a:cubicBezTo>
                      <a:pt x="54" y="25"/>
                      <a:pt x="54" y="25"/>
                      <a:pt x="53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7E9BA1EF-DAA0-7108-40E2-36835745811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75013" y="1589088"/>
                <a:ext cx="1882775" cy="1855788"/>
              </a:xfrm>
              <a:custGeom>
                <a:avLst/>
                <a:gdLst>
                  <a:gd name="T0" fmla="*/ 1350 w 1460"/>
                  <a:gd name="T1" fmla="*/ 661 h 1440"/>
                  <a:gd name="T2" fmla="*/ 1242 w 1460"/>
                  <a:gd name="T3" fmla="*/ 593 h 1440"/>
                  <a:gd name="T4" fmla="*/ 1228 w 1460"/>
                  <a:gd name="T5" fmla="*/ 536 h 1440"/>
                  <a:gd name="T6" fmla="*/ 1362 w 1460"/>
                  <a:gd name="T7" fmla="*/ 588 h 1440"/>
                  <a:gd name="T8" fmla="*/ 1388 w 1460"/>
                  <a:gd name="T9" fmla="*/ 522 h 1440"/>
                  <a:gd name="T10" fmla="*/ 1305 w 1460"/>
                  <a:gd name="T11" fmla="*/ 474 h 1440"/>
                  <a:gd name="T12" fmla="*/ 1134 w 1460"/>
                  <a:gd name="T13" fmla="*/ 423 h 1440"/>
                  <a:gd name="T14" fmla="*/ 1179 w 1460"/>
                  <a:gd name="T15" fmla="*/ 313 h 1440"/>
                  <a:gd name="T16" fmla="*/ 1037 w 1460"/>
                  <a:gd name="T17" fmla="*/ 271 h 1440"/>
                  <a:gd name="T18" fmla="*/ 1006 w 1460"/>
                  <a:gd name="T19" fmla="*/ 177 h 1440"/>
                  <a:gd name="T20" fmla="*/ 872 w 1460"/>
                  <a:gd name="T21" fmla="*/ 258 h 1440"/>
                  <a:gd name="T22" fmla="*/ 860 w 1460"/>
                  <a:gd name="T23" fmla="*/ 176 h 1440"/>
                  <a:gd name="T24" fmla="*/ 932 w 1460"/>
                  <a:gd name="T25" fmla="*/ 90 h 1440"/>
                  <a:gd name="T26" fmla="*/ 793 w 1460"/>
                  <a:gd name="T27" fmla="*/ 16 h 1440"/>
                  <a:gd name="T28" fmla="*/ 694 w 1460"/>
                  <a:gd name="T29" fmla="*/ 95 h 1440"/>
                  <a:gd name="T30" fmla="*/ 577 w 1460"/>
                  <a:gd name="T31" fmla="*/ 146 h 1440"/>
                  <a:gd name="T32" fmla="*/ 490 w 1460"/>
                  <a:gd name="T33" fmla="*/ 126 h 1440"/>
                  <a:gd name="T34" fmla="*/ 391 w 1460"/>
                  <a:gd name="T35" fmla="*/ 181 h 1440"/>
                  <a:gd name="T36" fmla="*/ 396 w 1460"/>
                  <a:gd name="T37" fmla="*/ 357 h 1440"/>
                  <a:gd name="T38" fmla="*/ 373 w 1460"/>
                  <a:gd name="T39" fmla="*/ 481 h 1440"/>
                  <a:gd name="T40" fmla="*/ 371 w 1460"/>
                  <a:gd name="T41" fmla="*/ 601 h 1440"/>
                  <a:gd name="T42" fmla="*/ 497 w 1460"/>
                  <a:gd name="T43" fmla="*/ 733 h 1440"/>
                  <a:gd name="T44" fmla="*/ 395 w 1460"/>
                  <a:gd name="T45" fmla="*/ 710 h 1440"/>
                  <a:gd name="T46" fmla="*/ 382 w 1460"/>
                  <a:gd name="T47" fmla="*/ 660 h 1440"/>
                  <a:gd name="T48" fmla="*/ 211 w 1460"/>
                  <a:gd name="T49" fmla="*/ 732 h 1440"/>
                  <a:gd name="T50" fmla="*/ 88 w 1460"/>
                  <a:gd name="T51" fmla="*/ 716 h 1440"/>
                  <a:gd name="T52" fmla="*/ 49 w 1460"/>
                  <a:gd name="T53" fmla="*/ 824 h 1440"/>
                  <a:gd name="T54" fmla="*/ 166 w 1460"/>
                  <a:gd name="T55" fmla="*/ 904 h 1440"/>
                  <a:gd name="T56" fmla="*/ 180 w 1460"/>
                  <a:gd name="T57" fmla="*/ 942 h 1440"/>
                  <a:gd name="T58" fmla="*/ 89 w 1460"/>
                  <a:gd name="T59" fmla="*/ 935 h 1440"/>
                  <a:gd name="T60" fmla="*/ 113 w 1460"/>
                  <a:gd name="T61" fmla="*/ 989 h 1440"/>
                  <a:gd name="T62" fmla="*/ 207 w 1460"/>
                  <a:gd name="T63" fmla="*/ 1035 h 1440"/>
                  <a:gd name="T64" fmla="*/ 379 w 1460"/>
                  <a:gd name="T65" fmla="*/ 1144 h 1440"/>
                  <a:gd name="T66" fmla="*/ 547 w 1460"/>
                  <a:gd name="T67" fmla="*/ 1085 h 1440"/>
                  <a:gd name="T68" fmla="*/ 635 w 1460"/>
                  <a:gd name="T69" fmla="*/ 1055 h 1440"/>
                  <a:gd name="T70" fmla="*/ 638 w 1460"/>
                  <a:gd name="T71" fmla="*/ 867 h 1440"/>
                  <a:gd name="T72" fmla="*/ 536 w 1460"/>
                  <a:gd name="T73" fmla="*/ 802 h 1440"/>
                  <a:gd name="T74" fmla="*/ 721 w 1460"/>
                  <a:gd name="T75" fmla="*/ 851 h 1440"/>
                  <a:gd name="T76" fmla="*/ 775 w 1460"/>
                  <a:gd name="T77" fmla="*/ 936 h 1440"/>
                  <a:gd name="T78" fmla="*/ 787 w 1460"/>
                  <a:gd name="T79" fmla="*/ 1059 h 1440"/>
                  <a:gd name="T80" fmla="*/ 913 w 1460"/>
                  <a:gd name="T81" fmla="*/ 1182 h 1440"/>
                  <a:gd name="T82" fmla="*/ 1022 w 1460"/>
                  <a:gd name="T83" fmla="*/ 1305 h 1440"/>
                  <a:gd name="T84" fmla="*/ 1176 w 1460"/>
                  <a:gd name="T85" fmla="*/ 1435 h 1440"/>
                  <a:gd name="T86" fmla="*/ 1219 w 1460"/>
                  <a:gd name="T87" fmla="*/ 1321 h 1440"/>
                  <a:gd name="T88" fmla="*/ 1188 w 1460"/>
                  <a:gd name="T89" fmla="*/ 1152 h 1440"/>
                  <a:gd name="T90" fmla="*/ 1099 w 1460"/>
                  <a:gd name="T91" fmla="*/ 1024 h 1440"/>
                  <a:gd name="T92" fmla="*/ 1033 w 1460"/>
                  <a:gd name="T93" fmla="*/ 1019 h 1440"/>
                  <a:gd name="T94" fmla="*/ 1049 w 1460"/>
                  <a:gd name="T95" fmla="*/ 844 h 1440"/>
                  <a:gd name="T96" fmla="*/ 995 w 1460"/>
                  <a:gd name="T97" fmla="*/ 744 h 1440"/>
                  <a:gd name="T98" fmla="*/ 933 w 1460"/>
                  <a:gd name="T99" fmla="*/ 660 h 1440"/>
                  <a:gd name="T100" fmla="*/ 1033 w 1460"/>
                  <a:gd name="T101" fmla="*/ 762 h 1440"/>
                  <a:gd name="T102" fmla="*/ 1148 w 1460"/>
                  <a:gd name="T103" fmla="*/ 891 h 1440"/>
                  <a:gd name="T104" fmla="*/ 1186 w 1460"/>
                  <a:gd name="T105" fmla="*/ 725 h 1440"/>
                  <a:gd name="T106" fmla="*/ 1207 w 1460"/>
                  <a:gd name="T107" fmla="*/ 736 h 1440"/>
                  <a:gd name="T108" fmla="*/ 1198 w 1460"/>
                  <a:gd name="T109" fmla="*/ 876 h 1440"/>
                  <a:gd name="T110" fmla="*/ 1292 w 1460"/>
                  <a:gd name="T111" fmla="*/ 1016 h 1440"/>
                  <a:gd name="T112" fmla="*/ 1346 w 1460"/>
                  <a:gd name="T113" fmla="*/ 862 h 1440"/>
                  <a:gd name="T114" fmla="*/ 1345 w 1460"/>
                  <a:gd name="T115" fmla="*/ 761 h 1440"/>
                  <a:gd name="T116" fmla="*/ 1415 w 1460"/>
                  <a:gd name="T117" fmla="*/ 752 h 1440"/>
                  <a:gd name="T118" fmla="*/ 1024 w 1460"/>
                  <a:gd name="T119" fmla="*/ 241 h 1440"/>
                  <a:gd name="T120" fmla="*/ 531 w 1460"/>
                  <a:gd name="T121" fmla="*/ 1088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0" h="1440">
                    <a:moveTo>
                      <a:pt x="1450" y="728"/>
                    </a:moveTo>
                    <a:cubicBezTo>
                      <a:pt x="1451" y="719"/>
                      <a:pt x="1444" y="718"/>
                      <a:pt x="1436" y="719"/>
                    </a:cubicBezTo>
                    <a:cubicBezTo>
                      <a:pt x="1420" y="720"/>
                      <a:pt x="1407" y="713"/>
                      <a:pt x="1398" y="699"/>
                    </a:cubicBezTo>
                    <a:cubicBezTo>
                      <a:pt x="1396" y="695"/>
                      <a:pt x="1393" y="691"/>
                      <a:pt x="1389" y="688"/>
                    </a:cubicBezTo>
                    <a:cubicBezTo>
                      <a:pt x="1377" y="679"/>
                      <a:pt x="1364" y="670"/>
                      <a:pt x="1350" y="661"/>
                    </a:cubicBezTo>
                    <a:cubicBezTo>
                      <a:pt x="1341" y="655"/>
                      <a:pt x="1332" y="647"/>
                      <a:pt x="1322" y="644"/>
                    </a:cubicBezTo>
                    <a:cubicBezTo>
                      <a:pt x="1306" y="638"/>
                      <a:pt x="1290" y="633"/>
                      <a:pt x="1282" y="616"/>
                    </a:cubicBezTo>
                    <a:cubicBezTo>
                      <a:pt x="1281" y="615"/>
                      <a:pt x="1275" y="616"/>
                      <a:pt x="1272" y="615"/>
                    </a:cubicBezTo>
                    <a:cubicBezTo>
                      <a:pt x="1268" y="612"/>
                      <a:pt x="1262" y="610"/>
                      <a:pt x="1261" y="606"/>
                    </a:cubicBezTo>
                    <a:cubicBezTo>
                      <a:pt x="1259" y="595"/>
                      <a:pt x="1252" y="592"/>
                      <a:pt x="1242" y="593"/>
                    </a:cubicBezTo>
                    <a:cubicBezTo>
                      <a:pt x="1229" y="594"/>
                      <a:pt x="1221" y="588"/>
                      <a:pt x="1215" y="577"/>
                    </a:cubicBezTo>
                    <a:cubicBezTo>
                      <a:pt x="1213" y="574"/>
                      <a:pt x="1210" y="570"/>
                      <a:pt x="1207" y="568"/>
                    </a:cubicBezTo>
                    <a:cubicBezTo>
                      <a:pt x="1202" y="563"/>
                      <a:pt x="1193" y="561"/>
                      <a:pt x="1199" y="551"/>
                    </a:cubicBezTo>
                    <a:cubicBezTo>
                      <a:pt x="1203" y="546"/>
                      <a:pt x="1216" y="538"/>
                      <a:pt x="1224" y="536"/>
                    </a:cubicBezTo>
                    <a:cubicBezTo>
                      <a:pt x="1228" y="536"/>
                      <a:pt x="1228" y="536"/>
                      <a:pt x="1228" y="536"/>
                    </a:cubicBezTo>
                    <a:cubicBezTo>
                      <a:pt x="1229" y="536"/>
                      <a:pt x="1229" y="536"/>
                      <a:pt x="1230" y="536"/>
                    </a:cubicBezTo>
                    <a:cubicBezTo>
                      <a:pt x="1238" y="546"/>
                      <a:pt x="1248" y="542"/>
                      <a:pt x="1257" y="543"/>
                    </a:cubicBezTo>
                    <a:cubicBezTo>
                      <a:pt x="1271" y="545"/>
                      <a:pt x="1286" y="546"/>
                      <a:pt x="1299" y="550"/>
                    </a:cubicBezTo>
                    <a:cubicBezTo>
                      <a:pt x="1306" y="551"/>
                      <a:pt x="1315" y="556"/>
                      <a:pt x="1319" y="562"/>
                    </a:cubicBezTo>
                    <a:cubicBezTo>
                      <a:pt x="1329" y="579"/>
                      <a:pt x="1345" y="585"/>
                      <a:pt x="1362" y="588"/>
                    </a:cubicBezTo>
                    <a:cubicBezTo>
                      <a:pt x="1372" y="589"/>
                      <a:pt x="1383" y="587"/>
                      <a:pt x="1393" y="583"/>
                    </a:cubicBezTo>
                    <a:cubicBezTo>
                      <a:pt x="1395" y="582"/>
                      <a:pt x="1394" y="571"/>
                      <a:pt x="1395" y="564"/>
                    </a:cubicBezTo>
                    <a:cubicBezTo>
                      <a:pt x="1395" y="562"/>
                      <a:pt x="1397" y="560"/>
                      <a:pt x="1397" y="559"/>
                    </a:cubicBezTo>
                    <a:cubicBezTo>
                      <a:pt x="1397" y="553"/>
                      <a:pt x="1396" y="547"/>
                      <a:pt x="1395" y="542"/>
                    </a:cubicBezTo>
                    <a:cubicBezTo>
                      <a:pt x="1393" y="535"/>
                      <a:pt x="1391" y="529"/>
                      <a:pt x="1388" y="522"/>
                    </a:cubicBezTo>
                    <a:cubicBezTo>
                      <a:pt x="1385" y="515"/>
                      <a:pt x="1382" y="508"/>
                      <a:pt x="1379" y="501"/>
                    </a:cubicBezTo>
                    <a:cubicBezTo>
                      <a:pt x="1370" y="478"/>
                      <a:pt x="1339" y="496"/>
                      <a:pt x="1328" y="475"/>
                    </a:cubicBezTo>
                    <a:cubicBezTo>
                      <a:pt x="1327" y="473"/>
                      <a:pt x="1322" y="474"/>
                      <a:pt x="1319" y="474"/>
                    </a:cubicBezTo>
                    <a:cubicBezTo>
                      <a:pt x="1317" y="474"/>
                      <a:pt x="1315" y="475"/>
                      <a:pt x="1313" y="475"/>
                    </a:cubicBezTo>
                    <a:cubicBezTo>
                      <a:pt x="1310" y="475"/>
                      <a:pt x="1307" y="475"/>
                      <a:pt x="1305" y="474"/>
                    </a:cubicBezTo>
                    <a:cubicBezTo>
                      <a:pt x="1293" y="463"/>
                      <a:pt x="1280" y="454"/>
                      <a:pt x="1262" y="458"/>
                    </a:cubicBezTo>
                    <a:cubicBezTo>
                      <a:pt x="1259" y="458"/>
                      <a:pt x="1254" y="452"/>
                      <a:pt x="1250" y="449"/>
                    </a:cubicBezTo>
                    <a:cubicBezTo>
                      <a:pt x="1239" y="439"/>
                      <a:pt x="1229" y="428"/>
                      <a:pt x="1218" y="418"/>
                    </a:cubicBezTo>
                    <a:cubicBezTo>
                      <a:pt x="1205" y="405"/>
                      <a:pt x="1189" y="405"/>
                      <a:pt x="1179" y="417"/>
                    </a:cubicBezTo>
                    <a:cubicBezTo>
                      <a:pt x="1164" y="436"/>
                      <a:pt x="1151" y="437"/>
                      <a:pt x="1134" y="423"/>
                    </a:cubicBezTo>
                    <a:cubicBezTo>
                      <a:pt x="1131" y="420"/>
                      <a:pt x="1125" y="418"/>
                      <a:pt x="1125" y="415"/>
                    </a:cubicBezTo>
                    <a:cubicBezTo>
                      <a:pt x="1125" y="412"/>
                      <a:pt x="1129" y="408"/>
                      <a:pt x="1132" y="405"/>
                    </a:cubicBezTo>
                    <a:cubicBezTo>
                      <a:pt x="1148" y="389"/>
                      <a:pt x="1164" y="373"/>
                      <a:pt x="1180" y="357"/>
                    </a:cubicBezTo>
                    <a:cubicBezTo>
                      <a:pt x="1181" y="355"/>
                      <a:pt x="1182" y="351"/>
                      <a:pt x="1181" y="348"/>
                    </a:cubicBezTo>
                    <a:cubicBezTo>
                      <a:pt x="1181" y="336"/>
                      <a:pt x="1179" y="325"/>
                      <a:pt x="1179" y="313"/>
                    </a:cubicBezTo>
                    <a:cubicBezTo>
                      <a:pt x="1179" y="302"/>
                      <a:pt x="1175" y="295"/>
                      <a:pt x="1164" y="294"/>
                    </a:cubicBezTo>
                    <a:cubicBezTo>
                      <a:pt x="1159" y="293"/>
                      <a:pt x="1154" y="290"/>
                      <a:pt x="1150" y="288"/>
                    </a:cubicBezTo>
                    <a:cubicBezTo>
                      <a:pt x="1135" y="278"/>
                      <a:pt x="1121" y="263"/>
                      <a:pt x="1104" y="258"/>
                    </a:cubicBezTo>
                    <a:cubicBezTo>
                      <a:pt x="1087" y="253"/>
                      <a:pt x="1066" y="252"/>
                      <a:pt x="1050" y="268"/>
                    </a:cubicBezTo>
                    <a:cubicBezTo>
                      <a:pt x="1048" y="271"/>
                      <a:pt x="1041" y="273"/>
                      <a:pt x="1037" y="271"/>
                    </a:cubicBezTo>
                    <a:cubicBezTo>
                      <a:pt x="1033" y="270"/>
                      <a:pt x="1028" y="265"/>
                      <a:pt x="1027" y="261"/>
                    </a:cubicBezTo>
                    <a:cubicBezTo>
                      <a:pt x="1026" y="249"/>
                      <a:pt x="1038" y="233"/>
                      <a:pt x="1050" y="229"/>
                    </a:cubicBezTo>
                    <a:cubicBezTo>
                      <a:pt x="1064" y="225"/>
                      <a:pt x="1069" y="215"/>
                      <a:pt x="1062" y="201"/>
                    </a:cubicBezTo>
                    <a:cubicBezTo>
                      <a:pt x="1060" y="196"/>
                      <a:pt x="1056" y="193"/>
                      <a:pt x="1053" y="188"/>
                    </a:cubicBezTo>
                    <a:cubicBezTo>
                      <a:pt x="1041" y="170"/>
                      <a:pt x="1024" y="165"/>
                      <a:pt x="1006" y="177"/>
                    </a:cubicBezTo>
                    <a:cubicBezTo>
                      <a:pt x="989" y="187"/>
                      <a:pt x="974" y="196"/>
                      <a:pt x="952" y="191"/>
                    </a:cubicBezTo>
                    <a:cubicBezTo>
                      <a:pt x="943" y="190"/>
                      <a:pt x="932" y="199"/>
                      <a:pt x="922" y="204"/>
                    </a:cubicBezTo>
                    <a:cubicBezTo>
                      <a:pt x="917" y="206"/>
                      <a:pt x="912" y="209"/>
                      <a:pt x="907" y="209"/>
                    </a:cubicBezTo>
                    <a:cubicBezTo>
                      <a:pt x="891" y="211"/>
                      <a:pt x="874" y="229"/>
                      <a:pt x="874" y="245"/>
                    </a:cubicBezTo>
                    <a:cubicBezTo>
                      <a:pt x="874" y="249"/>
                      <a:pt x="873" y="254"/>
                      <a:pt x="872" y="258"/>
                    </a:cubicBezTo>
                    <a:cubicBezTo>
                      <a:pt x="872" y="258"/>
                      <a:pt x="865" y="258"/>
                      <a:pt x="865" y="257"/>
                    </a:cubicBezTo>
                    <a:cubicBezTo>
                      <a:pt x="863" y="253"/>
                      <a:pt x="860" y="246"/>
                      <a:pt x="862" y="243"/>
                    </a:cubicBezTo>
                    <a:cubicBezTo>
                      <a:pt x="869" y="231"/>
                      <a:pt x="868" y="222"/>
                      <a:pt x="858" y="212"/>
                    </a:cubicBezTo>
                    <a:cubicBezTo>
                      <a:pt x="854" y="207"/>
                      <a:pt x="851" y="199"/>
                      <a:pt x="849" y="192"/>
                    </a:cubicBezTo>
                    <a:cubicBezTo>
                      <a:pt x="847" y="184"/>
                      <a:pt x="848" y="177"/>
                      <a:pt x="860" y="176"/>
                    </a:cubicBezTo>
                    <a:cubicBezTo>
                      <a:pt x="868" y="174"/>
                      <a:pt x="878" y="169"/>
                      <a:pt x="883" y="163"/>
                    </a:cubicBezTo>
                    <a:cubicBezTo>
                      <a:pt x="896" y="147"/>
                      <a:pt x="911" y="133"/>
                      <a:pt x="929" y="124"/>
                    </a:cubicBezTo>
                    <a:cubicBezTo>
                      <a:pt x="932" y="122"/>
                      <a:pt x="936" y="121"/>
                      <a:pt x="937" y="118"/>
                    </a:cubicBezTo>
                    <a:cubicBezTo>
                      <a:pt x="941" y="112"/>
                      <a:pt x="944" y="104"/>
                      <a:pt x="946" y="97"/>
                    </a:cubicBezTo>
                    <a:cubicBezTo>
                      <a:pt x="946" y="96"/>
                      <a:pt x="937" y="92"/>
                      <a:pt x="932" y="90"/>
                    </a:cubicBezTo>
                    <a:cubicBezTo>
                      <a:pt x="928" y="88"/>
                      <a:pt x="924" y="87"/>
                      <a:pt x="921" y="85"/>
                    </a:cubicBezTo>
                    <a:cubicBezTo>
                      <a:pt x="894" y="72"/>
                      <a:pt x="877" y="50"/>
                      <a:pt x="860" y="27"/>
                    </a:cubicBezTo>
                    <a:cubicBezTo>
                      <a:pt x="854" y="17"/>
                      <a:pt x="851" y="5"/>
                      <a:pt x="835" y="14"/>
                    </a:cubicBezTo>
                    <a:cubicBezTo>
                      <a:pt x="834" y="15"/>
                      <a:pt x="831" y="13"/>
                      <a:pt x="829" y="11"/>
                    </a:cubicBezTo>
                    <a:cubicBezTo>
                      <a:pt x="812" y="0"/>
                      <a:pt x="805" y="1"/>
                      <a:pt x="793" y="16"/>
                    </a:cubicBezTo>
                    <a:cubicBezTo>
                      <a:pt x="784" y="28"/>
                      <a:pt x="776" y="36"/>
                      <a:pt x="759" y="27"/>
                    </a:cubicBezTo>
                    <a:cubicBezTo>
                      <a:pt x="751" y="23"/>
                      <a:pt x="739" y="32"/>
                      <a:pt x="740" y="41"/>
                    </a:cubicBezTo>
                    <a:cubicBezTo>
                      <a:pt x="742" y="64"/>
                      <a:pt x="734" y="76"/>
                      <a:pt x="711" y="76"/>
                    </a:cubicBezTo>
                    <a:cubicBezTo>
                      <a:pt x="710" y="76"/>
                      <a:pt x="709" y="76"/>
                      <a:pt x="709" y="77"/>
                    </a:cubicBezTo>
                    <a:cubicBezTo>
                      <a:pt x="704" y="83"/>
                      <a:pt x="700" y="91"/>
                      <a:pt x="694" y="95"/>
                    </a:cubicBezTo>
                    <a:cubicBezTo>
                      <a:pt x="689" y="98"/>
                      <a:pt x="678" y="96"/>
                      <a:pt x="674" y="100"/>
                    </a:cubicBezTo>
                    <a:cubicBezTo>
                      <a:pt x="665" y="110"/>
                      <a:pt x="659" y="105"/>
                      <a:pt x="653" y="98"/>
                    </a:cubicBezTo>
                    <a:cubicBezTo>
                      <a:pt x="644" y="90"/>
                      <a:pt x="637" y="81"/>
                      <a:pt x="628" y="72"/>
                    </a:cubicBezTo>
                    <a:cubicBezTo>
                      <a:pt x="620" y="64"/>
                      <a:pt x="611" y="64"/>
                      <a:pt x="607" y="72"/>
                    </a:cubicBezTo>
                    <a:cubicBezTo>
                      <a:pt x="595" y="96"/>
                      <a:pt x="581" y="119"/>
                      <a:pt x="577" y="146"/>
                    </a:cubicBezTo>
                    <a:cubicBezTo>
                      <a:pt x="577" y="152"/>
                      <a:pt x="571" y="163"/>
                      <a:pt x="568" y="162"/>
                    </a:cubicBezTo>
                    <a:cubicBezTo>
                      <a:pt x="558" y="162"/>
                      <a:pt x="546" y="166"/>
                      <a:pt x="539" y="155"/>
                    </a:cubicBezTo>
                    <a:cubicBezTo>
                      <a:pt x="534" y="149"/>
                      <a:pt x="528" y="143"/>
                      <a:pt x="524" y="136"/>
                    </a:cubicBezTo>
                    <a:cubicBezTo>
                      <a:pt x="518" y="129"/>
                      <a:pt x="512" y="124"/>
                      <a:pt x="502" y="126"/>
                    </a:cubicBezTo>
                    <a:cubicBezTo>
                      <a:pt x="498" y="127"/>
                      <a:pt x="493" y="128"/>
                      <a:pt x="490" y="126"/>
                    </a:cubicBezTo>
                    <a:cubicBezTo>
                      <a:pt x="479" y="120"/>
                      <a:pt x="474" y="125"/>
                      <a:pt x="467" y="134"/>
                    </a:cubicBezTo>
                    <a:cubicBezTo>
                      <a:pt x="455" y="150"/>
                      <a:pt x="455" y="150"/>
                      <a:pt x="437" y="138"/>
                    </a:cubicBezTo>
                    <a:cubicBezTo>
                      <a:pt x="427" y="131"/>
                      <a:pt x="414" y="132"/>
                      <a:pt x="410" y="141"/>
                    </a:cubicBezTo>
                    <a:cubicBezTo>
                      <a:pt x="405" y="152"/>
                      <a:pt x="402" y="163"/>
                      <a:pt x="397" y="174"/>
                    </a:cubicBezTo>
                    <a:cubicBezTo>
                      <a:pt x="396" y="177"/>
                      <a:pt x="393" y="179"/>
                      <a:pt x="391" y="181"/>
                    </a:cubicBezTo>
                    <a:cubicBezTo>
                      <a:pt x="378" y="191"/>
                      <a:pt x="378" y="192"/>
                      <a:pt x="390" y="202"/>
                    </a:cubicBezTo>
                    <a:cubicBezTo>
                      <a:pt x="401" y="209"/>
                      <a:pt x="404" y="221"/>
                      <a:pt x="395" y="228"/>
                    </a:cubicBezTo>
                    <a:cubicBezTo>
                      <a:pt x="374" y="244"/>
                      <a:pt x="388" y="271"/>
                      <a:pt x="374" y="288"/>
                    </a:cubicBezTo>
                    <a:cubicBezTo>
                      <a:pt x="373" y="288"/>
                      <a:pt x="375" y="291"/>
                      <a:pt x="375" y="293"/>
                    </a:cubicBezTo>
                    <a:cubicBezTo>
                      <a:pt x="382" y="315"/>
                      <a:pt x="390" y="336"/>
                      <a:pt x="396" y="357"/>
                    </a:cubicBezTo>
                    <a:cubicBezTo>
                      <a:pt x="399" y="365"/>
                      <a:pt x="400" y="376"/>
                      <a:pt x="396" y="382"/>
                    </a:cubicBezTo>
                    <a:cubicBezTo>
                      <a:pt x="388" y="393"/>
                      <a:pt x="383" y="401"/>
                      <a:pt x="390" y="414"/>
                    </a:cubicBezTo>
                    <a:cubicBezTo>
                      <a:pt x="392" y="418"/>
                      <a:pt x="388" y="424"/>
                      <a:pt x="387" y="429"/>
                    </a:cubicBezTo>
                    <a:cubicBezTo>
                      <a:pt x="386" y="435"/>
                      <a:pt x="385" y="441"/>
                      <a:pt x="383" y="447"/>
                    </a:cubicBezTo>
                    <a:cubicBezTo>
                      <a:pt x="380" y="458"/>
                      <a:pt x="379" y="470"/>
                      <a:pt x="373" y="481"/>
                    </a:cubicBezTo>
                    <a:cubicBezTo>
                      <a:pt x="368" y="492"/>
                      <a:pt x="365" y="503"/>
                      <a:pt x="363" y="516"/>
                    </a:cubicBezTo>
                    <a:cubicBezTo>
                      <a:pt x="359" y="532"/>
                      <a:pt x="352" y="548"/>
                      <a:pt x="354" y="565"/>
                    </a:cubicBezTo>
                    <a:cubicBezTo>
                      <a:pt x="354" y="568"/>
                      <a:pt x="351" y="571"/>
                      <a:pt x="349" y="574"/>
                    </a:cubicBezTo>
                    <a:cubicBezTo>
                      <a:pt x="342" y="583"/>
                      <a:pt x="346" y="590"/>
                      <a:pt x="355" y="595"/>
                    </a:cubicBezTo>
                    <a:cubicBezTo>
                      <a:pt x="360" y="597"/>
                      <a:pt x="367" y="598"/>
                      <a:pt x="371" y="601"/>
                    </a:cubicBezTo>
                    <a:cubicBezTo>
                      <a:pt x="378" y="605"/>
                      <a:pt x="387" y="610"/>
                      <a:pt x="389" y="616"/>
                    </a:cubicBezTo>
                    <a:cubicBezTo>
                      <a:pt x="394" y="634"/>
                      <a:pt x="400" y="650"/>
                      <a:pt x="409" y="666"/>
                    </a:cubicBezTo>
                    <a:cubicBezTo>
                      <a:pt x="417" y="684"/>
                      <a:pt x="428" y="696"/>
                      <a:pt x="447" y="696"/>
                    </a:cubicBezTo>
                    <a:cubicBezTo>
                      <a:pt x="463" y="696"/>
                      <a:pt x="472" y="704"/>
                      <a:pt x="481" y="715"/>
                    </a:cubicBezTo>
                    <a:cubicBezTo>
                      <a:pt x="487" y="721"/>
                      <a:pt x="494" y="726"/>
                      <a:pt x="497" y="733"/>
                    </a:cubicBezTo>
                    <a:cubicBezTo>
                      <a:pt x="501" y="739"/>
                      <a:pt x="501" y="748"/>
                      <a:pt x="501" y="755"/>
                    </a:cubicBezTo>
                    <a:cubicBezTo>
                      <a:pt x="501" y="758"/>
                      <a:pt x="495" y="763"/>
                      <a:pt x="493" y="762"/>
                    </a:cubicBezTo>
                    <a:cubicBezTo>
                      <a:pt x="480" y="759"/>
                      <a:pt x="463" y="758"/>
                      <a:pt x="455" y="750"/>
                    </a:cubicBezTo>
                    <a:cubicBezTo>
                      <a:pt x="440" y="734"/>
                      <a:pt x="418" y="733"/>
                      <a:pt x="402" y="717"/>
                    </a:cubicBezTo>
                    <a:cubicBezTo>
                      <a:pt x="399" y="715"/>
                      <a:pt x="397" y="712"/>
                      <a:pt x="395" y="710"/>
                    </a:cubicBezTo>
                    <a:cubicBezTo>
                      <a:pt x="387" y="693"/>
                      <a:pt x="387" y="693"/>
                      <a:pt x="387" y="693"/>
                    </a:cubicBezTo>
                    <a:cubicBezTo>
                      <a:pt x="386" y="684"/>
                      <a:pt x="386" y="684"/>
                      <a:pt x="386" y="684"/>
                    </a:cubicBezTo>
                    <a:cubicBezTo>
                      <a:pt x="386" y="682"/>
                      <a:pt x="386" y="679"/>
                      <a:pt x="386" y="676"/>
                    </a:cubicBezTo>
                    <a:cubicBezTo>
                      <a:pt x="386" y="671"/>
                      <a:pt x="385" y="665"/>
                      <a:pt x="382" y="660"/>
                    </a:cubicBezTo>
                    <a:cubicBezTo>
                      <a:pt x="382" y="660"/>
                      <a:pt x="382" y="660"/>
                      <a:pt x="382" y="660"/>
                    </a:cubicBezTo>
                    <a:cubicBezTo>
                      <a:pt x="382" y="660"/>
                      <a:pt x="382" y="660"/>
                      <a:pt x="382" y="660"/>
                    </a:cubicBezTo>
                    <a:cubicBezTo>
                      <a:pt x="375" y="647"/>
                      <a:pt x="361" y="638"/>
                      <a:pt x="347" y="644"/>
                    </a:cubicBezTo>
                    <a:cubicBezTo>
                      <a:pt x="323" y="654"/>
                      <a:pt x="299" y="666"/>
                      <a:pt x="279" y="685"/>
                    </a:cubicBezTo>
                    <a:cubicBezTo>
                      <a:pt x="267" y="696"/>
                      <a:pt x="251" y="703"/>
                      <a:pt x="236" y="708"/>
                    </a:cubicBezTo>
                    <a:cubicBezTo>
                      <a:pt x="215" y="713"/>
                      <a:pt x="216" y="712"/>
                      <a:pt x="211" y="732"/>
                    </a:cubicBezTo>
                    <a:cubicBezTo>
                      <a:pt x="206" y="758"/>
                      <a:pt x="189" y="770"/>
                      <a:pt x="162" y="758"/>
                    </a:cubicBezTo>
                    <a:cubicBezTo>
                      <a:pt x="159" y="757"/>
                      <a:pt x="154" y="754"/>
                      <a:pt x="151" y="755"/>
                    </a:cubicBezTo>
                    <a:cubicBezTo>
                      <a:pt x="137" y="761"/>
                      <a:pt x="135" y="752"/>
                      <a:pt x="131" y="742"/>
                    </a:cubicBezTo>
                    <a:cubicBezTo>
                      <a:pt x="129" y="736"/>
                      <a:pt x="120" y="727"/>
                      <a:pt x="118" y="727"/>
                    </a:cubicBezTo>
                    <a:cubicBezTo>
                      <a:pt x="103" y="735"/>
                      <a:pt x="96" y="724"/>
                      <a:pt x="88" y="716"/>
                    </a:cubicBezTo>
                    <a:cubicBezTo>
                      <a:pt x="71" y="698"/>
                      <a:pt x="51" y="692"/>
                      <a:pt x="27" y="693"/>
                    </a:cubicBezTo>
                    <a:cubicBezTo>
                      <a:pt x="11" y="694"/>
                      <a:pt x="8" y="698"/>
                      <a:pt x="10" y="714"/>
                    </a:cubicBezTo>
                    <a:cubicBezTo>
                      <a:pt x="13" y="730"/>
                      <a:pt x="14" y="746"/>
                      <a:pt x="6" y="761"/>
                    </a:cubicBezTo>
                    <a:cubicBezTo>
                      <a:pt x="0" y="774"/>
                      <a:pt x="5" y="787"/>
                      <a:pt x="17" y="788"/>
                    </a:cubicBezTo>
                    <a:cubicBezTo>
                      <a:pt x="39" y="791"/>
                      <a:pt x="48" y="808"/>
                      <a:pt x="49" y="824"/>
                    </a:cubicBezTo>
                    <a:cubicBezTo>
                      <a:pt x="50" y="847"/>
                      <a:pt x="61" y="863"/>
                      <a:pt x="75" y="877"/>
                    </a:cubicBezTo>
                    <a:cubicBezTo>
                      <a:pt x="87" y="888"/>
                      <a:pt x="102" y="895"/>
                      <a:pt x="116" y="903"/>
                    </a:cubicBezTo>
                    <a:cubicBezTo>
                      <a:pt x="117" y="904"/>
                      <a:pt x="121" y="902"/>
                      <a:pt x="123" y="901"/>
                    </a:cubicBezTo>
                    <a:cubicBezTo>
                      <a:pt x="138" y="899"/>
                      <a:pt x="152" y="899"/>
                      <a:pt x="165" y="904"/>
                    </a:cubicBezTo>
                    <a:cubicBezTo>
                      <a:pt x="166" y="904"/>
                      <a:pt x="166" y="904"/>
                      <a:pt x="166" y="904"/>
                    </a:cubicBezTo>
                    <a:cubicBezTo>
                      <a:pt x="174" y="906"/>
                      <a:pt x="181" y="910"/>
                      <a:pt x="187" y="916"/>
                    </a:cubicBezTo>
                    <a:cubicBezTo>
                      <a:pt x="201" y="928"/>
                      <a:pt x="212" y="935"/>
                      <a:pt x="231" y="930"/>
                    </a:cubicBezTo>
                    <a:cubicBezTo>
                      <a:pt x="233" y="930"/>
                      <a:pt x="238" y="934"/>
                      <a:pt x="241" y="936"/>
                    </a:cubicBezTo>
                    <a:cubicBezTo>
                      <a:pt x="239" y="939"/>
                      <a:pt x="236" y="944"/>
                      <a:pt x="234" y="944"/>
                    </a:cubicBezTo>
                    <a:cubicBezTo>
                      <a:pt x="216" y="944"/>
                      <a:pt x="198" y="944"/>
                      <a:pt x="180" y="942"/>
                    </a:cubicBezTo>
                    <a:cubicBezTo>
                      <a:pt x="177" y="942"/>
                      <a:pt x="174" y="937"/>
                      <a:pt x="172" y="933"/>
                    </a:cubicBezTo>
                    <a:cubicBezTo>
                      <a:pt x="168" y="927"/>
                      <a:pt x="163" y="925"/>
                      <a:pt x="155" y="929"/>
                    </a:cubicBezTo>
                    <a:cubicBezTo>
                      <a:pt x="151" y="931"/>
                      <a:pt x="145" y="930"/>
                      <a:pt x="140" y="931"/>
                    </a:cubicBezTo>
                    <a:cubicBezTo>
                      <a:pt x="135" y="932"/>
                      <a:pt x="129" y="933"/>
                      <a:pt x="124" y="936"/>
                    </a:cubicBezTo>
                    <a:cubicBezTo>
                      <a:pt x="115" y="942"/>
                      <a:pt x="95" y="945"/>
                      <a:pt x="89" y="935"/>
                    </a:cubicBezTo>
                    <a:cubicBezTo>
                      <a:pt x="78" y="920"/>
                      <a:pt x="65" y="923"/>
                      <a:pt x="52" y="924"/>
                    </a:cubicBezTo>
                    <a:cubicBezTo>
                      <a:pt x="37" y="925"/>
                      <a:pt x="40" y="936"/>
                      <a:pt x="40" y="945"/>
                    </a:cubicBezTo>
                    <a:cubicBezTo>
                      <a:pt x="40" y="954"/>
                      <a:pt x="46" y="956"/>
                      <a:pt x="55" y="957"/>
                    </a:cubicBezTo>
                    <a:cubicBezTo>
                      <a:pt x="65" y="957"/>
                      <a:pt x="76" y="958"/>
                      <a:pt x="85" y="963"/>
                    </a:cubicBezTo>
                    <a:cubicBezTo>
                      <a:pt x="95" y="969"/>
                      <a:pt x="104" y="980"/>
                      <a:pt x="113" y="989"/>
                    </a:cubicBezTo>
                    <a:cubicBezTo>
                      <a:pt x="117" y="991"/>
                      <a:pt x="121" y="996"/>
                      <a:pt x="124" y="995"/>
                    </a:cubicBezTo>
                    <a:cubicBezTo>
                      <a:pt x="139" y="991"/>
                      <a:pt x="136" y="997"/>
                      <a:pt x="132" y="1006"/>
                    </a:cubicBezTo>
                    <a:cubicBezTo>
                      <a:pt x="126" y="1017"/>
                      <a:pt x="134" y="1022"/>
                      <a:pt x="143" y="1024"/>
                    </a:cubicBezTo>
                    <a:cubicBezTo>
                      <a:pt x="159" y="1027"/>
                      <a:pt x="174" y="1035"/>
                      <a:pt x="192" y="1030"/>
                    </a:cubicBezTo>
                    <a:cubicBezTo>
                      <a:pt x="196" y="1029"/>
                      <a:pt x="203" y="1032"/>
                      <a:pt x="207" y="1035"/>
                    </a:cubicBezTo>
                    <a:cubicBezTo>
                      <a:pt x="228" y="1048"/>
                      <a:pt x="250" y="1059"/>
                      <a:pt x="275" y="1058"/>
                    </a:cubicBezTo>
                    <a:cubicBezTo>
                      <a:pt x="287" y="1057"/>
                      <a:pt x="297" y="1057"/>
                      <a:pt x="304" y="1072"/>
                    </a:cubicBezTo>
                    <a:cubicBezTo>
                      <a:pt x="309" y="1081"/>
                      <a:pt x="316" y="1095"/>
                      <a:pt x="334" y="1087"/>
                    </a:cubicBezTo>
                    <a:cubicBezTo>
                      <a:pt x="336" y="1085"/>
                      <a:pt x="343" y="1092"/>
                      <a:pt x="347" y="1096"/>
                    </a:cubicBezTo>
                    <a:cubicBezTo>
                      <a:pt x="362" y="1109"/>
                      <a:pt x="362" y="1132"/>
                      <a:pt x="379" y="1144"/>
                    </a:cubicBezTo>
                    <a:cubicBezTo>
                      <a:pt x="388" y="1151"/>
                      <a:pt x="393" y="1154"/>
                      <a:pt x="403" y="1146"/>
                    </a:cubicBezTo>
                    <a:cubicBezTo>
                      <a:pt x="407" y="1142"/>
                      <a:pt x="415" y="1138"/>
                      <a:pt x="420" y="1139"/>
                    </a:cubicBezTo>
                    <a:cubicBezTo>
                      <a:pt x="440" y="1146"/>
                      <a:pt x="458" y="1142"/>
                      <a:pt x="476" y="1132"/>
                    </a:cubicBezTo>
                    <a:cubicBezTo>
                      <a:pt x="495" y="1123"/>
                      <a:pt x="514" y="1116"/>
                      <a:pt x="533" y="1108"/>
                    </a:cubicBezTo>
                    <a:cubicBezTo>
                      <a:pt x="545" y="1104"/>
                      <a:pt x="549" y="1097"/>
                      <a:pt x="547" y="1085"/>
                    </a:cubicBezTo>
                    <a:cubicBezTo>
                      <a:pt x="545" y="1078"/>
                      <a:pt x="543" y="1071"/>
                      <a:pt x="540" y="1065"/>
                    </a:cubicBezTo>
                    <a:cubicBezTo>
                      <a:pt x="533" y="1054"/>
                      <a:pt x="539" y="1052"/>
                      <a:pt x="548" y="1049"/>
                    </a:cubicBezTo>
                    <a:cubicBezTo>
                      <a:pt x="564" y="1046"/>
                      <a:pt x="579" y="1059"/>
                      <a:pt x="594" y="1048"/>
                    </a:cubicBezTo>
                    <a:cubicBezTo>
                      <a:pt x="595" y="1047"/>
                      <a:pt x="597" y="1048"/>
                      <a:pt x="598" y="1049"/>
                    </a:cubicBezTo>
                    <a:cubicBezTo>
                      <a:pt x="608" y="1067"/>
                      <a:pt x="622" y="1056"/>
                      <a:pt x="635" y="1055"/>
                    </a:cubicBezTo>
                    <a:cubicBezTo>
                      <a:pt x="643" y="1054"/>
                      <a:pt x="648" y="1049"/>
                      <a:pt x="650" y="1039"/>
                    </a:cubicBezTo>
                    <a:cubicBezTo>
                      <a:pt x="656" y="1011"/>
                      <a:pt x="659" y="982"/>
                      <a:pt x="679" y="957"/>
                    </a:cubicBezTo>
                    <a:cubicBezTo>
                      <a:pt x="685" y="949"/>
                      <a:pt x="681" y="932"/>
                      <a:pt x="679" y="919"/>
                    </a:cubicBezTo>
                    <a:cubicBezTo>
                      <a:pt x="678" y="910"/>
                      <a:pt x="673" y="902"/>
                      <a:pt x="671" y="894"/>
                    </a:cubicBezTo>
                    <a:cubicBezTo>
                      <a:pt x="668" y="874"/>
                      <a:pt x="658" y="866"/>
                      <a:pt x="638" y="867"/>
                    </a:cubicBezTo>
                    <a:cubicBezTo>
                      <a:pt x="632" y="868"/>
                      <a:pt x="624" y="870"/>
                      <a:pt x="621" y="867"/>
                    </a:cubicBezTo>
                    <a:cubicBezTo>
                      <a:pt x="608" y="856"/>
                      <a:pt x="597" y="860"/>
                      <a:pt x="584" y="863"/>
                    </a:cubicBezTo>
                    <a:cubicBezTo>
                      <a:pt x="576" y="866"/>
                      <a:pt x="563" y="864"/>
                      <a:pt x="559" y="858"/>
                    </a:cubicBezTo>
                    <a:cubicBezTo>
                      <a:pt x="547" y="840"/>
                      <a:pt x="538" y="820"/>
                      <a:pt x="528" y="801"/>
                    </a:cubicBezTo>
                    <a:cubicBezTo>
                      <a:pt x="531" y="801"/>
                      <a:pt x="534" y="800"/>
                      <a:pt x="536" y="802"/>
                    </a:cubicBezTo>
                    <a:cubicBezTo>
                      <a:pt x="556" y="821"/>
                      <a:pt x="581" y="818"/>
                      <a:pt x="605" y="815"/>
                    </a:cubicBezTo>
                    <a:cubicBezTo>
                      <a:pt x="610" y="815"/>
                      <a:pt x="615" y="816"/>
                      <a:pt x="619" y="818"/>
                    </a:cubicBezTo>
                    <a:cubicBezTo>
                      <a:pt x="635" y="826"/>
                      <a:pt x="650" y="824"/>
                      <a:pt x="667" y="816"/>
                    </a:cubicBezTo>
                    <a:cubicBezTo>
                      <a:pt x="689" y="806"/>
                      <a:pt x="702" y="814"/>
                      <a:pt x="710" y="838"/>
                    </a:cubicBezTo>
                    <a:cubicBezTo>
                      <a:pt x="712" y="843"/>
                      <a:pt x="717" y="851"/>
                      <a:pt x="721" y="851"/>
                    </a:cubicBezTo>
                    <a:cubicBezTo>
                      <a:pt x="736" y="853"/>
                      <a:pt x="744" y="858"/>
                      <a:pt x="746" y="874"/>
                    </a:cubicBezTo>
                    <a:cubicBezTo>
                      <a:pt x="747" y="876"/>
                      <a:pt x="751" y="878"/>
                      <a:pt x="753" y="881"/>
                    </a:cubicBezTo>
                    <a:cubicBezTo>
                      <a:pt x="756" y="887"/>
                      <a:pt x="761" y="895"/>
                      <a:pt x="761" y="901"/>
                    </a:cubicBezTo>
                    <a:cubicBezTo>
                      <a:pt x="760" y="912"/>
                      <a:pt x="761" y="921"/>
                      <a:pt x="770" y="928"/>
                    </a:cubicBezTo>
                    <a:cubicBezTo>
                      <a:pt x="772" y="930"/>
                      <a:pt x="775" y="935"/>
                      <a:pt x="775" y="936"/>
                    </a:cubicBezTo>
                    <a:cubicBezTo>
                      <a:pt x="768" y="952"/>
                      <a:pt x="779" y="966"/>
                      <a:pt x="780" y="980"/>
                    </a:cubicBezTo>
                    <a:cubicBezTo>
                      <a:pt x="780" y="987"/>
                      <a:pt x="779" y="994"/>
                      <a:pt x="776" y="999"/>
                    </a:cubicBezTo>
                    <a:cubicBezTo>
                      <a:pt x="770" y="1007"/>
                      <a:pt x="769" y="1012"/>
                      <a:pt x="773" y="1021"/>
                    </a:cubicBezTo>
                    <a:cubicBezTo>
                      <a:pt x="775" y="1024"/>
                      <a:pt x="774" y="1030"/>
                      <a:pt x="772" y="1034"/>
                    </a:cubicBezTo>
                    <a:cubicBezTo>
                      <a:pt x="768" y="1050"/>
                      <a:pt x="769" y="1053"/>
                      <a:pt x="787" y="1059"/>
                    </a:cubicBezTo>
                    <a:cubicBezTo>
                      <a:pt x="790" y="1060"/>
                      <a:pt x="794" y="1063"/>
                      <a:pt x="795" y="1065"/>
                    </a:cubicBezTo>
                    <a:cubicBezTo>
                      <a:pt x="807" y="1083"/>
                      <a:pt x="810" y="1084"/>
                      <a:pt x="831" y="1078"/>
                    </a:cubicBezTo>
                    <a:cubicBezTo>
                      <a:pt x="861" y="1068"/>
                      <a:pt x="885" y="1079"/>
                      <a:pt x="901" y="1106"/>
                    </a:cubicBezTo>
                    <a:cubicBezTo>
                      <a:pt x="915" y="1130"/>
                      <a:pt x="902" y="1157"/>
                      <a:pt x="914" y="1181"/>
                    </a:cubicBezTo>
                    <a:cubicBezTo>
                      <a:pt x="914" y="1181"/>
                      <a:pt x="914" y="1182"/>
                      <a:pt x="913" y="1182"/>
                    </a:cubicBezTo>
                    <a:cubicBezTo>
                      <a:pt x="907" y="1200"/>
                      <a:pt x="916" y="1213"/>
                      <a:pt x="928" y="1223"/>
                    </a:cubicBezTo>
                    <a:cubicBezTo>
                      <a:pt x="939" y="1232"/>
                      <a:pt x="951" y="1244"/>
                      <a:pt x="968" y="1240"/>
                    </a:cubicBezTo>
                    <a:cubicBezTo>
                      <a:pt x="984" y="1257"/>
                      <a:pt x="999" y="1274"/>
                      <a:pt x="1014" y="1291"/>
                    </a:cubicBezTo>
                    <a:cubicBezTo>
                      <a:pt x="1015" y="1292"/>
                      <a:pt x="1015" y="1294"/>
                      <a:pt x="1015" y="1295"/>
                    </a:cubicBezTo>
                    <a:cubicBezTo>
                      <a:pt x="1017" y="1298"/>
                      <a:pt x="1019" y="1302"/>
                      <a:pt x="1022" y="1305"/>
                    </a:cubicBezTo>
                    <a:cubicBezTo>
                      <a:pt x="1033" y="1319"/>
                      <a:pt x="1050" y="1327"/>
                      <a:pt x="1056" y="1346"/>
                    </a:cubicBezTo>
                    <a:cubicBezTo>
                      <a:pt x="1057" y="1348"/>
                      <a:pt x="1060" y="1350"/>
                      <a:pt x="1062" y="1351"/>
                    </a:cubicBezTo>
                    <a:cubicBezTo>
                      <a:pt x="1087" y="1360"/>
                      <a:pt x="1101" y="1379"/>
                      <a:pt x="1115" y="1400"/>
                    </a:cubicBezTo>
                    <a:cubicBezTo>
                      <a:pt x="1119" y="1406"/>
                      <a:pt x="1126" y="1411"/>
                      <a:pt x="1133" y="1415"/>
                    </a:cubicBezTo>
                    <a:cubicBezTo>
                      <a:pt x="1147" y="1422"/>
                      <a:pt x="1162" y="1428"/>
                      <a:pt x="1176" y="1435"/>
                    </a:cubicBezTo>
                    <a:cubicBezTo>
                      <a:pt x="1186" y="1440"/>
                      <a:pt x="1213" y="1439"/>
                      <a:pt x="1219" y="1432"/>
                    </a:cubicBezTo>
                    <a:cubicBezTo>
                      <a:pt x="1228" y="1422"/>
                      <a:pt x="1234" y="1410"/>
                      <a:pt x="1227" y="1397"/>
                    </a:cubicBezTo>
                    <a:cubicBezTo>
                      <a:pt x="1225" y="1394"/>
                      <a:pt x="1225" y="1390"/>
                      <a:pt x="1225" y="1387"/>
                    </a:cubicBezTo>
                    <a:cubicBezTo>
                      <a:pt x="1226" y="1367"/>
                      <a:pt x="1231" y="1347"/>
                      <a:pt x="1218" y="1328"/>
                    </a:cubicBezTo>
                    <a:cubicBezTo>
                      <a:pt x="1217" y="1327"/>
                      <a:pt x="1218" y="1322"/>
                      <a:pt x="1219" y="1321"/>
                    </a:cubicBezTo>
                    <a:cubicBezTo>
                      <a:pt x="1236" y="1307"/>
                      <a:pt x="1221" y="1291"/>
                      <a:pt x="1223" y="1276"/>
                    </a:cubicBezTo>
                    <a:cubicBezTo>
                      <a:pt x="1223" y="1273"/>
                      <a:pt x="1219" y="1269"/>
                      <a:pt x="1217" y="1267"/>
                    </a:cubicBezTo>
                    <a:cubicBezTo>
                      <a:pt x="1203" y="1253"/>
                      <a:pt x="1187" y="1241"/>
                      <a:pt x="1174" y="1226"/>
                    </a:cubicBezTo>
                    <a:cubicBezTo>
                      <a:pt x="1156" y="1205"/>
                      <a:pt x="1158" y="1192"/>
                      <a:pt x="1177" y="1172"/>
                    </a:cubicBezTo>
                    <a:cubicBezTo>
                      <a:pt x="1182" y="1166"/>
                      <a:pt x="1187" y="1159"/>
                      <a:pt x="1188" y="1152"/>
                    </a:cubicBezTo>
                    <a:cubicBezTo>
                      <a:pt x="1193" y="1128"/>
                      <a:pt x="1204" y="1103"/>
                      <a:pt x="1179" y="1082"/>
                    </a:cubicBezTo>
                    <a:cubicBezTo>
                      <a:pt x="1177" y="1079"/>
                      <a:pt x="1178" y="1073"/>
                      <a:pt x="1177" y="1068"/>
                    </a:cubicBezTo>
                    <a:cubicBezTo>
                      <a:pt x="1173" y="1045"/>
                      <a:pt x="1171" y="1044"/>
                      <a:pt x="1147" y="1040"/>
                    </a:cubicBezTo>
                    <a:cubicBezTo>
                      <a:pt x="1144" y="1040"/>
                      <a:pt x="1140" y="1040"/>
                      <a:pt x="1139" y="1039"/>
                    </a:cubicBezTo>
                    <a:cubicBezTo>
                      <a:pt x="1130" y="1023"/>
                      <a:pt x="1112" y="1028"/>
                      <a:pt x="1099" y="1024"/>
                    </a:cubicBezTo>
                    <a:cubicBezTo>
                      <a:pt x="1095" y="1023"/>
                      <a:pt x="1088" y="1025"/>
                      <a:pt x="1085" y="1029"/>
                    </a:cubicBezTo>
                    <a:cubicBezTo>
                      <a:pt x="1076" y="1041"/>
                      <a:pt x="1064" y="1037"/>
                      <a:pt x="1053" y="1034"/>
                    </a:cubicBezTo>
                    <a:cubicBezTo>
                      <a:pt x="1047" y="1033"/>
                      <a:pt x="1042" y="1031"/>
                      <a:pt x="1036" y="1030"/>
                    </a:cubicBezTo>
                    <a:cubicBezTo>
                      <a:pt x="1034" y="1029"/>
                      <a:pt x="1032" y="1028"/>
                      <a:pt x="1030" y="1027"/>
                    </a:cubicBezTo>
                    <a:cubicBezTo>
                      <a:pt x="1031" y="1024"/>
                      <a:pt x="1031" y="1020"/>
                      <a:pt x="1033" y="1019"/>
                    </a:cubicBezTo>
                    <a:cubicBezTo>
                      <a:pt x="1044" y="1015"/>
                      <a:pt x="1056" y="1011"/>
                      <a:pt x="1067" y="1008"/>
                    </a:cubicBezTo>
                    <a:cubicBezTo>
                      <a:pt x="1075" y="1006"/>
                      <a:pt x="1113" y="977"/>
                      <a:pt x="1114" y="969"/>
                    </a:cubicBezTo>
                    <a:cubicBezTo>
                      <a:pt x="1115" y="964"/>
                      <a:pt x="1114" y="958"/>
                      <a:pt x="1111" y="954"/>
                    </a:cubicBezTo>
                    <a:cubicBezTo>
                      <a:pt x="1100" y="935"/>
                      <a:pt x="1089" y="916"/>
                      <a:pt x="1076" y="899"/>
                    </a:cubicBezTo>
                    <a:cubicBezTo>
                      <a:pt x="1063" y="882"/>
                      <a:pt x="1051" y="866"/>
                      <a:pt x="1049" y="844"/>
                    </a:cubicBezTo>
                    <a:cubicBezTo>
                      <a:pt x="1048" y="839"/>
                      <a:pt x="1044" y="833"/>
                      <a:pt x="1040" y="831"/>
                    </a:cubicBezTo>
                    <a:cubicBezTo>
                      <a:pt x="1024" y="823"/>
                      <a:pt x="1008" y="818"/>
                      <a:pt x="993" y="811"/>
                    </a:cubicBezTo>
                    <a:cubicBezTo>
                      <a:pt x="980" y="806"/>
                      <a:pt x="979" y="796"/>
                      <a:pt x="990" y="788"/>
                    </a:cubicBezTo>
                    <a:cubicBezTo>
                      <a:pt x="993" y="786"/>
                      <a:pt x="998" y="782"/>
                      <a:pt x="998" y="778"/>
                    </a:cubicBezTo>
                    <a:cubicBezTo>
                      <a:pt x="998" y="767"/>
                      <a:pt x="998" y="755"/>
                      <a:pt x="995" y="744"/>
                    </a:cubicBezTo>
                    <a:cubicBezTo>
                      <a:pt x="993" y="736"/>
                      <a:pt x="987" y="726"/>
                      <a:pt x="981" y="724"/>
                    </a:cubicBezTo>
                    <a:cubicBezTo>
                      <a:pt x="964" y="717"/>
                      <a:pt x="960" y="701"/>
                      <a:pt x="953" y="688"/>
                    </a:cubicBezTo>
                    <a:cubicBezTo>
                      <a:pt x="948" y="679"/>
                      <a:pt x="945" y="671"/>
                      <a:pt x="933" y="670"/>
                    </a:cubicBezTo>
                    <a:cubicBezTo>
                      <a:pt x="930" y="670"/>
                      <a:pt x="928" y="666"/>
                      <a:pt x="925" y="664"/>
                    </a:cubicBezTo>
                    <a:cubicBezTo>
                      <a:pt x="928" y="662"/>
                      <a:pt x="931" y="659"/>
                      <a:pt x="933" y="660"/>
                    </a:cubicBezTo>
                    <a:cubicBezTo>
                      <a:pt x="947" y="663"/>
                      <a:pt x="967" y="652"/>
                      <a:pt x="972" y="677"/>
                    </a:cubicBezTo>
                    <a:cubicBezTo>
                      <a:pt x="972" y="679"/>
                      <a:pt x="976" y="680"/>
                      <a:pt x="978" y="682"/>
                    </a:cubicBezTo>
                    <a:cubicBezTo>
                      <a:pt x="985" y="691"/>
                      <a:pt x="992" y="700"/>
                      <a:pt x="999" y="709"/>
                    </a:cubicBezTo>
                    <a:cubicBezTo>
                      <a:pt x="1006" y="722"/>
                      <a:pt x="1013" y="735"/>
                      <a:pt x="1020" y="747"/>
                    </a:cubicBezTo>
                    <a:cubicBezTo>
                      <a:pt x="1024" y="752"/>
                      <a:pt x="1028" y="758"/>
                      <a:pt x="1033" y="762"/>
                    </a:cubicBezTo>
                    <a:cubicBezTo>
                      <a:pt x="1045" y="774"/>
                      <a:pt x="1057" y="786"/>
                      <a:pt x="1071" y="795"/>
                    </a:cubicBezTo>
                    <a:cubicBezTo>
                      <a:pt x="1078" y="800"/>
                      <a:pt x="1083" y="803"/>
                      <a:pt x="1085" y="812"/>
                    </a:cubicBezTo>
                    <a:cubicBezTo>
                      <a:pt x="1087" y="818"/>
                      <a:pt x="1093" y="826"/>
                      <a:pt x="1098" y="827"/>
                    </a:cubicBezTo>
                    <a:cubicBezTo>
                      <a:pt x="1108" y="830"/>
                      <a:pt x="1111" y="837"/>
                      <a:pt x="1114" y="845"/>
                    </a:cubicBezTo>
                    <a:cubicBezTo>
                      <a:pt x="1121" y="863"/>
                      <a:pt x="1130" y="881"/>
                      <a:pt x="1148" y="891"/>
                    </a:cubicBezTo>
                    <a:cubicBezTo>
                      <a:pt x="1156" y="897"/>
                      <a:pt x="1161" y="895"/>
                      <a:pt x="1167" y="887"/>
                    </a:cubicBezTo>
                    <a:cubicBezTo>
                      <a:pt x="1178" y="873"/>
                      <a:pt x="1176" y="856"/>
                      <a:pt x="1180" y="840"/>
                    </a:cubicBezTo>
                    <a:cubicBezTo>
                      <a:pt x="1181" y="834"/>
                      <a:pt x="1184" y="829"/>
                      <a:pt x="1186" y="823"/>
                    </a:cubicBezTo>
                    <a:cubicBezTo>
                      <a:pt x="1188" y="815"/>
                      <a:pt x="1194" y="805"/>
                      <a:pt x="1191" y="799"/>
                    </a:cubicBezTo>
                    <a:cubicBezTo>
                      <a:pt x="1179" y="775"/>
                      <a:pt x="1185" y="750"/>
                      <a:pt x="1186" y="725"/>
                    </a:cubicBezTo>
                    <a:cubicBezTo>
                      <a:pt x="1186" y="714"/>
                      <a:pt x="1187" y="704"/>
                      <a:pt x="1177" y="696"/>
                    </a:cubicBezTo>
                    <a:cubicBezTo>
                      <a:pt x="1175" y="694"/>
                      <a:pt x="1175" y="689"/>
                      <a:pt x="1174" y="685"/>
                    </a:cubicBezTo>
                    <a:cubicBezTo>
                      <a:pt x="1178" y="685"/>
                      <a:pt x="1183" y="684"/>
                      <a:pt x="1186" y="686"/>
                    </a:cubicBezTo>
                    <a:cubicBezTo>
                      <a:pt x="1190" y="688"/>
                      <a:pt x="1194" y="694"/>
                      <a:pt x="1194" y="697"/>
                    </a:cubicBezTo>
                    <a:cubicBezTo>
                      <a:pt x="1191" y="713"/>
                      <a:pt x="1202" y="723"/>
                      <a:pt x="1207" y="736"/>
                    </a:cubicBezTo>
                    <a:cubicBezTo>
                      <a:pt x="1214" y="750"/>
                      <a:pt x="1212" y="769"/>
                      <a:pt x="1219" y="785"/>
                    </a:cubicBezTo>
                    <a:cubicBezTo>
                      <a:pt x="1220" y="788"/>
                      <a:pt x="1219" y="794"/>
                      <a:pt x="1220" y="797"/>
                    </a:cubicBezTo>
                    <a:cubicBezTo>
                      <a:pt x="1229" y="815"/>
                      <a:pt x="1229" y="815"/>
                      <a:pt x="1212" y="826"/>
                    </a:cubicBezTo>
                    <a:cubicBezTo>
                      <a:pt x="1209" y="828"/>
                      <a:pt x="1206" y="831"/>
                      <a:pt x="1203" y="833"/>
                    </a:cubicBezTo>
                    <a:cubicBezTo>
                      <a:pt x="1185" y="846"/>
                      <a:pt x="1183" y="860"/>
                      <a:pt x="1198" y="876"/>
                    </a:cubicBezTo>
                    <a:cubicBezTo>
                      <a:pt x="1206" y="884"/>
                      <a:pt x="1207" y="892"/>
                      <a:pt x="1208" y="903"/>
                    </a:cubicBezTo>
                    <a:cubicBezTo>
                      <a:pt x="1208" y="910"/>
                      <a:pt x="1213" y="917"/>
                      <a:pt x="1216" y="923"/>
                    </a:cubicBezTo>
                    <a:cubicBezTo>
                      <a:pt x="1229" y="952"/>
                      <a:pt x="1244" y="980"/>
                      <a:pt x="1257" y="1009"/>
                    </a:cubicBezTo>
                    <a:cubicBezTo>
                      <a:pt x="1260" y="1017"/>
                      <a:pt x="1262" y="1023"/>
                      <a:pt x="1273" y="1020"/>
                    </a:cubicBezTo>
                    <a:cubicBezTo>
                      <a:pt x="1279" y="1017"/>
                      <a:pt x="1286" y="1018"/>
                      <a:pt x="1292" y="1016"/>
                    </a:cubicBezTo>
                    <a:cubicBezTo>
                      <a:pt x="1300" y="1014"/>
                      <a:pt x="1304" y="1010"/>
                      <a:pt x="1307" y="1001"/>
                    </a:cubicBezTo>
                    <a:cubicBezTo>
                      <a:pt x="1312" y="985"/>
                      <a:pt x="1316" y="971"/>
                      <a:pt x="1307" y="956"/>
                    </a:cubicBezTo>
                    <a:cubicBezTo>
                      <a:pt x="1306" y="955"/>
                      <a:pt x="1307" y="951"/>
                      <a:pt x="1307" y="949"/>
                    </a:cubicBezTo>
                    <a:cubicBezTo>
                      <a:pt x="1309" y="932"/>
                      <a:pt x="1312" y="915"/>
                      <a:pt x="1311" y="898"/>
                    </a:cubicBezTo>
                    <a:cubicBezTo>
                      <a:pt x="1310" y="870"/>
                      <a:pt x="1319" y="859"/>
                      <a:pt x="1346" y="862"/>
                    </a:cubicBezTo>
                    <a:cubicBezTo>
                      <a:pt x="1368" y="865"/>
                      <a:pt x="1382" y="854"/>
                      <a:pt x="1397" y="843"/>
                    </a:cubicBezTo>
                    <a:cubicBezTo>
                      <a:pt x="1408" y="835"/>
                      <a:pt x="1408" y="824"/>
                      <a:pt x="1400" y="812"/>
                    </a:cubicBezTo>
                    <a:cubicBezTo>
                      <a:pt x="1395" y="805"/>
                      <a:pt x="1391" y="798"/>
                      <a:pt x="1385" y="791"/>
                    </a:cubicBezTo>
                    <a:cubicBezTo>
                      <a:pt x="1381" y="787"/>
                      <a:pt x="1376" y="782"/>
                      <a:pt x="1371" y="782"/>
                    </a:cubicBezTo>
                    <a:cubicBezTo>
                      <a:pt x="1356" y="782"/>
                      <a:pt x="1350" y="773"/>
                      <a:pt x="1345" y="761"/>
                    </a:cubicBezTo>
                    <a:cubicBezTo>
                      <a:pt x="1342" y="755"/>
                      <a:pt x="1338" y="750"/>
                      <a:pt x="1334" y="745"/>
                    </a:cubicBezTo>
                    <a:cubicBezTo>
                      <a:pt x="1323" y="731"/>
                      <a:pt x="1324" y="727"/>
                      <a:pt x="1340" y="720"/>
                    </a:cubicBezTo>
                    <a:cubicBezTo>
                      <a:pt x="1349" y="716"/>
                      <a:pt x="1356" y="717"/>
                      <a:pt x="1363" y="726"/>
                    </a:cubicBezTo>
                    <a:cubicBezTo>
                      <a:pt x="1374" y="739"/>
                      <a:pt x="1387" y="751"/>
                      <a:pt x="1406" y="749"/>
                    </a:cubicBezTo>
                    <a:cubicBezTo>
                      <a:pt x="1409" y="748"/>
                      <a:pt x="1414" y="749"/>
                      <a:pt x="1415" y="752"/>
                    </a:cubicBezTo>
                    <a:cubicBezTo>
                      <a:pt x="1422" y="764"/>
                      <a:pt x="1433" y="759"/>
                      <a:pt x="1442" y="757"/>
                    </a:cubicBezTo>
                    <a:cubicBezTo>
                      <a:pt x="1460" y="752"/>
                      <a:pt x="1449" y="738"/>
                      <a:pt x="1450" y="728"/>
                    </a:cubicBezTo>
                    <a:close/>
                    <a:moveTo>
                      <a:pt x="1024" y="241"/>
                    </a:moveTo>
                    <a:cubicBezTo>
                      <a:pt x="1024" y="241"/>
                      <a:pt x="1024" y="241"/>
                      <a:pt x="1024" y="241"/>
                    </a:cubicBezTo>
                    <a:cubicBezTo>
                      <a:pt x="1024" y="241"/>
                      <a:pt x="1024" y="241"/>
                      <a:pt x="1024" y="241"/>
                    </a:cubicBezTo>
                    <a:cubicBezTo>
                      <a:pt x="1024" y="241"/>
                      <a:pt x="1024" y="241"/>
                      <a:pt x="1024" y="241"/>
                    </a:cubicBezTo>
                    <a:close/>
                    <a:moveTo>
                      <a:pt x="1380" y="523"/>
                    </a:moveTo>
                    <a:cubicBezTo>
                      <a:pt x="1377" y="514"/>
                      <a:pt x="1377" y="514"/>
                      <a:pt x="1377" y="514"/>
                    </a:cubicBezTo>
                    <a:cubicBezTo>
                      <a:pt x="1378" y="516"/>
                      <a:pt x="1379" y="519"/>
                      <a:pt x="1380" y="523"/>
                    </a:cubicBezTo>
                    <a:close/>
                    <a:moveTo>
                      <a:pt x="531" y="1088"/>
                    </a:moveTo>
                    <a:cubicBezTo>
                      <a:pt x="531" y="1083"/>
                      <a:pt x="531" y="1083"/>
                      <a:pt x="531" y="1083"/>
                    </a:cubicBezTo>
                    <a:cubicBezTo>
                      <a:pt x="532" y="1083"/>
                      <a:pt x="532" y="1084"/>
                      <a:pt x="532" y="1084"/>
                    </a:cubicBezTo>
                    <a:cubicBezTo>
                      <a:pt x="532" y="1085"/>
                      <a:pt x="532" y="1086"/>
                      <a:pt x="531" y="108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359" name="Rechteck 358">
            <a:extLst>
              <a:ext uri="{FF2B5EF4-FFF2-40B4-BE49-F238E27FC236}">
                <a16:creationId xmlns:a16="http://schemas.microsoft.com/office/drawing/2014/main" id="{82D72209-7356-D7D0-6054-69462260DD98}"/>
              </a:ext>
            </a:extLst>
          </p:cNvPr>
          <p:cNvSpPr/>
          <p:nvPr/>
        </p:nvSpPr>
        <p:spPr>
          <a:xfrm>
            <a:off x="479425" y="1703126"/>
            <a:ext cx="2550054" cy="4678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0" rtlCol="0" anchor="t"/>
          <a:lstStyle/>
          <a:p>
            <a:pPr>
              <a:buClr>
                <a:schemeClr val="accent1"/>
              </a:buClr>
            </a:pPr>
            <a:r>
              <a:rPr lang="de-DE" b="1">
                <a:solidFill>
                  <a:schemeClr val="accent1"/>
                </a:solidFill>
                <a:ea typeface="+mn-lt"/>
                <a:cs typeface="+mn-lt"/>
              </a:rPr>
              <a:t>In Norwegen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 b="1">
                <a:solidFill>
                  <a:schemeClr val="accent1"/>
                </a:solidFill>
                <a:ea typeface="+mn-lt"/>
                <a:cs typeface="+mn-lt"/>
              </a:rPr>
              <a:t>heizen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 sz="8000" b="1">
                <a:solidFill>
                  <a:schemeClr val="accent2"/>
                </a:solidFill>
                <a:ea typeface="+mn-lt"/>
                <a:cs typeface="+mn-lt"/>
              </a:rPr>
              <a:t>65</a:t>
            </a:r>
            <a:r>
              <a:rPr lang="de-DE" sz="3600" b="1" spc="-15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de-DE" sz="3600" b="1">
                <a:solidFill>
                  <a:schemeClr val="accent2"/>
                </a:solidFill>
                <a:ea typeface="+mn-lt"/>
                <a:cs typeface="+mn-lt"/>
              </a:rPr>
              <a:t>%</a:t>
            </a:r>
            <a:r>
              <a:rPr lang="de-DE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>
                <a:solidFill>
                  <a:schemeClr val="accent1"/>
                </a:solidFill>
                <a:ea typeface="+mn-lt"/>
                <a:cs typeface="+mn-lt"/>
              </a:rPr>
              <a:t>aller Haushalte mit einer Wärmepumpe.</a:t>
            </a:r>
          </a:p>
        </p:txBody>
      </p:sp>
      <p:sp>
        <p:nvSpPr>
          <p:cNvPr id="360" name="Rechteck 359">
            <a:extLst>
              <a:ext uri="{FF2B5EF4-FFF2-40B4-BE49-F238E27FC236}">
                <a16:creationId xmlns:a16="http://schemas.microsoft.com/office/drawing/2014/main" id="{9C432154-0288-2E48-D2C8-95EAECD89966}"/>
              </a:ext>
            </a:extLst>
          </p:cNvPr>
          <p:cNvSpPr/>
          <p:nvPr/>
        </p:nvSpPr>
        <p:spPr>
          <a:xfrm>
            <a:off x="3092979" y="1703126"/>
            <a:ext cx="2550054" cy="4678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0" rtlCol="0" anchor="t"/>
          <a:lstStyle/>
          <a:p>
            <a:pPr>
              <a:buClr>
                <a:schemeClr val="accent1"/>
              </a:buClr>
            </a:pPr>
            <a:r>
              <a:rPr lang="de-DE" b="1">
                <a:solidFill>
                  <a:schemeClr val="accent1"/>
                </a:solidFill>
                <a:ea typeface="+mn-lt"/>
                <a:cs typeface="+mn-lt"/>
              </a:rPr>
              <a:t>In Dänemark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 b="1">
                <a:solidFill>
                  <a:schemeClr val="accent1"/>
                </a:solidFill>
                <a:ea typeface="+mn-lt"/>
                <a:cs typeface="+mn-lt"/>
              </a:rPr>
              <a:t>sind fast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 sz="8000" b="1">
                <a:solidFill>
                  <a:schemeClr val="accent2"/>
                </a:solidFill>
                <a:ea typeface="+mn-lt"/>
                <a:cs typeface="+mn-lt"/>
              </a:rPr>
              <a:t>68</a:t>
            </a:r>
            <a:r>
              <a:rPr lang="de-DE" sz="4000" b="1" spc="-15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de-DE" sz="3600" b="1">
                <a:solidFill>
                  <a:schemeClr val="accent2"/>
                </a:solidFill>
                <a:ea typeface="+mn-lt"/>
                <a:cs typeface="+mn-lt"/>
              </a:rPr>
              <a:t>%</a:t>
            </a:r>
            <a:r>
              <a:rPr lang="de-DE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>
                <a:solidFill>
                  <a:schemeClr val="accent1"/>
                </a:solidFill>
                <a:ea typeface="+mn-lt"/>
                <a:cs typeface="+mn-lt"/>
              </a:rPr>
              <a:t>aller Einzelheizungen Wärmepumpen. </a:t>
            </a:r>
            <a:br>
              <a:rPr lang="de-DE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>
                <a:solidFill>
                  <a:schemeClr val="accent1"/>
                </a:solidFill>
                <a:ea typeface="+mn-lt"/>
                <a:cs typeface="+mn-lt"/>
              </a:rPr>
              <a:t>(66 % der Haushalte beziehen Fernwärme, </a:t>
            </a:r>
            <a:r>
              <a:rPr lang="de-DE" err="1">
                <a:solidFill>
                  <a:schemeClr val="accent1"/>
                </a:solidFill>
                <a:ea typeface="+mn-lt"/>
                <a:cs typeface="+mn-lt"/>
              </a:rPr>
              <a:t>tw</a:t>
            </a:r>
            <a:r>
              <a:rPr lang="de-DE">
                <a:solidFill>
                  <a:schemeClr val="accent1"/>
                </a:solidFill>
                <a:ea typeface="+mn-lt"/>
                <a:cs typeface="+mn-lt"/>
              </a:rPr>
              <a:t>. aus Großwärme-pumpen.)</a:t>
            </a:r>
          </a:p>
        </p:txBody>
      </p:sp>
      <p:sp>
        <p:nvSpPr>
          <p:cNvPr id="361" name="Rechteck 360">
            <a:extLst>
              <a:ext uri="{FF2B5EF4-FFF2-40B4-BE49-F238E27FC236}">
                <a16:creationId xmlns:a16="http://schemas.microsoft.com/office/drawing/2014/main" id="{2427C33F-AB8F-8D2E-1BF5-1F3C2A61F47A}"/>
              </a:ext>
            </a:extLst>
          </p:cNvPr>
          <p:cNvSpPr/>
          <p:nvPr/>
        </p:nvSpPr>
        <p:spPr>
          <a:xfrm>
            <a:off x="5706534" y="1703126"/>
            <a:ext cx="2550054" cy="4678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0" rtlCol="0" anchor="t"/>
          <a:lstStyle/>
          <a:p>
            <a:pPr>
              <a:buClr>
                <a:schemeClr val="accent1"/>
              </a:buClr>
            </a:pPr>
            <a:r>
              <a:rPr lang="de-DE" b="1">
                <a:solidFill>
                  <a:schemeClr val="accent1"/>
                </a:solidFill>
                <a:ea typeface="+mn-lt"/>
                <a:cs typeface="+mn-lt"/>
              </a:rPr>
              <a:t>In Deutschland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 b="1">
                <a:solidFill>
                  <a:schemeClr val="accent1"/>
                </a:solidFill>
                <a:ea typeface="+mn-lt"/>
                <a:cs typeface="+mn-lt"/>
              </a:rPr>
              <a:t>nutzen bisher erst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 sz="8000" b="1">
                <a:solidFill>
                  <a:schemeClr val="accent2"/>
                </a:solidFill>
                <a:ea typeface="+mn-lt"/>
                <a:cs typeface="+mn-lt"/>
              </a:rPr>
              <a:t>7</a:t>
            </a:r>
            <a:r>
              <a:rPr lang="de-DE" sz="3600" b="1">
                <a:solidFill>
                  <a:schemeClr val="accent2"/>
                </a:solidFill>
                <a:ea typeface="+mn-lt"/>
                <a:cs typeface="+mn-lt"/>
              </a:rPr>
              <a:t>%</a:t>
            </a:r>
            <a:r>
              <a:rPr lang="de-DE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br>
              <a:rPr lang="de-DE" b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de-DE">
                <a:solidFill>
                  <a:schemeClr val="tx1"/>
                </a:solidFill>
                <a:ea typeface="+mn-lt"/>
                <a:cs typeface="+mn-lt"/>
              </a:rPr>
              <a:t>der Haushalte eine </a:t>
            </a:r>
            <a:r>
              <a:rPr lang="de-DE">
                <a:solidFill>
                  <a:schemeClr val="accent1"/>
                </a:solidFill>
                <a:ea typeface="+mn-lt"/>
                <a:cs typeface="+mn-lt"/>
              </a:rPr>
              <a:t>Wärmepumpe. </a:t>
            </a:r>
          </a:p>
        </p:txBody>
      </p:sp>
      <p:sp>
        <p:nvSpPr>
          <p:cNvPr id="152" name="Titel 3">
            <a:extLst>
              <a:ext uri="{FF2B5EF4-FFF2-40B4-BE49-F238E27FC236}">
                <a16:creationId xmlns:a16="http://schemas.microsoft.com/office/drawing/2014/main" id="{0764AF04-B686-4C26-8918-EC39D168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476672"/>
            <a:ext cx="11232575" cy="792000"/>
          </a:xfrm>
        </p:spPr>
        <p:txBody>
          <a:bodyPr/>
          <a:lstStyle/>
          <a:p>
            <a:r>
              <a:rPr lang="de-DE" spc="-20"/>
              <a:t>Ein Blick nach Europa zeigt:</a:t>
            </a:r>
            <a:br>
              <a:rPr lang="de-DE" spc="-20"/>
            </a:br>
            <a:r>
              <a:rPr lang="de-DE" sz="2800" b="0" spc="-20"/>
              <a:t>Wärmepumpen in nordischen Ländern bereits stark verbreitet </a:t>
            </a:r>
          </a:p>
        </p:txBody>
      </p:sp>
    </p:spTree>
    <p:extLst>
      <p:ext uri="{BB962C8B-B14F-4D97-AF65-F5344CB8AC3E}">
        <p14:creationId xmlns:p14="http://schemas.microsoft.com/office/powerpoint/2010/main" val="33484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  <p:bldP spid="3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05846-251F-23DE-CDA9-B769217B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12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902B2D2-EA96-71E8-947A-3D8DAF338CAE}"/>
              </a:ext>
            </a:extLst>
          </p:cNvPr>
          <p:cNvSpPr/>
          <p:nvPr/>
        </p:nvSpPr>
        <p:spPr>
          <a:xfrm>
            <a:off x="3394948" y="1327008"/>
            <a:ext cx="4680471" cy="3967410"/>
          </a:xfrm>
          <a:prstGeom prst="roundRect">
            <a:avLst>
              <a:gd name="adj" fmla="val 44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180000" bIns="18000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hoch waren die Marktanteile von Wärmepumpen in </a:t>
            </a:r>
            <a:br>
              <a:rPr lang="de-DE" sz="2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2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Deutschland im Rekordjahr 2023?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B43668-4BAD-3750-F3E1-685F5610B983}"/>
              </a:ext>
            </a:extLst>
          </p:cNvPr>
          <p:cNvSpPr txBox="1"/>
          <p:nvPr/>
        </p:nvSpPr>
        <p:spPr>
          <a:xfrm>
            <a:off x="3394949" y="2614166"/>
            <a:ext cx="4464446" cy="923330"/>
          </a:xfrm>
          <a:prstGeom prst="rect">
            <a:avLst/>
          </a:prstGeom>
          <a:noFill/>
        </p:spPr>
        <p:txBody>
          <a:bodyPr wrap="square" lIns="324000" tIns="0" rIns="0" bIns="0">
            <a:spAutoFit/>
          </a:bodyPr>
          <a:lstStyle/>
          <a:p>
            <a:r>
              <a:rPr lang="de-DE" sz="2000"/>
              <a:t>2023 wurden 1,3 Millionen</a:t>
            </a:r>
            <a:br>
              <a:rPr lang="de-DE" sz="2000"/>
            </a:br>
            <a:r>
              <a:rPr lang="de-DE" sz="2000"/>
              <a:t>neue Heizungen verbaut.</a:t>
            </a:r>
          </a:p>
          <a:p>
            <a:endParaRPr lang="de-DE" sz="2000">
              <a:solidFill>
                <a:schemeClr val="accent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1A1675-0484-6421-4532-E8D3A861B137}"/>
              </a:ext>
            </a:extLst>
          </p:cNvPr>
          <p:cNvSpPr/>
          <p:nvPr/>
        </p:nvSpPr>
        <p:spPr>
          <a:xfrm>
            <a:off x="3610971" y="4286382"/>
            <a:ext cx="4248424" cy="6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de-DE">
                <a:solidFill>
                  <a:schemeClr val="tx1"/>
                </a:solidFill>
              </a:rPr>
              <a:t>Wer schätzt </a:t>
            </a:r>
            <a:r>
              <a:rPr lang="de-DE" b="1">
                <a:solidFill>
                  <a:schemeClr val="tx1"/>
                </a:solidFill>
              </a:rPr>
              <a:t>über 20 %?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68F142A-90DC-998C-521E-F9A57317A36E}"/>
              </a:ext>
            </a:extLst>
          </p:cNvPr>
          <p:cNvSpPr/>
          <p:nvPr/>
        </p:nvSpPr>
        <p:spPr>
          <a:xfrm>
            <a:off x="3610971" y="3467622"/>
            <a:ext cx="4248424" cy="6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de-DE">
                <a:solidFill>
                  <a:schemeClr val="tx1"/>
                </a:solidFill>
              </a:rPr>
              <a:t>Wer schätzt den Anteil der</a:t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Wärmepumpen </a:t>
            </a:r>
            <a:r>
              <a:rPr lang="de-DE" b="1">
                <a:solidFill>
                  <a:schemeClr val="tx1"/>
                </a:solidFill>
              </a:rPr>
              <a:t>über 10 %?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629DE14-3436-CE7D-ADE0-F15D1082D04E}"/>
              </a:ext>
            </a:extLst>
          </p:cNvPr>
          <p:cNvGrpSpPr/>
          <p:nvPr/>
        </p:nvGrpSpPr>
        <p:grpSpPr>
          <a:xfrm>
            <a:off x="7165390" y="2629960"/>
            <a:ext cx="1178642" cy="1177817"/>
            <a:chOff x="6744070" y="2325353"/>
            <a:chExt cx="3610159" cy="3607631"/>
          </a:xfrm>
        </p:grpSpPr>
        <p:sp>
          <p:nvSpPr>
            <p:cNvPr id="11" name="Grafik 2">
              <a:extLst>
                <a:ext uri="{FF2B5EF4-FFF2-40B4-BE49-F238E27FC236}">
                  <a16:creationId xmlns:a16="http://schemas.microsoft.com/office/drawing/2014/main" id="{DF9C9CD8-4343-276F-1329-012623367705}"/>
                </a:ext>
              </a:extLst>
            </p:cNvPr>
            <p:cNvSpPr/>
            <p:nvPr/>
          </p:nvSpPr>
          <p:spPr>
            <a:xfrm>
              <a:off x="6858169" y="2366806"/>
              <a:ext cx="3436944" cy="3438899"/>
            </a:xfrm>
            <a:custGeom>
              <a:avLst/>
              <a:gdLst>
                <a:gd name="connsiteX0" fmla="*/ 3430754 w 6854173"/>
                <a:gd name="connsiteY0" fmla="*/ 6854427 h 6858072"/>
                <a:gd name="connsiteX1" fmla="*/ 3427090 w 6854173"/>
                <a:gd name="connsiteY1" fmla="*/ 6854427 h 6858072"/>
                <a:gd name="connsiteX2" fmla="*/ 3427090 w 6854173"/>
                <a:gd name="connsiteY2" fmla="*/ 6858073 h 6858072"/>
                <a:gd name="connsiteX3" fmla="*/ 3427075 w 6854173"/>
                <a:gd name="connsiteY3" fmla="*/ 6858073 h 6858072"/>
                <a:gd name="connsiteX4" fmla="*/ 1478703 w 6854173"/>
                <a:gd name="connsiteY4" fmla="*/ 6237973 h 6858072"/>
                <a:gd name="connsiteX5" fmla="*/ 1375971 w 6854173"/>
                <a:gd name="connsiteY5" fmla="*/ 6204941 h 6858072"/>
                <a:gd name="connsiteX6" fmla="*/ 1306261 w 6854173"/>
                <a:gd name="connsiteY6" fmla="*/ 6204941 h 6858072"/>
                <a:gd name="connsiteX7" fmla="*/ 157774 w 6854173"/>
                <a:gd name="connsiteY7" fmla="*/ 6696668 h 6858072"/>
                <a:gd name="connsiteX8" fmla="*/ 638450 w 6854173"/>
                <a:gd name="connsiteY8" fmla="*/ 5551808 h 6858072"/>
                <a:gd name="connsiteX9" fmla="*/ 620100 w 6854173"/>
                <a:gd name="connsiteY9" fmla="*/ 5375673 h 6858072"/>
                <a:gd name="connsiteX10" fmla="*/ 2 w 6854173"/>
                <a:gd name="connsiteY10" fmla="*/ 3430885 h 6858072"/>
                <a:gd name="connsiteX11" fmla="*/ 3423411 w 6854173"/>
                <a:gd name="connsiteY11" fmla="*/ 2 h 6858072"/>
                <a:gd name="connsiteX12" fmla="*/ 6854172 w 6854173"/>
                <a:gd name="connsiteY12" fmla="*/ 3423546 h 6858072"/>
                <a:gd name="connsiteX13" fmla="*/ 3430754 w 6854173"/>
                <a:gd name="connsiteY13" fmla="*/ 6854427 h 6858072"/>
                <a:gd name="connsiteX14" fmla="*/ 3430754 w 6854173"/>
                <a:gd name="connsiteY14" fmla="*/ 6854427 h 685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4173" h="6858072">
                  <a:moveTo>
                    <a:pt x="3430754" y="6854427"/>
                  </a:moveTo>
                  <a:lnTo>
                    <a:pt x="3427090" y="6854427"/>
                  </a:lnTo>
                  <a:lnTo>
                    <a:pt x="3427090" y="6858073"/>
                  </a:lnTo>
                  <a:lnTo>
                    <a:pt x="3427075" y="6858073"/>
                  </a:lnTo>
                  <a:cubicBezTo>
                    <a:pt x="2729940" y="6852604"/>
                    <a:pt x="2050761" y="6636437"/>
                    <a:pt x="1478703" y="6237973"/>
                  </a:cubicBezTo>
                  <a:cubicBezTo>
                    <a:pt x="1448537" y="6216936"/>
                    <a:pt x="1412741" y="6205415"/>
                    <a:pt x="1375971" y="6204941"/>
                  </a:cubicBezTo>
                  <a:cubicBezTo>
                    <a:pt x="1352958" y="6200420"/>
                    <a:pt x="1329274" y="6200420"/>
                    <a:pt x="1306261" y="6204941"/>
                  </a:cubicBezTo>
                  <a:lnTo>
                    <a:pt x="157774" y="6696668"/>
                  </a:lnTo>
                  <a:lnTo>
                    <a:pt x="638450" y="5551808"/>
                  </a:lnTo>
                  <a:cubicBezTo>
                    <a:pt x="662944" y="5493838"/>
                    <a:pt x="656031" y="5427336"/>
                    <a:pt x="620100" y="5375673"/>
                  </a:cubicBezTo>
                  <a:cubicBezTo>
                    <a:pt x="216132" y="4807710"/>
                    <a:pt x="-634" y="4127889"/>
                    <a:pt x="2" y="3430885"/>
                  </a:cubicBezTo>
                  <a:cubicBezTo>
                    <a:pt x="-2028" y="1538081"/>
                    <a:pt x="1530679" y="2028"/>
                    <a:pt x="3423411" y="2"/>
                  </a:cubicBezTo>
                  <a:cubicBezTo>
                    <a:pt x="5316135" y="-2024"/>
                    <a:pt x="6852130" y="1530741"/>
                    <a:pt x="6854172" y="3423546"/>
                  </a:cubicBezTo>
                  <a:cubicBezTo>
                    <a:pt x="6856177" y="5316354"/>
                    <a:pt x="5323500" y="6852385"/>
                    <a:pt x="3430754" y="6854427"/>
                  </a:cubicBezTo>
                  <a:lnTo>
                    <a:pt x="3430754" y="6854427"/>
                  </a:lnTo>
                  <a:close/>
                </a:path>
              </a:pathLst>
            </a:custGeom>
            <a:solidFill>
              <a:schemeClr val="bg1"/>
            </a:solidFill>
            <a:ln w="3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A5806C2-0023-4E7D-2A54-3215B55C37DE}"/>
                </a:ext>
              </a:extLst>
            </p:cNvPr>
            <p:cNvGrpSpPr/>
            <p:nvPr/>
          </p:nvGrpSpPr>
          <p:grpSpPr>
            <a:xfrm>
              <a:off x="6744070" y="2325353"/>
              <a:ext cx="3610159" cy="3607631"/>
              <a:chOff x="6744070" y="2325353"/>
              <a:chExt cx="3610159" cy="3607631"/>
            </a:xfr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A35C91AF-56BD-7B53-FE66-C988E1E5265A}"/>
                  </a:ext>
                </a:extLst>
              </p:cNvPr>
              <p:cNvSpPr/>
              <p:nvPr/>
            </p:nvSpPr>
            <p:spPr>
              <a:xfrm>
                <a:off x="6744070" y="2325353"/>
                <a:ext cx="3610159" cy="3607631"/>
              </a:xfrm>
              <a:custGeom>
                <a:avLst/>
                <a:gdLst>
                  <a:gd name="connsiteX0" fmla="*/ 2795909 w 3610159"/>
                  <a:gd name="connsiteY0" fmla="*/ 295165 h 3607631"/>
                  <a:gd name="connsiteX1" fmla="*/ 1805935 w 3610159"/>
                  <a:gd name="connsiteY1" fmla="*/ 1 h 3607631"/>
                  <a:gd name="connsiteX2" fmla="*/ 1 w 3610159"/>
                  <a:gd name="connsiteY2" fmla="*/ 1804182 h 3607631"/>
                  <a:gd name="connsiteX3" fmla="*/ 298661 w 3610159"/>
                  <a:gd name="connsiteY3" fmla="*/ 2789236 h 3607631"/>
                  <a:gd name="connsiteX4" fmla="*/ 6984 w 3610159"/>
                  <a:gd name="connsiteY4" fmla="*/ 3487852 h 3607631"/>
                  <a:gd name="connsiteX5" fmla="*/ 55607 w 3610159"/>
                  <a:gd name="connsiteY5" fmla="*/ 3601381 h 3607631"/>
                  <a:gd name="connsiteX6" fmla="*/ 120513 w 3610159"/>
                  <a:gd name="connsiteY6" fmla="*/ 3601381 h 3607631"/>
                  <a:gd name="connsiteX7" fmla="*/ 819130 w 3610159"/>
                  <a:gd name="connsiteY7" fmla="*/ 3309705 h 3607631"/>
                  <a:gd name="connsiteX8" fmla="*/ 3314789 w 3610159"/>
                  <a:gd name="connsiteY8" fmla="*/ 2790824 h 3607631"/>
                  <a:gd name="connsiteX9" fmla="*/ 2795909 w 3610159"/>
                  <a:gd name="connsiteY9" fmla="*/ 295165 h 3607631"/>
                  <a:gd name="connsiteX10" fmla="*/ 1807687 w 3610159"/>
                  <a:gd name="connsiteY10" fmla="*/ 3433712 h 3607631"/>
                  <a:gd name="connsiteX11" fmla="*/ 1805943 w 3610159"/>
                  <a:gd name="connsiteY11" fmla="*/ 3433712 h 3607631"/>
                  <a:gd name="connsiteX12" fmla="*/ 1805943 w 3610159"/>
                  <a:gd name="connsiteY12" fmla="*/ 3435456 h 3607631"/>
                  <a:gd name="connsiteX13" fmla="*/ 1805935 w 3610159"/>
                  <a:gd name="connsiteY13" fmla="*/ 3435456 h 3607631"/>
                  <a:gd name="connsiteX14" fmla="*/ 878518 w 3610159"/>
                  <a:gd name="connsiteY14" fmla="*/ 3140292 h 3607631"/>
                  <a:gd name="connsiteX15" fmla="*/ 829617 w 3610159"/>
                  <a:gd name="connsiteY15" fmla="*/ 3124573 h 3607631"/>
                  <a:gd name="connsiteX16" fmla="*/ 796435 w 3610159"/>
                  <a:gd name="connsiteY16" fmla="*/ 3124573 h 3607631"/>
                  <a:gd name="connsiteX17" fmla="*/ 249760 w 3610159"/>
                  <a:gd name="connsiteY17" fmla="*/ 3358613 h 3607631"/>
                  <a:gd name="connsiteX18" fmla="*/ 478561 w 3610159"/>
                  <a:gd name="connsiteY18" fmla="*/ 2813690 h 3607631"/>
                  <a:gd name="connsiteX19" fmla="*/ 469825 w 3610159"/>
                  <a:gd name="connsiteY19" fmla="*/ 2729856 h 3607631"/>
                  <a:gd name="connsiteX20" fmla="*/ 174661 w 3610159"/>
                  <a:gd name="connsiteY20" fmla="*/ 1804182 h 3607631"/>
                  <a:gd name="connsiteX21" fmla="*/ 1804191 w 3610159"/>
                  <a:gd name="connsiteY21" fmla="*/ 171157 h 3607631"/>
                  <a:gd name="connsiteX22" fmla="*/ 3437217 w 3610159"/>
                  <a:gd name="connsiteY22" fmla="*/ 1800687 h 3607631"/>
                  <a:gd name="connsiteX23" fmla="*/ 1807687 w 3610159"/>
                  <a:gd name="connsiteY23" fmla="*/ 3433712 h 360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10159" h="3607631">
                    <a:moveTo>
                      <a:pt x="2795909" y="295165"/>
                    </a:moveTo>
                    <a:cubicBezTo>
                      <a:pt x="2501784" y="102288"/>
                      <a:pt x="2157663" y="-310"/>
                      <a:pt x="1805935" y="1"/>
                    </a:cubicBezTo>
                    <a:cubicBezTo>
                      <a:pt x="809624" y="959"/>
                      <a:pt x="1925" y="807872"/>
                      <a:pt x="1" y="1804182"/>
                    </a:cubicBezTo>
                    <a:cubicBezTo>
                      <a:pt x="-376" y="2154895"/>
                      <a:pt x="103582" y="2497789"/>
                      <a:pt x="298661" y="2789236"/>
                    </a:cubicBezTo>
                    <a:lnTo>
                      <a:pt x="6984" y="3487852"/>
                    </a:lnTo>
                    <a:cubicBezTo>
                      <a:pt x="-10937" y="3532627"/>
                      <a:pt x="10832" y="3583451"/>
                      <a:pt x="55607" y="3601381"/>
                    </a:cubicBezTo>
                    <a:cubicBezTo>
                      <a:pt x="76434" y="3609715"/>
                      <a:pt x="99677" y="3609715"/>
                      <a:pt x="120513" y="3601381"/>
                    </a:cubicBezTo>
                    <a:lnTo>
                      <a:pt x="819130" y="3309705"/>
                    </a:lnTo>
                    <a:cubicBezTo>
                      <a:pt x="1651570" y="3855577"/>
                      <a:pt x="2768916" y="3623265"/>
                      <a:pt x="3314789" y="2790824"/>
                    </a:cubicBezTo>
                    <a:cubicBezTo>
                      <a:pt x="3860662" y="1958384"/>
                      <a:pt x="3628349" y="841037"/>
                      <a:pt x="2795909" y="295165"/>
                    </a:cubicBezTo>
                    <a:close/>
                    <a:moveTo>
                      <a:pt x="1807687" y="3433712"/>
                    </a:moveTo>
                    <a:cubicBezTo>
                      <a:pt x="1807106" y="3433712"/>
                      <a:pt x="1806524" y="3433712"/>
                      <a:pt x="1805943" y="3433712"/>
                    </a:cubicBezTo>
                    <a:lnTo>
                      <a:pt x="1805943" y="3435456"/>
                    </a:lnTo>
                    <a:lnTo>
                      <a:pt x="1805935" y="3435456"/>
                    </a:lnTo>
                    <a:cubicBezTo>
                      <a:pt x="1474102" y="3432844"/>
                      <a:pt x="1150815" y="3329959"/>
                      <a:pt x="878518" y="3140292"/>
                    </a:cubicBezTo>
                    <a:cubicBezTo>
                      <a:pt x="864158" y="3130271"/>
                      <a:pt x="847121" y="3124794"/>
                      <a:pt x="829617" y="3124573"/>
                    </a:cubicBezTo>
                    <a:cubicBezTo>
                      <a:pt x="818663" y="3122412"/>
                      <a:pt x="807389" y="3122412"/>
                      <a:pt x="796435" y="3124573"/>
                    </a:cubicBezTo>
                    <a:lnTo>
                      <a:pt x="249760" y="3358613"/>
                    </a:lnTo>
                    <a:lnTo>
                      <a:pt x="478561" y="2813690"/>
                    </a:lnTo>
                    <a:cubicBezTo>
                      <a:pt x="490219" y="2786100"/>
                      <a:pt x="486928" y="2754449"/>
                      <a:pt x="469825" y="2729856"/>
                    </a:cubicBezTo>
                    <a:cubicBezTo>
                      <a:pt x="277539" y="2459515"/>
                      <a:pt x="174358" y="2135934"/>
                      <a:pt x="174661" y="1804182"/>
                    </a:cubicBezTo>
                    <a:cubicBezTo>
                      <a:pt x="173695" y="903250"/>
                      <a:pt x="903259" y="172123"/>
                      <a:pt x="1804191" y="171157"/>
                    </a:cubicBezTo>
                    <a:cubicBezTo>
                      <a:pt x="2705115" y="170191"/>
                      <a:pt x="3436250" y="899754"/>
                      <a:pt x="3437217" y="1800687"/>
                    </a:cubicBezTo>
                    <a:cubicBezTo>
                      <a:pt x="3438183" y="2701619"/>
                      <a:pt x="2708619" y="3432746"/>
                      <a:pt x="1807687" y="3433712"/>
                    </a:cubicBezTo>
                    <a:close/>
                  </a:path>
                </a:pathLst>
              </a:custGeom>
              <a:grpFill/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5E6F596-5242-FB08-8002-6C9D56802A8E}"/>
                  </a:ext>
                </a:extLst>
              </p:cNvPr>
              <p:cNvSpPr/>
              <p:nvPr/>
            </p:nvSpPr>
            <p:spPr>
              <a:xfrm>
                <a:off x="8001586" y="3182752"/>
                <a:ext cx="1109690" cy="1489970"/>
              </a:xfrm>
              <a:custGeom>
                <a:avLst/>
                <a:gdLst>
                  <a:gd name="connsiteX0" fmla="*/ 1104534 w 1109690"/>
                  <a:gd name="connsiteY0" fmla="*/ 473880 h 1489970"/>
                  <a:gd name="connsiteX1" fmla="*/ 548419 w 1109690"/>
                  <a:gd name="connsiteY1" fmla="*/ 151 h 1489970"/>
                  <a:gd name="connsiteX2" fmla="*/ 0 w 1109690"/>
                  <a:gd name="connsiteY2" fmla="*/ 543330 h 1489970"/>
                  <a:gd name="connsiteX3" fmla="*/ 87330 w 1109690"/>
                  <a:gd name="connsiteY3" fmla="*/ 630660 h 1489970"/>
                  <a:gd name="connsiteX4" fmla="*/ 174660 w 1109690"/>
                  <a:gd name="connsiteY4" fmla="*/ 543330 h 1489970"/>
                  <a:gd name="connsiteX5" fmla="*/ 555345 w 1109690"/>
                  <a:gd name="connsiteY5" fmla="*/ 176620 h 1489970"/>
                  <a:gd name="connsiteX6" fmla="*/ 922055 w 1109690"/>
                  <a:gd name="connsiteY6" fmla="*/ 557305 h 1489970"/>
                  <a:gd name="connsiteX7" fmla="*/ 548427 w 1109690"/>
                  <a:gd name="connsiteY7" fmla="*/ 924080 h 1489970"/>
                  <a:gd name="connsiteX8" fmla="*/ 461097 w 1109690"/>
                  <a:gd name="connsiteY8" fmla="*/ 1011411 h 1489970"/>
                  <a:gd name="connsiteX9" fmla="*/ 461097 w 1109690"/>
                  <a:gd name="connsiteY9" fmla="*/ 1402640 h 1489970"/>
                  <a:gd name="connsiteX10" fmla="*/ 548427 w 1109690"/>
                  <a:gd name="connsiteY10" fmla="*/ 1489970 h 1489970"/>
                  <a:gd name="connsiteX11" fmla="*/ 635757 w 1109690"/>
                  <a:gd name="connsiteY11" fmla="*/ 1402640 h 1489970"/>
                  <a:gd name="connsiteX12" fmla="*/ 635757 w 1109690"/>
                  <a:gd name="connsiteY12" fmla="*/ 1091757 h 1489970"/>
                  <a:gd name="connsiteX13" fmla="*/ 1104534 w 1109690"/>
                  <a:gd name="connsiteY13" fmla="*/ 473880 h 14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9690" h="1489970">
                    <a:moveTo>
                      <a:pt x="1104534" y="473880"/>
                    </a:moveTo>
                    <a:cubicBezTo>
                      <a:pt x="1066604" y="197522"/>
                      <a:pt x="827283" y="-6341"/>
                      <a:pt x="548419" y="151"/>
                    </a:cubicBezTo>
                    <a:cubicBezTo>
                      <a:pt x="247180" y="-815"/>
                      <a:pt x="1924" y="242091"/>
                      <a:pt x="0" y="543330"/>
                    </a:cubicBezTo>
                    <a:cubicBezTo>
                      <a:pt x="0" y="591559"/>
                      <a:pt x="39101" y="630660"/>
                      <a:pt x="87330" y="630660"/>
                    </a:cubicBezTo>
                    <a:cubicBezTo>
                      <a:pt x="135559" y="630660"/>
                      <a:pt x="174660" y="591559"/>
                      <a:pt x="174660" y="543330"/>
                    </a:cubicBezTo>
                    <a:cubicBezTo>
                      <a:pt x="178516" y="336945"/>
                      <a:pt x="348952" y="172764"/>
                      <a:pt x="555345" y="176620"/>
                    </a:cubicBezTo>
                    <a:cubicBezTo>
                      <a:pt x="761738" y="180476"/>
                      <a:pt x="925911" y="350912"/>
                      <a:pt x="922055" y="557305"/>
                    </a:cubicBezTo>
                    <a:cubicBezTo>
                      <a:pt x="918248" y="760947"/>
                      <a:pt x="752102" y="924048"/>
                      <a:pt x="548427" y="924080"/>
                    </a:cubicBezTo>
                    <a:cubicBezTo>
                      <a:pt x="500198" y="924080"/>
                      <a:pt x="461097" y="963181"/>
                      <a:pt x="461097" y="1011411"/>
                    </a:cubicBezTo>
                    <a:lnTo>
                      <a:pt x="461097" y="1402640"/>
                    </a:lnTo>
                    <a:cubicBezTo>
                      <a:pt x="461097" y="1450869"/>
                      <a:pt x="500198" y="1489970"/>
                      <a:pt x="548427" y="1489970"/>
                    </a:cubicBezTo>
                    <a:cubicBezTo>
                      <a:pt x="596656" y="1489970"/>
                      <a:pt x="635757" y="1450869"/>
                      <a:pt x="635757" y="1402640"/>
                    </a:cubicBezTo>
                    <a:lnTo>
                      <a:pt x="635757" y="1091757"/>
                    </a:lnTo>
                    <a:cubicBezTo>
                      <a:pt x="935825" y="1050585"/>
                      <a:pt x="1145706" y="773948"/>
                      <a:pt x="1104534" y="473880"/>
                    </a:cubicBezTo>
                    <a:close/>
                  </a:path>
                </a:pathLst>
              </a:custGeom>
              <a:grpFill/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E2C9A05-3E6D-AD73-9547-EF7C8E4355AC}"/>
                  </a:ext>
                </a:extLst>
              </p:cNvPr>
              <p:cNvSpPr/>
              <p:nvPr/>
            </p:nvSpPr>
            <p:spPr>
              <a:xfrm>
                <a:off x="8447136" y="4890471"/>
                <a:ext cx="191165" cy="191165"/>
              </a:xfrm>
              <a:custGeom>
                <a:avLst/>
                <a:gdLst>
                  <a:gd name="connsiteX0" fmla="*/ 191165 w 191165"/>
                  <a:gd name="connsiteY0" fmla="*/ 95583 h 191165"/>
                  <a:gd name="connsiteX1" fmla="*/ 95583 w 191165"/>
                  <a:gd name="connsiteY1" fmla="*/ 191165 h 191165"/>
                  <a:gd name="connsiteX2" fmla="*/ 0 w 191165"/>
                  <a:gd name="connsiteY2" fmla="*/ 95583 h 191165"/>
                  <a:gd name="connsiteX3" fmla="*/ 95583 w 191165"/>
                  <a:gd name="connsiteY3" fmla="*/ 0 h 191165"/>
                  <a:gd name="connsiteX4" fmla="*/ 191165 w 191165"/>
                  <a:gd name="connsiteY4" fmla="*/ 95583 h 19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5" h="191165">
                    <a:moveTo>
                      <a:pt x="191165" y="95583"/>
                    </a:moveTo>
                    <a:cubicBezTo>
                      <a:pt x="191165" y="148372"/>
                      <a:pt x="148371" y="191165"/>
                      <a:pt x="95583" y="191165"/>
                    </a:cubicBezTo>
                    <a:cubicBezTo>
                      <a:pt x="42794" y="191165"/>
                      <a:pt x="0" y="148371"/>
                      <a:pt x="0" y="95583"/>
                    </a:cubicBezTo>
                    <a:cubicBezTo>
                      <a:pt x="0" y="42794"/>
                      <a:pt x="42794" y="0"/>
                      <a:pt x="95583" y="0"/>
                    </a:cubicBezTo>
                    <a:cubicBezTo>
                      <a:pt x="148371" y="0"/>
                      <a:pt x="191165" y="42794"/>
                      <a:pt x="191165" y="95583"/>
                    </a:cubicBezTo>
                    <a:close/>
                  </a:path>
                </a:pathLst>
              </a:custGeom>
              <a:grpFill/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70D179E9-13EA-BB17-6C34-39F5DC3CE73C}"/>
              </a:ext>
            </a:extLst>
          </p:cNvPr>
          <p:cNvSpPr txBox="1">
            <a:spLocks/>
          </p:cNvSpPr>
          <p:nvPr/>
        </p:nvSpPr>
        <p:spPr>
          <a:xfrm>
            <a:off x="479425" y="6202022"/>
            <a:ext cx="11233149" cy="50447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de-DE" sz="900" b="0" i="0" u="none" strike="noStrike" kern="1200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Heizungsabsatz 2023 (BDH)</a:t>
            </a:r>
          </a:p>
        </p:txBody>
      </p:sp>
    </p:spTree>
    <p:extLst>
      <p:ext uri="{BB962C8B-B14F-4D97-AF65-F5344CB8AC3E}">
        <p14:creationId xmlns:p14="http://schemas.microsoft.com/office/powerpoint/2010/main" val="42687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1719 -4.0740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1771 1.48148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05846-251F-23DE-CDA9-B769217B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13</a:t>
            </a:fld>
            <a:endParaRPr lang="de-DE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70D179E9-13EA-BB17-6C34-39F5DC3CE73C}"/>
              </a:ext>
            </a:extLst>
          </p:cNvPr>
          <p:cNvSpPr txBox="1">
            <a:spLocks/>
          </p:cNvSpPr>
          <p:nvPr/>
        </p:nvSpPr>
        <p:spPr>
          <a:xfrm>
            <a:off x="479425" y="6202022"/>
            <a:ext cx="11233149" cy="50447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de-DE" sz="900" b="0" i="0" u="none" strike="noStrike" kern="1200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*Heizungsabsatz 2023 (BDH)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A1CB36C-32F9-CD8F-A58C-2379777C7B5F}"/>
              </a:ext>
            </a:extLst>
          </p:cNvPr>
          <p:cNvSpPr/>
          <p:nvPr/>
        </p:nvSpPr>
        <p:spPr>
          <a:xfrm>
            <a:off x="3983529" y="1163187"/>
            <a:ext cx="4680471" cy="3967410"/>
          </a:xfrm>
          <a:prstGeom prst="roundRect">
            <a:avLst>
              <a:gd name="adj" fmla="val 44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180000" bIns="18000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1F2098D-5C9E-4889-48DB-DD10EFD1ED36}"/>
              </a:ext>
            </a:extLst>
          </p:cNvPr>
          <p:cNvSpPr txBox="1"/>
          <p:nvPr/>
        </p:nvSpPr>
        <p:spPr>
          <a:xfrm>
            <a:off x="4357174" y="1313675"/>
            <a:ext cx="3933180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1200" cap="all" normalizeH="0" noProof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8100000" scaled="1"/>
                </a:gra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28 %</a:t>
            </a:r>
            <a:endParaRPr kumimoji="0" lang="de-DE" sz="8000" b="1" i="0" u="none" strike="noStrike" kern="1200" cap="none" normalizeH="0" noProof="0">
              <a:ln>
                <a:noFill/>
              </a:ln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8100000" scaled="1"/>
              </a:gra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FDC70DA-4C60-F245-F847-2C381F66E369}"/>
              </a:ext>
            </a:extLst>
          </p:cNvPr>
          <p:cNvSpPr txBox="1"/>
          <p:nvPr/>
        </p:nvSpPr>
        <p:spPr>
          <a:xfrm>
            <a:off x="4203745" y="2550958"/>
            <a:ext cx="424003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de-DE" sz="2400">
                <a:latin typeface="+mj-lt"/>
                <a:cs typeface="Segoe UI" panose="020B0502040204020203" pitchFamily="34" charset="0"/>
              </a:rPr>
              <a:t>der verkauften</a:t>
            </a:r>
            <a:br>
              <a:rPr lang="de-DE" sz="2400">
                <a:latin typeface="+mj-lt"/>
                <a:cs typeface="Segoe UI" panose="020B0502040204020203" pitchFamily="34" charset="0"/>
              </a:rPr>
            </a:br>
            <a:r>
              <a:rPr lang="de-DE" sz="2400">
                <a:latin typeface="+mj-lt"/>
                <a:cs typeface="Segoe UI" panose="020B0502040204020203" pitchFamily="34" charset="0"/>
              </a:rPr>
              <a:t>Heizungen waren 2023 Wärmepumpen*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3853CD9-34A8-BF09-9604-4493AAC39C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9666" y="4083269"/>
            <a:ext cx="728196" cy="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0FD9B6-6BD8-C661-5779-3CCD2A0B3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77C27C-4D6B-3748-9798-A3A5592245E3}"/>
              </a:ext>
            </a:extLst>
          </p:cNvPr>
          <p:cNvSpPr/>
          <p:nvPr/>
        </p:nvSpPr>
        <p:spPr>
          <a:xfrm>
            <a:off x="1887762" y="2350376"/>
            <a:ext cx="5267908" cy="254026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1600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 b="1" dirty="0">
                <a:solidFill>
                  <a:schemeClr val="tx1"/>
                </a:solidFill>
              </a:rPr>
              <a:t>Klimafreundliches und kostengünstiges Heizen</a:t>
            </a:r>
            <a:br>
              <a:rPr lang="de-DE" sz="3200" b="1" dirty="0">
                <a:solidFill>
                  <a:schemeClr val="tx1"/>
                </a:solidFill>
              </a:rPr>
            </a:br>
            <a:r>
              <a:rPr lang="de-DE" sz="3200" b="1" dirty="0">
                <a:solidFill>
                  <a:schemeClr val="accent2"/>
                </a:solidFill>
              </a:rPr>
              <a:t>Das sind die Möglichkeiten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5FA0D22-4B2B-D22B-CE2E-781517AEAEEA}"/>
              </a:ext>
            </a:extLst>
          </p:cNvPr>
          <p:cNvSpPr/>
          <p:nvPr/>
        </p:nvSpPr>
        <p:spPr>
          <a:xfrm>
            <a:off x="8998455" y="788275"/>
            <a:ext cx="2425545" cy="1562101"/>
          </a:xfrm>
          <a:custGeom>
            <a:avLst/>
            <a:gdLst>
              <a:gd name="connsiteX0" fmla="*/ 0 w 2425545"/>
              <a:gd name="connsiteY0" fmla="*/ 0 h 1562101"/>
              <a:gd name="connsiteX1" fmla="*/ 2425545 w 2425545"/>
              <a:gd name="connsiteY1" fmla="*/ 0 h 1562101"/>
              <a:gd name="connsiteX2" fmla="*/ 2425545 w 2425545"/>
              <a:gd name="connsiteY2" fmla="*/ 1475295 h 1562101"/>
              <a:gd name="connsiteX3" fmla="*/ 2338739 w 2425545"/>
              <a:gd name="connsiteY3" fmla="*/ 1562101 h 1562101"/>
              <a:gd name="connsiteX4" fmla="*/ 86806 w 2425545"/>
              <a:gd name="connsiteY4" fmla="*/ 1562101 h 1562101"/>
              <a:gd name="connsiteX5" fmla="*/ 0 w 2425545"/>
              <a:gd name="connsiteY5" fmla="*/ 1475295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545" h="1562101">
                <a:moveTo>
                  <a:pt x="0" y="0"/>
                </a:moveTo>
                <a:lnTo>
                  <a:pt x="2425545" y="0"/>
                </a:lnTo>
                <a:lnTo>
                  <a:pt x="2425545" y="1475295"/>
                </a:lnTo>
                <a:cubicBezTo>
                  <a:pt x="2425545" y="1523237"/>
                  <a:pt x="2386681" y="1562101"/>
                  <a:pt x="2338739" y="1562101"/>
                </a:cubicBezTo>
                <a:lnTo>
                  <a:pt x="86806" y="1562101"/>
                </a:lnTo>
                <a:cubicBezTo>
                  <a:pt x="38864" y="1562101"/>
                  <a:pt x="0" y="1523237"/>
                  <a:pt x="0" y="1475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4015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2EBF362B-955A-FEA4-7228-5034934FDB3C}"/>
              </a:ext>
            </a:extLst>
          </p:cNvPr>
          <p:cNvSpPr/>
          <p:nvPr/>
        </p:nvSpPr>
        <p:spPr>
          <a:xfrm>
            <a:off x="479426" y="1700213"/>
            <a:ext cx="2760375" cy="4681537"/>
          </a:xfrm>
          <a:custGeom>
            <a:avLst/>
            <a:gdLst>
              <a:gd name="connsiteX0" fmla="*/ 193364 w 2760375"/>
              <a:gd name="connsiteY0" fmla="*/ 0 h 4900730"/>
              <a:gd name="connsiteX1" fmla="*/ 1183650 w 2760375"/>
              <a:gd name="connsiteY1" fmla="*/ 0 h 4900730"/>
              <a:gd name="connsiteX2" fmla="*/ 2567011 w 2760375"/>
              <a:gd name="connsiteY2" fmla="*/ 0 h 4900730"/>
              <a:gd name="connsiteX3" fmla="*/ 2760375 w 2760375"/>
              <a:gd name="connsiteY3" fmla="*/ 0 h 4900730"/>
              <a:gd name="connsiteX4" fmla="*/ 2760375 w 2760375"/>
              <a:gd name="connsiteY4" fmla="*/ 193364 h 4900730"/>
              <a:gd name="connsiteX5" fmla="*/ 2760375 w 2760375"/>
              <a:gd name="connsiteY5" fmla="*/ 4707366 h 4900730"/>
              <a:gd name="connsiteX6" fmla="*/ 2760375 w 2760375"/>
              <a:gd name="connsiteY6" fmla="*/ 4900730 h 4900730"/>
              <a:gd name="connsiteX7" fmla="*/ 2567011 w 2760375"/>
              <a:gd name="connsiteY7" fmla="*/ 4900730 h 4900730"/>
              <a:gd name="connsiteX8" fmla="*/ 1183650 w 2760375"/>
              <a:gd name="connsiteY8" fmla="*/ 4900730 h 4900730"/>
              <a:gd name="connsiteX9" fmla="*/ 193364 w 2760375"/>
              <a:gd name="connsiteY9" fmla="*/ 4900730 h 4900730"/>
              <a:gd name="connsiteX10" fmla="*/ 0 w 2760375"/>
              <a:gd name="connsiteY10" fmla="*/ 4707366 h 4900730"/>
              <a:gd name="connsiteX11" fmla="*/ 0 w 2760375"/>
              <a:gd name="connsiteY11" fmla="*/ 193364 h 4900730"/>
              <a:gd name="connsiteX12" fmla="*/ 193364 w 2760375"/>
              <a:gd name="connsiteY12" fmla="*/ 0 h 49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375" h="4900730">
                <a:moveTo>
                  <a:pt x="193364" y="0"/>
                </a:moveTo>
                <a:lnTo>
                  <a:pt x="1183650" y="0"/>
                </a:lnTo>
                <a:lnTo>
                  <a:pt x="2567011" y="0"/>
                </a:lnTo>
                <a:lnTo>
                  <a:pt x="2760375" y="0"/>
                </a:lnTo>
                <a:lnTo>
                  <a:pt x="2760375" y="193364"/>
                </a:lnTo>
                <a:lnTo>
                  <a:pt x="2760375" y="4707366"/>
                </a:lnTo>
                <a:lnTo>
                  <a:pt x="2760375" y="4900730"/>
                </a:lnTo>
                <a:lnTo>
                  <a:pt x="2567011" y="4900730"/>
                </a:lnTo>
                <a:lnTo>
                  <a:pt x="1183650" y="4900730"/>
                </a:lnTo>
                <a:lnTo>
                  <a:pt x="193364" y="4900730"/>
                </a:lnTo>
                <a:cubicBezTo>
                  <a:pt x="86572" y="4900730"/>
                  <a:pt x="0" y="4814158"/>
                  <a:pt x="0" y="4707366"/>
                </a:cubicBezTo>
                <a:lnTo>
                  <a:pt x="0" y="193364"/>
                </a:lnTo>
                <a:cubicBezTo>
                  <a:pt x="0" y="86572"/>
                  <a:pt x="86572" y="0"/>
                  <a:pt x="1933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44000" rIns="36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Gasheizung – H2 Ready</a:t>
            </a:r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853CD953-8809-376C-BC4B-FDAE2CB8B47D}"/>
              </a:ext>
            </a:extLst>
          </p:cNvPr>
          <p:cNvSpPr/>
          <p:nvPr/>
        </p:nvSpPr>
        <p:spPr>
          <a:xfrm>
            <a:off x="8952249" y="1691269"/>
            <a:ext cx="2760375" cy="4690481"/>
          </a:xfrm>
          <a:custGeom>
            <a:avLst/>
            <a:gdLst>
              <a:gd name="connsiteX0" fmla="*/ 0 w 2760375"/>
              <a:gd name="connsiteY0" fmla="*/ 0 h 4900730"/>
              <a:gd name="connsiteX1" fmla="*/ 193364 w 2760375"/>
              <a:gd name="connsiteY1" fmla="*/ 0 h 4900730"/>
              <a:gd name="connsiteX2" fmla="*/ 1576725 w 2760375"/>
              <a:gd name="connsiteY2" fmla="*/ 0 h 4900730"/>
              <a:gd name="connsiteX3" fmla="*/ 2567011 w 2760375"/>
              <a:gd name="connsiteY3" fmla="*/ 0 h 4900730"/>
              <a:gd name="connsiteX4" fmla="*/ 2760375 w 2760375"/>
              <a:gd name="connsiteY4" fmla="*/ 193364 h 4900730"/>
              <a:gd name="connsiteX5" fmla="*/ 2760375 w 2760375"/>
              <a:gd name="connsiteY5" fmla="*/ 4707366 h 4900730"/>
              <a:gd name="connsiteX6" fmla="*/ 2567011 w 2760375"/>
              <a:gd name="connsiteY6" fmla="*/ 4900730 h 4900730"/>
              <a:gd name="connsiteX7" fmla="*/ 1576725 w 2760375"/>
              <a:gd name="connsiteY7" fmla="*/ 4900730 h 4900730"/>
              <a:gd name="connsiteX8" fmla="*/ 193364 w 2760375"/>
              <a:gd name="connsiteY8" fmla="*/ 4900730 h 4900730"/>
              <a:gd name="connsiteX9" fmla="*/ 0 w 2760375"/>
              <a:gd name="connsiteY9" fmla="*/ 4900730 h 4900730"/>
              <a:gd name="connsiteX10" fmla="*/ 0 w 2760375"/>
              <a:gd name="connsiteY10" fmla="*/ 4707366 h 4900730"/>
              <a:gd name="connsiteX11" fmla="*/ 0 w 2760375"/>
              <a:gd name="connsiteY11" fmla="*/ 193364 h 49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0375" h="4900730">
                <a:moveTo>
                  <a:pt x="0" y="0"/>
                </a:moveTo>
                <a:lnTo>
                  <a:pt x="193364" y="0"/>
                </a:lnTo>
                <a:lnTo>
                  <a:pt x="1576725" y="0"/>
                </a:lnTo>
                <a:lnTo>
                  <a:pt x="2567011" y="0"/>
                </a:lnTo>
                <a:cubicBezTo>
                  <a:pt x="2673803" y="0"/>
                  <a:pt x="2760375" y="86572"/>
                  <a:pt x="2760375" y="193364"/>
                </a:cubicBezTo>
                <a:lnTo>
                  <a:pt x="2760375" y="4707366"/>
                </a:lnTo>
                <a:cubicBezTo>
                  <a:pt x="2760375" y="4814158"/>
                  <a:pt x="2673803" y="4900730"/>
                  <a:pt x="2567011" y="4900730"/>
                </a:cubicBezTo>
                <a:lnTo>
                  <a:pt x="1576725" y="4900730"/>
                </a:lnTo>
                <a:lnTo>
                  <a:pt x="193364" y="4900730"/>
                </a:lnTo>
                <a:lnTo>
                  <a:pt x="0" y="4900730"/>
                </a:lnTo>
                <a:lnTo>
                  <a:pt x="0" y="4707366"/>
                </a:lnTo>
                <a:lnTo>
                  <a:pt x="0" y="1933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44000" rIns="36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Stromdirektheizung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89CAD0CF-23DA-3B3D-E3B9-68B40B25A212}"/>
              </a:ext>
            </a:extLst>
          </p:cNvPr>
          <p:cNvSpPr/>
          <p:nvPr/>
        </p:nvSpPr>
        <p:spPr>
          <a:xfrm>
            <a:off x="3303700" y="1700212"/>
            <a:ext cx="2760375" cy="468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Biomasseheizung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D6C10EEE-1824-F761-63DB-D2A470F16EA4}"/>
              </a:ext>
            </a:extLst>
          </p:cNvPr>
          <p:cNvSpPr/>
          <p:nvPr/>
        </p:nvSpPr>
        <p:spPr>
          <a:xfrm>
            <a:off x="6127974" y="1700212"/>
            <a:ext cx="2760375" cy="468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Solarthermie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0A5155-95B3-23A8-C0C3-3B3515A8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43A156-5B83-D7DC-B9E4-2E755101E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460782"/>
            <a:ext cx="11233150" cy="245717"/>
          </a:xfrm>
        </p:spPr>
        <p:txBody>
          <a:bodyPr/>
          <a:lstStyle/>
          <a:p>
            <a:r>
              <a:rPr lang="de-DE"/>
              <a:t>https://www.energiewechsel.de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1860433-ACEE-CC93-02BE-A56D5460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Diese Möglichkeiten sieht das Gesetz vor 1|2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4ED75316-9F19-4B91-8777-B8EE8AB185BE}"/>
              </a:ext>
            </a:extLst>
          </p:cNvPr>
          <p:cNvSpPr/>
          <p:nvPr/>
        </p:nvSpPr>
        <p:spPr>
          <a:xfrm>
            <a:off x="8940316" y="1484784"/>
            <a:ext cx="2760375" cy="4900730"/>
          </a:xfrm>
          <a:custGeom>
            <a:avLst/>
            <a:gdLst>
              <a:gd name="connsiteX0" fmla="*/ 0 w 2760375"/>
              <a:gd name="connsiteY0" fmla="*/ 0 h 4900730"/>
              <a:gd name="connsiteX1" fmla="*/ 193364 w 2760375"/>
              <a:gd name="connsiteY1" fmla="*/ 0 h 4900730"/>
              <a:gd name="connsiteX2" fmla="*/ 1576725 w 2760375"/>
              <a:gd name="connsiteY2" fmla="*/ 0 h 4900730"/>
              <a:gd name="connsiteX3" fmla="*/ 2567011 w 2760375"/>
              <a:gd name="connsiteY3" fmla="*/ 0 h 4900730"/>
              <a:gd name="connsiteX4" fmla="*/ 2760375 w 2760375"/>
              <a:gd name="connsiteY4" fmla="*/ 193364 h 4900730"/>
              <a:gd name="connsiteX5" fmla="*/ 2760375 w 2760375"/>
              <a:gd name="connsiteY5" fmla="*/ 4707366 h 4900730"/>
              <a:gd name="connsiteX6" fmla="*/ 2567011 w 2760375"/>
              <a:gd name="connsiteY6" fmla="*/ 4900730 h 4900730"/>
              <a:gd name="connsiteX7" fmla="*/ 1576725 w 2760375"/>
              <a:gd name="connsiteY7" fmla="*/ 4900730 h 4900730"/>
              <a:gd name="connsiteX8" fmla="*/ 193364 w 2760375"/>
              <a:gd name="connsiteY8" fmla="*/ 4900730 h 4900730"/>
              <a:gd name="connsiteX9" fmla="*/ 0 w 2760375"/>
              <a:gd name="connsiteY9" fmla="*/ 4900730 h 4900730"/>
              <a:gd name="connsiteX10" fmla="*/ 0 w 2760375"/>
              <a:gd name="connsiteY10" fmla="*/ 4707366 h 4900730"/>
              <a:gd name="connsiteX11" fmla="*/ 0 w 2760375"/>
              <a:gd name="connsiteY11" fmla="*/ 193364 h 49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0375" h="4900730">
                <a:moveTo>
                  <a:pt x="0" y="0"/>
                </a:moveTo>
                <a:lnTo>
                  <a:pt x="193364" y="0"/>
                </a:lnTo>
                <a:lnTo>
                  <a:pt x="1576725" y="0"/>
                </a:lnTo>
                <a:lnTo>
                  <a:pt x="2567011" y="0"/>
                </a:lnTo>
                <a:cubicBezTo>
                  <a:pt x="2673803" y="0"/>
                  <a:pt x="2760375" y="86572"/>
                  <a:pt x="2760375" y="193364"/>
                </a:cubicBezTo>
                <a:lnTo>
                  <a:pt x="2760375" y="4707366"/>
                </a:lnTo>
                <a:cubicBezTo>
                  <a:pt x="2760375" y="4814158"/>
                  <a:pt x="2673803" y="4900730"/>
                  <a:pt x="2567011" y="4900730"/>
                </a:cubicBezTo>
                <a:lnTo>
                  <a:pt x="1576725" y="4900730"/>
                </a:lnTo>
                <a:lnTo>
                  <a:pt x="193364" y="4900730"/>
                </a:lnTo>
                <a:lnTo>
                  <a:pt x="0" y="4900730"/>
                </a:lnTo>
                <a:lnTo>
                  <a:pt x="0" y="4707366"/>
                </a:lnTo>
                <a:lnTo>
                  <a:pt x="0" y="19336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44000" rIns="36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17C1E3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sehr gut gedämmten Gebäuden mit geringem Heizbedarf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9F68054-BAD2-C777-C85A-D58F3CDE1C90}"/>
              </a:ext>
            </a:extLst>
          </p:cNvPr>
          <p:cNvSpPr/>
          <p:nvPr/>
        </p:nvSpPr>
        <p:spPr>
          <a:xfrm>
            <a:off x="6127176" y="1480599"/>
            <a:ext cx="2760375" cy="490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17C1E3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Voraussetzung ist, dass damit der Wärmebedarf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 Gebäudes komplett gedeckt wird</a:t>
            </a: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srgbClr val="17C1E3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BBB0D354-CAAB-83CD-A631-7B70C06CBAFF}"/>
              </a:ext>
            </a:extLst>
          </p:cNvPr>
          <p:cNvGrpSpPr/>
          <p:nvPr/>
        </p:nvGrpSpPr>
        <p:grpSpPr>
          <a:xfrm>
            <a:off x="479426" y="1480599"/>
            <a:ext cx="2760375" cy="4900730"/>
            <a:chOff x="479426" y="1480599"/>
            <a:chExt cx="2760375" cy="490073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A9764D8A-E1F8-F0EF-E673-C6D37419F4AC}"/>
                </a:ext>
              </a:extLst>
            </p:cNvPr>
            <p:cNvSpPr/>
            <p:nvPr/>
          </p:nvSpPr>
          <p:spPr>
            <a:xfrm>
              <a:off x="479426" y="1480599"/>
              <a:ext cx="2760375" cy="4900730"/>
            </a:xfrm>
            <a:custGeom>
              <a:avLst/>
              <a:gdLst>
                <a:gd name="connsiteX0" fmla="*/ 193364 w 2760375"/>
                <a:gd name="connsiteY0" fmla="*/ 0 h 4900730"/>
                <a:gd name="connsiteX1" fmla="*/ 1183650 w 2760375"/>
                <a:gd name="connsiteY1" fmla="*/ 0 h 4900730"/>
                <a:gd name="connsiteX2" fmla="*/ 2567011 w 2760375"/>
                <a:gd name="connsiteY2" fmla="*/ 0 h 4900730"/>
                <a:gd name="connsiteX3" fmla="*/ 2760375 w 2760375"/>
                <a:gd name="connsiteY3" fmla="*/ 0 h 4900730"/>
                <a:gd name="connsiteX4" fmla="*/ 2760375 w 2760375"/>
                <a:gd name="connsiteY4" fmla="*/ 193364 h 4900730"/>
                <a:gd name="connsiteX5" fmla="*/ 2760375 w 2760375"/>
                <a:gd name="connsiteY5" fmla="*/ 4707366 h 4900730"/>
                <a:gd name="connsiteX6" fmla="*/ 2760375 w 2760375"/>
                <a:gd name="connsiteY6" fmla="*/ 4900730 h 4900730"/>
                <a:gd name="connsiteX7" fmla="*/ 2567011 w 2760375"/>
                <a:gd name="connsiteY7" fmla="*/ 4900730 h 4900730"/>
                <a:gd name="connsiteX8" fmla="*/ 1183650 w 2760375"/>
                <a:gd name="connsiteY8" fmla="*/ 4900730 h 4900730"/>
                <a:gd name="connsiteX9" fmla="*/ 193364 w 2760375"/>
                <a:gd name="connsiteY9" fmla="*/ 4900730 h 4900730"/>
                <a:gd name="connsiteX10" fmla="*/ 0 w 2760375"/>
                <a:gd name="connsiteY10" fmla="*/ 4707366 h 4900730"/>
                <a:gd name="connsiteX11" fmla="*/ 0 w 2760375"/>
                <a:gd name="connsiteY11" fmla="*/ 193364 h 4900730"/>
                <a:gd name="connsiteX12" fmla="*/ 193364 w 2760375"/>
                <a:gd name="connsiteY12" fmla="*/ 0 h 49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0375" h="4900730">
                  <a:moveTo>
                    <a:pt x="193364" y="0"/>
                  </a:moveTo>
                  <a:lnTo>
                    <a:pt x="1183650" y="0"/>
                  </a:lnTo>
                  <a:lnTo>
                    <a:pt x="2567011" y="0"/>
                  </a:lnTo>
                  <a:lnTo>
                    <a:pt x="2760375" y="0"/>
                  </a:lnTo>
                  <a:lnTo>
                    <a:pt x="2760375" y="193364"/>
                  </a:lnTo>
                  <a:lnTo>
                    <a:pt x="2760375" y="4707366"/>
                  </a:lnTo>
                  <a:lnTo>
                    <a:pt x="2760375" y="4900730"/>
                  </a:lnTo>
                  <a:lnTo>
                    <a:pt x="2567011" y="4900730"/>
                  </a:lnTo>
                  <a:lnTo>
                    <a:pt x="1183650" y="4900730"/>
                  </a:lnTo>
                  <a:lnTo>
                    <a:pt x="193364" y="4900730"/>
                  </a:lnTo>
                  <a:cubicBezTo>
                    <a:pt x="86572" y="4900730"/>
                    <a:pt x="0" y="4814158"/>
                    <a:pt x="0" y="4707366"/>
                  </a:cubicBezTo>
                  <a:lnTo>
                    <a:pt x="0" y="193364"/>
                  </a:lnTo>
                  <a:cubicBezTo>
                    <a:pt x="0" y="86572"/>
                    <a:pt x="86572" y="0"/>
                    <a:pt x="193364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1044000" rIns="3600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Gasheizung, die </a:t>
              </a:r>
              <a:r>
                <a:rPr kumimoji="0" lang="de-DE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erneuer</a:t>
              </a: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bare Gase nutzt: zu 65% Biogas</a:t>
              </a:r>
              <a:r>
                <a:rPr kumimoji="0" lang="de-DE" sz="1600" b="0" i="0" u="non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oder aber Wasserstoff</a:t>
              </a:r>
              <a:endParaRPr kumimoji="0" lang="de-DE" sz="1600" b="0" i="0" u="non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Biogas </a:t>
              </a: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nur begrenzt verfügbar und Kosten vergleichsweise hoch, ähnliches gilt für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Wasserstoff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Aktuell existieren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noch keine regionalen Wasserstoffnetze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FD6B8D73-3C84-95D6-7FA9-2722CB8B1A5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613" y="4117839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A5B17F1F-8595-AB56-803B-CC6928D86B7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613" y="5445224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Grafik 4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4D7DA5-4991-8441-2CA0-88BF8ED1E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596" y="1837943"/>
            <a:ext cx="873284" cy="719079"/>
          </a:xfrm>
          <a:prstGeom prst="rect">
            <a:avLst/>
          </a:prstGeom>
        </p:spPr>
      </p:pic>
      <p:pic>
        <p:nvPicPr>
          <p:cNvPr id="43" name="Grafik 4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31A98EB-8D59-0ADB-317F-73672A227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721" y="1790822"/>
            <a:ext cx="873284" cy="750259"/>
          </a:xfrm>
          <a:prstGeom prst="rect">
            <a:avLst/>
          </a:prstGeom>
        </p:spPr>
      </p:pic>
      <p:pic>
        <p:nvPicPr>
          <p:cNvPr id="44" name="Grafik 4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0A2D326-8768-3DEE-1A1C-60209F99A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634" y="1830801"/>
            <a:ext cx="1001709" cy="775405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2C925D86-F6AA-CE02-EE86-B3949192E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440" y="1672843"/>
            <a:ext cx="926346" cy="944176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8BAD2A3-445A-EF36-3CBF-AE010DF393E6}"/>
              </a:ext>
            </a:extLst>
          </p:cNvPr>
          <p:cNvGrpSpPr/>
          <p:nvPr/>
        </p:nvGrpSpPr>
        <p:grpSpPr>
          <a:xfrm>
            <a:off x="3303301" y="1480599"/>
            <a:ext cx="2760375" cy="4900730"/>
            <a:chOff x="3303301" y="1480599"/>
            <a:chExt cx="2760375" cy="490073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C0A1BC1-85A1-6558-2FD5-28C28986FA8C}"/>
                </a:ext>
              </a:extLst>
            </p:cNvPr>
            <p:cNvSpPr/>
            <p:nvPr/>
          </p:nvSpPr>
          <p:spPr>
            <a:xfrm>
              <a:off x="3303301" y="1480599"/>
              <a:ext cx="2760375" cy="49007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44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Nachhaltig erzeugte Biomasse nur begrenzt verfügbar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Biomasse wird aufgrund Nachfrage in anderen Sektoren voraussichtlich teurer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7C5FB98-A0C7-D988-6211-BC11873C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475820" y="4117839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45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B05A64AD-55A7-B97D-EA1A-63C5906C39F9}"/>
              </a:ext>
            </a:extLst>
          </p:cNvPr>
          <p:cNvSpPr/>
          <p:nvPr/>
        </p:nvSpPr>
        <p:spPr>
          <a:xfrm>
            <a:off x="486120" y="1700214"/>
            <a:ext cx="3701668" cy="4681114"/>
          </a:xfrm>
          <a:custGeom>
            <a:avLst/>
            <a:gdLst>
              <a:gd name="connsiteX0" fmla="*/ 193364 w 3701668"/>
              <a:gd name="connsiteY0" fmla="*/ 0 h 4900730"/>
              <a:gd name="connsiteX1" fmla="*/ 468002 w 3701668"/>
              <a:gd name="connsiteY1" fmla="*/ 0 h 4900730"/>
              <a:gd name="connsiteX2" fmla="*/ 2567011 w 3701668"/>
              <a:gd name="connsiteY2" fmla="*/ 0 h 4900730"/>
              <a:gd name="connsiteX3" fmla="*/ 3701668 w 3701668"/>
              <a:gd name="connsiteY3" fmla="*/ 0 h 4900730"/>
              <a:gd name="connsiteX4" fmla="*/ 3701668 w 3701668"/>
              <a:gd name="connsiteY4" fmla="*/ 4900730 h 4900730"/>
              <a:gd name="connsiteX5" fmla="*/ 2567011 w 3701668"/>
              <a:gd name="connsiteY5" fmla="*/ 4900730 h 4900730"/>
              <a:gd name="connsiteX6" fmla="*/ 468002 w 3701668"/>
              <a:gd name="connsiteY6" fmla="*/ 4900730 h 4900730"/>
              <a:gd name="connsiteX7" fmla="*/ 193364 w 3701668"/>
              <a:gd name="connsiteY7" fmla="*/ 4900730 h 4900730"/>
              <a:gd name="connsiteX8" fmla="*/ 0 w 3701668"/>
              <a:gd name="connsiteY8" fmla="*/ 4707366 h 4900730"/>
              <a:gd name="connsiteX9" fmla="*/ 0 w 3701668"/>
              <a:gd name="connsiteY9" fmla="*/ 193364 h 4900730"/>
              <a:gd name="connsiteX10" fmla="*/ 193364 w 3701668"/>
              <a:gd name="connsiteY10" fmla="*/ 0 h 49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1668" h="4900730">
                <a:moveTo>
                  <a:pt x="193364" y="0"/>
                </a:moveTo>
                <a:lnTo>
                  <a:pt x="468002" y="0"/>
                </a:lnTo>
                <a:lnTo>
                  <a:pt x="2567011" y="0"/>
                </a:lnTo>
                <a:lnTo>
                  <a:pt x="3701668" y="0"/>
                </a:lnTo>
                <a:lnTo>
                  <a:pt x="3701668" y="4900730"/>
                </a:lnTo>
                <a:lnTo>
                  <a:pt x="2567011" y="4900730"/>
                </a:lnTo>
                <a:lnTo>
                  <a:pt x="468002" y="4900730"/>
                </a:lnTo>
                <a:lnTo>
                  <a:pt x="193364" y="4900730"/>
                </a:lnTo>
                <a:cubicBezTo>
                  <a:pt x="86572" y="4900730"/>
                  <a:pt x="0" y="4814158"/>
                  <a:pt x="0" y="4707366"/>
                </a:cubicBezTo>
                <a:lnTo>
                  <a:pt x="0" y="193364"/>
                </a:lnTo>
                <a:cubicBezTo>
                  <a:pt x="0" y="86572"/>
                  <a:pt x="86572" y="0"/>
                  <a:pt x="1933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44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Wärmepumpen oder Solarthermie Hybridheizung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EDAF2FE-2D9C-C90E-A88F-578539D519A3}"/>
              </a:ext>
            </a:extLst>
          </p:cNvPr>
          <p:cNvSpPr/>
          <p:nvPr/>
        </p:nvSpPr>
        <p:spPr>
          <a:xfrm>
            <a:off x="4253908" y="1700212"/>
            <a:ext cx="3701667" cy="468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Wärmenetze </a:t>
            </a:r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D983435C-862D-CD00-A853-D86FA7F00ED1}"/>
              </a:ext>
            </a:extLst>
          </p:cNvPr>
          <p:cNvSpPr/>
          <p:nvPr/>
        </p:nvSpPr>
        <p:spPr>
          <a:xfrm>
            <a:off x="8021694" y="1701711"/>
            <a:ext cx="3690930" cy="4680039"/>
          </a:xfrm>
          <a:custGeom>
            <a:avLst/>
            <a:gdLst>
              <a:gd name="connsiteX0" fmla="*/ 0 w 3690930"/>
              <a:gd name="connsiteY0" fmla="*/ 0 h 4904915"/>
              <a:gd name="connsiteX1" fmla="*/ 3126800 w 3690930"/>
              <a:gd name="connsiteY1" fmla="*/ 0 h 4904915"/>
              <a:gd name="connsiteX2" fmla="*/ 3126800 w 3690930"/>
              <a:gd name="connsiteY2" fmla="*/ 4185 h 4904915"/>
              <a:gd name="connsiteX3" fmla="*/ 3497566 w 3690930"/>
              <a:gd name="connsiteY3" fmla="*/ 4185 h 4904915"/>
              <a:gd name="connsiteX4" fmla="*/ 3690930 w 3690930"/>
              <a:gd name="connsiteY4" fmla="*/ 197549 h 4904915"/>
              <a:gd name="connsiteX5" fmla="*/ 3690930 w 3690930"/>
              <a:gd name="connsiteY5" fmla="*/ 4711551 h 4904915"/>
              <a:gd name="connsiteX6" fmla="*/ 3497566 w 3690930"/>
              <a:gd name="connsiteY6" fmla="*/ 4904915 h 4904915"/>
              <a:gd name="connsiteX7" fmla="*/ 1123919 w 3690930"/>
              <a:gd name="connsiteY7" fmla="*/ 4904915 h 4904915"/>
              <a:gd name="connsiteX8" fmla="*/ 1103190 w 3690930"/>
              <a:gd name="connsiteY8" fmla="*/ 4900730 h 4904915"/>
              <a:gd name="connsiteX9" fmla="*/ 0 w 3690930"/>
              <a:gd name="connsiteY9" fmla="*/ 4900730 h 490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0930" h="4904915">
                <a:moveTo>
                  <a:pt x="0" y="0"/>
                </a:moveTo>
                <a:lnTo>
                  <a:pt x="3126800" y="0"/>
                </a:lnTo>
                <a:lnTo>
                  <a:pt x="3126800" y="4185"/>
                </a:lnTo>
                <a:lnTo>
                  <a:pt x="3497566" y="4185"/>
                </a:lnTo>
                <a:cubicBezTo>
                  <a:pt x="3604358" y="4185"/>
                  <a:pt x="3690930" y="90757"/>
                  <a:pt x="3690930" y="197549"/>
                </a:cubicBezTo>
                <a:lnTo>
                  <a:pt x="3690930" y="4711551"/>
                </a:lnTo>
                <a:cubicBezTo>
                  <a:pt x="3690930" y="4818343"/>
                  <a:pt x="3604358" y="4904915"/>
                  <a:pt x="3497566" y="4904915"/>
                </a:cubicBezTo>
                <a:lnTo>
                  <a:pt x="1123919" y="4904915"/>
                </a:lnTo>
                <a:lnTo>
                  <a:pt x="1103190" y="4900730"/>
                </a:lnTo>
                <a:lnTo>
                  <a:pt x="0" y="49007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44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Wärmepumpe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0A5155-95B3-23A8-C0C3-3B3515A8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43A156-5B83-D7DC-B9E4-2E755101E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460782"/>
            <a:ext cx="11233150" cy="245717"/>
          </a:xfrm>
        </p:spPr>
        <p:txBody>
          <a:bodyPr/>
          <a:lstStyle/>
          <a:p>
            <a:r>
              <a:rPr lang="de-DE"/>
              <a:t>https://www.energiewechsel.de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5BF9FB1-43C7-C196-230F-2B7C88A8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Diese Möglichkeiten sieht das Gesetz vor 2|2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489D690-5308-3FD0-FC4E-558942380729}"/>
              </a:ext>
            </a:extLst>
          </p:cNvPr>
          <p:cNvGrpSpPr/>
          <p:nvPr/>
        </p:nvGrpSpPr>
        <p:grpSpPr>
          <a:xfrm>
            <a:off x="4244594" y="1480599"/>
            <a:ext cx="3701667" cy="4900730"/>
            <a:chOff x="4244594" y="1480599"/>
            <a:chExt cx="3701667" cy="490073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C56C50D1-208F-29BD-44C3-7F9598036CE4}"/>
                </a:ext>
              </a:extLst>
            </p:cNvPr>
            <p:cNvSpPr/>
            <p:nvPr/>
          </p:nvSpPr>
          <p:spPr>
            <a:xfrm>
              <a:off x="4244594" y="1480599"/>
              <a:ext cx="3701667" cy="49007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44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17C1E3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</a:rPr>
              </a:b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Erfordert Anschluss an ein Fern-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oder Gebäudewärmenetz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Nutzung erneuerbarer Wärmequellen sowie Abwärme (zum Beispiel aus Industriebetrieben) </a:t>
              </a: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02B6CA2F-47A0-E9F6-40D3-0B0E8FDF4148}"/>
                </a:ext>
              </a:extLst>
            </p:cNvPr>
            <p:cNvCxnSpPr>
              <a:cxnSpLocks/>
            </p:cNvCxnSpPr>
            <p:nvPr/>
          </p:nvCxnSpPr>
          <p:spPr>
            <a:xfrm>
              <a:off x="5897427" y="3753036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fik 2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12B8DE6-5DA8-4A5A-283E-69A1F2E05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423" y="1847431"/>
            <a:ext cx="955674" cy="739770"/>
          </a:xfrm>
          <a:prstGeom prst="rect">
            <a:avLst/>
          </a:prstGeom>
        </p:spPr>
      </p:pic>
      <p:pic>
        <p:nvPicPr>
          <p:cNvPr id="25" name="Grafik 2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70C86F8-7141-FFD2-533D-F541DEED58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9965" y="1893305"/>
            <a:ext cx="721256" cy="735139"/>
          </a:xfrm>
          <a:prstGeom prst="rect">
            <a:avLst/>
          </a:prstGeom>
        </p:spPr>
      </p:pic>
      <p:pic>
        <p:nvPicPr>
          <p:cNvPr id="26" name="Grafik 2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3AA7469-0DA3-6662-6D93-6284FBC8B9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689" y="1687038"/>
            <a:ext cx="933476" cy="996754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D90540AB-F6E2-DC41-DEB0-9C21F11AFC16}"/>
              </a:ext>
            </a:extLst>
          </p:cNvPr>
          <p:cNvGrpSpPr/>
          <p:nvPr/>
        </p:nvGrpSpPr>
        <p:grpSpPr>
          <a:xfrm>
            <a:off x="479426" y="1480599"/>
            <a:ext cx="3701668" cy="4900730"/>
            <a:chOff x="479426" y="1480599"/>
            <a:chExt cx="3701668" cy="4900730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1873DF11-39C2-ECE0-6BF1-ECBAA224DB6C}"/>
                </a:ext>
              </a:extLst>
            </p:cNvPr>
            <p:cNvSpPr/>
            <p:nvPr/>
          </p:nvSpPr>
          <p:spPr>
            <a:xfrm>
              <a:off x="479426" y="1480599"/>
              <a:ext cx="3701668" cy="4900730"/>
            </a:xfrm>
            <a:custGeom>
              <a:avLst/>
              <a:gdLst>
                <a:gd name="connsiteX0" fmla="*/ 193364 w 3701668"/>
                <a:gd name="connsiteY0" fmla="*/ 0 h 4900730"/>
                <a:gd name="connsiteX1" fmla="*/ 468002 w 3701668"/>
                <a:gd name="connsiteY1" fmla="*/ 0 h 4900730"/>
                <a:gd name="connsiteX2" fmla="*/ 2567011 w 3701668"/>
                <a:gd name="connsiteY2" fmla="*/ 0 h 4900730"/>
                <a:gd name="connsiteX3" fmla="*/ 3701668 w 3701668"/>
                <a:gd name="connsiteY3" fmla="*/ 0 h 4900730"/>
                <a:gd name="connsiteX4" fmla="*/ 3701668 w 3701668"/>
                <a:gd name="connsiteY4" fmla="*/ 4900730 h 4900730"/>
                <a:gd name="connsiteX5" fmla="*/ 2567011 w 3701668"/>
                <a:gd name="connsiteY5" fmla="*/ 4900730 h 4900730"/>
                <a:gd name="connsiteX6" fmla="*/ 468002 w 3701668"/>
                <a:gd name="connsiteY6" fmla="*/ 4900730 h 4900730"/>
                <a:gd name="connsiteX7" fmla="*/ 193364 w 3701668"/>
                <a:gd name="connsiteY7" fmla="*/ 4900730 h 4900730"/>
                <a:gd name="connsiteX8" fmla="*/ 0 w 3701668"/>
                <a:gd name="connsiteY8" fmla="*/ 4707366 h 4900730"/>
                <a:gd name="connsiteX9" fmla="*/ 0 w 3701668"/>
                <a:gd name="connsiteY9" fmla="*/ 193364 h 4900730"/>
                <a:gd name="connsiteX10" fmla="*/ 193364 w 3701668"/>
                <a:gd name="connsiteY10" fmla="*/ 0 h 49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1668" h="4900730">
                  <a:moveTo>
                    <a:pt x="193364" y="0"/>
                  </a:moveTo>
                  <a:lnTo>
                    <a:pt x="468002" y="0"/>
                  </a:lnTo>
                  <a:lnTo>
                    <a:pt x="2567011" y="0"/>
                  </a:lnTo>
                  <a:lnTo>
                    <a:pt x="3701668" y="0"/>
                  </a:lnTo>
                  <a:lnTo>
                    <a:pt x="3701668" y="4900730"/>
                  </a:lnTo>
                  <a:lnTo>
                    <a:pt x="2567011" y="4900730"/>
                  </a:lnTo>
                  <a:lnTo>
                    <a:pt x="468002" y="4900730"/>
                  </a:lnTo>
                  <a:lnTo>
                    <a:pt x="193364" y="4900730"/>
                  </a:lnTo>
                  <a:cubicBezTo>
                    <a:pt x="86572" y="4900730"/>
                    <a:pt x="0" y="4814158"/>
                    <a:pt x="0" y="4707366"/>
                  </a:cubicBezTo>
                  <a:lnTo>
                    <a:pt x="0" y="193364"/>
                  </a:lnTo>
                  <a:cubicBezTo>
                    <a:pt x="0" y="86572"/>
                    <a:pt x="86572" y="0"/>
                    <a:pt x="193364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4400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17C1E3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</a:rPr>
              </a:b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Wärmepumpe heizt vorrangig,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Gas-Spitzenlastkessel oder Biomasseheizung zur 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Unterstützung im Winter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Kann sinnvoll in noch nicht gedämmten MFH sein, nach der Sanierung braucht es fossilen Sp</a:t>
              </a: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itzenlas</a:t>
              </a: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tkessel nicht mehr </a:t>
              </a:r>
            </a:p>
          </p:txBody>
        </p: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FB537463-520A-E4FB-8C6A-82F99F1B6F8C}"/>
                </a:ext>
              </a:extLst>
            </p:cNvPr>
            <p:cNvCxnSpPr>
              <a:cxnSpLocks/>
            </p:cNvCxnSpPr>
            <p:nvPr/>
          </p:nvCxnSpPr>
          <p:spPr>
            <a:xfrm>
              <a:off x="2113001" y="4761148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5BF19D92-5DA9-341A-8057-24AD8629C580}"/>
                </a:ext>
              </a:extLst>
            </p:cNvPr>
            <p:cNvCxnSpPr>
              <a:cxnSpLocks/>
            </p:cNvCxnSpPr>
            <p:nvPr/>
          </p:nvCxnSpPr>
          <p:spPr>
            <a:xfrm>
              <a:off x="2113001" y="3892531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5F2400F-B6B4-9A17-A4A6-58A308A2B1C4}"/>
              </a:ext>
            </a:extLst>
          </p:cNvPr>
          <p:cNvGrpSpPr/>
          <p:nvPr/>
        </p:nvGrpSpPr>
        <p:grpSpPr>
          <a:xfrm>
            <a:off x="8009761" y="1480599"/>
            <a:ext cx="3690930" cy="4904915"/>
            <a:chOff x="8009761" y="1480599"/>
            <a:chExt cx="3690930" cy="4904915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5205D5A3-BF16-334B-E4C3-C828E6DFB316}"/>
                </a:ext>
              </a:extLst>
            </p:cNvPr>
            <p:cNvSpPr/>
            <p:nvPr/>
          </p:nvSpPr>
          <p:spPr>
            <a:xfrm>
              <a:off x="8009761" y="1480599"/>
              <a:ext cx="3690930" cy="4904915"/>
            </a:xfrm>
            <a:custGeom>
              <a:avLst/>
              <a:gdLst>
                <a:gd name="connsiteX0" fmla="*/ 0 w 3690930"/>
                <a:gd name="connsiteY0" fmla="*/ 0 h 4904915"/>
                <a:gd name="connsiteX1" fmla="*/ 3126800 w 3690930"/>
                <a:gd name="connsiteY1" fmla="*/ 0 h 4904915"/>
                <a:gd name="connsiteX2" fmla="*/ 3126800 w 3690930"/>
                <a:gd name="connsiteY2" fmla="*/ 4185 h 4904915"/>
                <a:gd name="connsiteX3" fmla="*/ 3497566 w 3690930"/>
                <a:gd name="connsiteY3" fmla="*/ 4185 h 4904915"/>
                <a:gd name="connsiteX4" fmla="*/ 3690930 w 3690930"/>
                <a:gd name="connsiteY4" fmla="*/ 197549 h 4904915"/>
                <a:gd name="connsiteX5" fmla="*/ 3690930 w 3690930"/>
                <a:gd name="connsiteY5" fmla="*/ 4711551 h 4904915"/>
                <a:gd name="connsiteX6" fmla="*/ 3497566 w 3690930"/>
                <a:gd name="connsiteY6" fmla="*/ 4904915 h 4904915"/>
                <a:gd name="connsiteX7" fmla="*/ 1123919 w 3690930"/>
                <a:gd name="connsiteY7" fmla="*/ 4904915 h 4904915"/>
                <a:gd name="connsiteX8" fmla="*/ 1103190 w 3690930"/>
                <a:gd name="connsiteY8" fmla="*/ 4900730 h 4904915"/>
                <a:gd name="connsiteX9" fmla="*/ 0 w 3690930"/>
                <a:gd name="connsiteY9" fmla="*/ 4900730 h 49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0930" h="4904915">
                  <a:moveTo>
                    <a:pt x="0" y="0"/>
                  </a:moveTo>
                  <a:lnTo>
                    <a:pt x="3126800" y="0"/>
                  </a:lnTo>
                  <a:lnTo>
                    <a:pt x="3126800" y="4185"/>
                  </a:lnTo>
                  <a:lnTo>
                    <a:pt x="3497566" y="4185"/>
                  </a:lnTo>
                  <a:cubicBezTo>
                    <a:pt x="3604358" y="4185"/>
                    <a:pt x="3690930" y="90757"/>
                    <a:pt x="3690930" y="197549"/>
                  </a:cubicBezTo>
                  <a:lnTo>
                    <a:pt x="3690930" y="4711551"/>
                  </a:lnTo>
                  <a:cubicBezTo>
                    <a:pt x="3690930" y="4818343"/>
                    <a:pt x="3604358" y="4904915"/>
                    <a:pt x="3497566" y="4904915"/>
                  </a:cubicBezTo>
                  <a:lnTo>
                    <a:pt x="1123919" y="4904915"/>
                  </a:lnTo>
                  <a:lnTo>
                    <a:pt x="1103190" y="4900730"/>
                  </a:lnTo>
                  <a:lnTo>
                    <a:pt x="0" y="490073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4400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17C1E3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</a:rPr>
              </a:b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Bietet sich für viele Ein- und Zweifamilienhäuser, aber auch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für Mehrfamilienhäuser an,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auch im Bestand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Nutzt zum großen Teil kostenlos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und erneuerbare Umweltwärme aus dem Boden, Luft, Wasser, Abwasser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86754D18-D407-E9DC-8F48-EDA1BF9BDF83}"/>
                </a:ext>
              </a:extLst>
            </p:cNvPr>
            <p:cNvCxnSpPr>
              <a:cxnSpLocks/>
            </p:cNvCxnSpPr>
            <p:nvPr/>
          </p:nvCxnSpPr>
          <p:spPr>
            <a:xfrm>
              <a:off x="9641643" y="4257092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0C301EA-1198-779F-7A05-101F401EBA74}"/>
              </a:ext>
            </a:extLst>
          </p:cNvPr>
          <p:cNvSpPr/>
          <p:nvPr/>
        </p:nvSpPr>
        <p:spPr>
          <a:xfrm>
            <a:off x="5880100" y="0"/>
            <a:ext cx="6311900" cy="574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7BC4BE-911C-CD15-1B42-067EB402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5148523" cy="792163"/>
          </a:xfrm>
        </p:spPr>
        <p:txBody>
          <a:bodyPr/>
          <a:lstStyle/>
          <a:p>
            <a:r>
              <a:rPr lang="de-DE"/>
              <a:t>Was ist die kommunale Wärmeplanung?</a:t>
            </a:r>
            <a:br>
              <a:rPr lang="de-DE"/>
            </a:br>
            <a:r>
              <a:rPr lang="de-DE" b="0"/>
              <a:t>Ein strategisches Planungsinstrument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042D9B5-A43C-0FF7-837D-C320BC56B4D9}"/>
              </a:ext>
            </a:extLst>
          </p:cNvPr>
          <p:cNvGrpSpPr/>
          <p:nvPr/>
        </p:nvGrpSpPr>
        <p:grpSpPr>
          <a:xfrm>
            <a:off x="479376" y="5976834"/>
            <a:ext cx="11233199" cy="646331"/>
            <a:chOff x="479376" y="5976834"/>
            <a:chExt cx="11233199" cy="64633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1593D96-8570-A522-0EDF-62351885BBDC}"/>
                </a:ext>
              </a:extLst>
            </p:cNvPr>
            <p:cNvSpPr txBox="1"/>
            <p:nvPr/>
          </p:nvSpPr>
          <p:spPr>
            <a:xfrm>
              <a:off x="731404" y="5976834"/>
              <a:ext cx="10981171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Der Wärmeplan ist rechtlich unverbindlich. Die planende Kommune legt sich damit nicht fest, bestimmte Energieinfrastrukturen zu bauen oder zu betreiben.</a:t>
              </a:r>
            </a:p>
          </p:txBody>
        </p:sp>
        <p:sp>
          <p:nvSpPr>
            <p:cNvPr id="11" name="Grafik 10">
              <a:extLst>
                <a:ext uri="{FF2B5EF4-FFF2-40B4-BE49-F238E27FC236}">
                  <a16:creationId xmlns:a16="http://schemas.microsoft.com/office/drawing/2014/main" id="{8AF8856B-B251-82E6-D517-19B8CED725A4}"/>
                </a:ext>
              </a:extLst>
            </p:cNvPr>
            <p:cNvSpPr/>
            <p:nvPr/>
          </p:nvSpPr>
          <p:spPr>
            <a:xfrm>
              <a:off x="479376" y="6068977"/>
              <a:ext cx="252028" cy="462046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CA5D784E-1115-1BE0-A61E-384723CCF9C0}"/>
              </a:ext>
            </a:extLst>
          </p:cNvPr>
          <p:cNvSpPr txBox="1"/>
          <p:nvPr/>
        </p:nvSpPr>
        <p:spPr>
          <a:xfrm>
            <a:off x="479376" y="2132856"/>
            <a:ext cx="4788532" cy="18957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de-DE" sz="1800"/>
              <a:t>Die Wärmeplanung ermittelt auf Basis der lokalen Gegebenheiten, wie zukünftig Schritt für Schritt die Wärmeversorgung auf die Nutzung von Erneuerbaren Energien oder unvermeidbarer Abwärmequellen umgestellt werden kann.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390723-654B-A48E-CBE5-21DD6A8F0DB7}"/>
              </a:ext>
            </a:extLst>
          </p:cNvPr>
          <p:cNvSpPr txBox="1"/>
          <p:nvPr/>
        </p:nvSpPr>
        <p:spPr>
          <a:xfrm>
            <a:off x="6167040" y="2132856"/>
            <a:ext cx="5545535" cy="6191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de-DE" sz="2000" b="1"/>
              <a:t>Die planungsverantwortliche Stelle – </a:t>
            </a:r>
            <a:br>
              <a:rPr lang="de-DE" sz="2000" b="1"/>
            </a:br>
            <a:r>
              <a:rPr lang="de-DE" sz="2000" b="1"/>
              <a:t>meist die Kommune – hat die Aufgabe:</a:t>
            </a:r>
            <a:endParaRPr lang="de-DE" sz="2000">
              <a:ea typeface="Calibri"/>
              <a:cs typeface="Segoe UI" panose="020B050204020402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B1BE644-44DB-544E-6096-D2C94B87F4A5}"/>
              </a:ext>
            </a:extLst>
          </p:cNvPr>
          <p:cNvSpPr/>
          <p:nvPr/>
        </p:nvSpPr>
        <p:spPr>
          <a:xfrm>
            <a:off x="6766700" y="3136206"/>
            <a:ext cx="494587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600" b="1"/>
              <a:t>zu prüfen, </a:t>
            </a:r>
            <a:r>
              <a:rPr lang="de-DE" sz="1600"/>
              <a:t>welche Optionen der Wärmeversorgung besonders geeignet sind.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47AA68E-0E8F-1041-8F33-849C160949C9}"/>
              </a:ext>
            </a:extLst>
          </p:cNvPr>
          <p:cNvGrpSpPr/>
          <p:nvPr/>
        </p:nvGrpSpPr>
        <p:grpSpPr>
          <a:xfrm>
            <a:off x="6166172" y="3136206"/>
            <a:ext cx="432000" cy="432000"/>
            <a:chOff x="4367213" y="2443578"/>
            <a:chExt cx="540060" cy="540060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E6E3C144-5002-13DF-E1AC-BE7192535A1B}"/>
                </a:ext>
              </a:extLst>
            </p:cNvPr>
            <p:cNvSpPr/>
            <p:nvPr/>
          </p:nvSpPr>
          <p:spPr>
            <a:xfrm>
              <a:off x="4367213" y="2443578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Grafik 10">
              <a:extLst>
                <a:ext uri="{FF2B5EF4-FFF2-40B4-BE49-F238E27FC236}">
                  <a16:creationId xmlns:a16="http://schemas.microsoft.com/office/drawing/2014/main" id="{1F27A27F-6DC8-6340-7F9B-1023C87F207B}"/>
                </a:ext>
              </a:extLst>
            </p:cNvPr>
            <p:cNvSpPr/>
            <p:nvPr/>
          </p:nvSpPr>
          <p:spPr>
            <a:xfrm>
              <a:off x="4552086" y="2515578"/>
              <a:ext cx="216034" cy="396057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1D307072-88C1-980C-A7B5-5A05BDE15057}"/>
              </a:ext>
            </a:extLst>
          </p:cNvPr>
          <p:cNvSpPr/>
          <p:nvPr/>
        </p:nvSpPr>
        <p:spPr>
          <a:xfrm>
            <a:off x="6766700" y="3940427"/>
            <a:ext cx="494587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600" b="1"/>
              <a:t>zu ermitteln, </a:t>
            </a:r>
            <a:r>
              <a:rPr lang="de-DE" sz="1600"/>
              <a:t>wo ein Wärmenetz oder ein Wasserstoffnetz gebaut werden kann 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6CE247F-9874-D771-A502-803E6ACB5242}"/>
              </a:ext>
            </a:extLst>
          </p:cNvPr>
          <p:cNvGrpSpPr/>
          <p:nvPr/>
        </p:nvGrpSpPr>
        <p:grpSpPr>
          <a:xfrm>
            <a:off x="6166172" y="3940427"/>
            <a:ext cx="432000" cy="432000"/>
            <a:chOff x="4367213" y="2443578"/>
            <a:chExt cx="540060" cy="540060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94A8FD37-5546-6489-4A51-DC85040CE407}"/>
                </a:ext>
              </a:extLst>
            </p:cNvPr>
            <p:cNvSpPr/>
            <p:nvPr/>
          </p:nvSpPr>
          <p:spPr>
            <a:xfrm>
              <a:off x="4367213" y="2443578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Grafik 10">
              <a:extLst>
                <a:ext uri="{FF2B5EF4-FFF2-40B4-BE49-F238E27FC236}">
                  <a16:creationId xmlns:a16="http://schemas.microsoft.com/office/drawing/2014/main" id="{DECE5EB7-1D28-C1C6-F271-4278BB864C03}"/>
                </a:ext>
              </a:extLst>
            </p:cNvPr>
            <p:cNvSpPr/>
            <p:nvPr/>
          </p:nvSpPr>
          <p:spPr>
            <a:xfrm>
              <a:off x="4552086" y="2515578"/>
              <a:ext cx="216034" cy="396057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F6919EE4-3E89-FD2E-A930-3654BB4E6146}"/>
              </a:ext>
            </a:extLst>
          </p:cNvPr>
          <p:cNvSpPr/>
          <p:nvPr/>
        </p:nvSpPr>
        <p:spPr>
          <a:xfrm>
            <a:off x="6766700" y="4744648"/>
            <a:ext cx="494587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600" b="1"/>
              <a:t>auszuweisen, </a:t>
            </a:r>
            <a:r>
              <a:rPr lang="de-DE" sz="1600"/>
              <a:t>wo die Wärmeversorgung voraussichtlich dezentral erfolgen muss. 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1455F2E-2D0B-2432-3880-ADC27017B787}"/>
              </a:ext>
            </a:extLst>
          </p:cNvPr>
          <p:cNvGrpSpPr/>
          <p:nvPr/>
        </p:nvGrpSpPr>
        <p:grpSpPr>
          <a:xfrm>
            <a:off x="6166172" y="4744648"/>
            <a:ext cx="432000" cy="432000"/>
            <a:chOff x="4367213" y="2443578"/>
            <a:chExt cx="540060" cy="540060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FACD1A30-A136-1D3F-ED54-49F51B2BE128}"/>
                </a:ext>
              </a:extLst>
            </p:cNvPr>
            <p:cNvSpPr/>
            <p:nvPr/>
          </p:nvSpPr>
          <p:spPr>
            <a:xfrm>
              <a:off x="4367213" y="2443578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Grafik 10">
              <a:extLst>
                <a:ext uri="{FF2B5EF4-FFF2-40B4-BE49-F238E27FC236}">
                  <a16:creationId xmlns:a16="http://schemas.microsoft.com/office/drawing/2014/main" id="{4188BB80-B4D5-17AE-8DD3-A9C96BA8EFBC}"/>
                </a:ext>
              </a:extLst>
            </p:cNvPr>
            <p:cNvSpPr/>
            <p:nvPr/>
          </p:nvSpPr>
          <p:spPr>
            <a:xfrm>
              <a:off x="4552086" y="2515578"/>
              <a:ext cx="216034" cy="396057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9858EED3-C51A-CD31-03E2-4F57826C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400" y="697718"/>
            <a:ext cx="1003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7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F98E2-C6B5-9677-2F66-374ABA05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588" y="476672"/>
            <a:ext cx="3455412" cy="792000"/>
          </a:xfrm>
        </p:spPr>
        <p:txBody>
          <a:bodyPr/>
          <a:lstStyle/>
          <a:p>
            <a:r>
              <a:rPr lang="de-DE"/>
              <a:t>Beispiel-Planung: Hannovers Wärmekarte </a:t>
            </a:r>
            <a:br>
              <a:rPr lang="de-DE"/>
            </a:br>
            <a:r>
              <a:rPr lang="de-DE" b="0"/>
              <a:t>Viele Wärmepläne werden grundsätzlich ähnlich sein.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8B5BB4-FC80-A7A5-C80D-75970AE8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18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191917-8B71-36C4-C122-EA4895E6A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588" y="6058022"/>
            <a:ext cx="3455987" cy="323728"/>
          </a:xfrm>
        </p:spPr>
        <p:txBody>
          <a:bodyPr/>
          <a:lstStyle/>
          <a:p>
            <a:r>
              <a:rPr lang="de-DE"/>
              <a:t>Zur interaktiven Wärmekarte geht es hier:</a:t>
            </a:r>
            <a:br>
              <a:rPr lang="de-DE"/>
            </a:br>
            <a:r>
              <a:rPr lang="de-DE"/>
              <a:t>https://stadtmodell-prod4.hannover-stadt.de/DT4/#/legend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0B1726-0D0C-F88B-EB51-AFAC553468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82" y="476250"/>
            <a:ext cx="7347506" cy="59055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82B425C-5939-CF7D-22A1-4F8A3AF0CC44}"/>
              </a:ext>
            </a:extLst>
          </p:cNvPr>
          <p:cNvSpPr/>
          <p:nvPr/>
        </p:nvSpPr>
        <p:spPr>
          <a:xfrm>
            <a:off x="8256588" y="4581128"/>
            <a:ext cx="144000" cy="144000"/>
          </a:xfrm>
          <a:prstGeom prst="rect">
            <a:avLst/>
          </a:prstGeom>
          <a:solidFill>
            <a:srgbClr val="DC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de-DE" sz="1200">
                <a:solidFill>
                  <a:schemeClr val="tx1"/>
                </a:solidFill>
              </a:rPr>
              <a:t>Fernwärme Satzungsgebiet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83B88F4-69E6-2DF4-F543-58381EA76673}"/>
              </a:ext>
            </a:extLst>
          </p:cNvPr>
          <p:cNvSpPr/>
          <p:nvPr/>
        </p:nvSpPr>
        <p:spPr>
          <a:xfrm>
            <a:off x="8256588" y="4869160"/>
            <a:ext cx="144000" cy="144000"/>
          </a:xfrm>
          <a:prstGeom prst="rect">
            <a:avLst/>
          </a:prstGeom>
          <a:solidFill>
            <a:srgbClr val="7F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de-DE" sz="1200">
                <a:solidFill>
                  <a:schemeClr val="tx1"/>
                </a:solidFill>
              </a:rPr>
              <a:t>Fernwärme Erweiterungsgebiet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B2C91F-6A06-C6FB-49AA-9507F0644BDC}"/>
              </a:ext>
            </a:extLst>
          </p:cNvPr>
          <p:cNvSpPr/>
          <p:nvPr/>
        </p:nvSpPr>
        <p:spPr>
          <a:xfrm>
            <a:off x="8256588" y="5157192"/>
            <a:ext cx="144000" cy="144000"/>
          </a:xfrm>
          <a:prstGeom prst="rect">
            <a:avLst/>
          </a:prstGeom>
          <a:solidFill>
            <a:srgbClr val="A7A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de-DE" sz="1200">
                <a:solidFill>
                  <a:schemeClr val="tx1"/>
                </a:solidFill>
              </a:rPr>
              <a:t>Prüfgebiet Fernwärme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73C01FB-8790-134A-BC1C-DE17F7F6DECE}"/>
              </a:ext>
            </a:extLst>
          </p:cNvPr>
          <p:cNvSpPr/>
          <p:nvPr/>
        </p:nvSpPr>
        <p:spPr>
          <a:xfrm>
            <a:off x="8256588" y="5445224"/>
            <a:ext cx="144000" cy="144000"/>
          </a:xfrm>
          <a:prstGeom prst="rect">
            <a:avLst/>
          </a:prstGeom>
          <a:solidFill>
            <a:srgbClr val="F9D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de-DE" sz="1200">
                <a:solidFill>
                  <a:schemeClr val="tx1"/>
                </a:solidFill>
              </a:rPr>
              <a:t>Prüfgebiet Nahwärme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028DAE0-A641-9D76-4E99-631391E93C9C}"/>
              </a:ext>
            </a:extLst>
          </p:cNvPr>
          <p:cNvSpPr/>
          <p:nvPr/>
        </p:nvSpPr>
        <p:spPr>
          <a:xfrm>
            <a:off x="8256588" y="5733256"/>
            <a:ext cx="144000" cy="144000"/>
          </a:xfrm>
          <a:prstGeom prst="rect">
            <a:avLst/>
          </a:prstGeom>
          <a:solidFill>
            <a:srgbClr val="B2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de-DE" sz="1200">
                <a:solidFill>
                  <a:schemeClr val="tx1"/>
                </a:solidFill>
              </a:rPr>
              <a:t>Dezentrale Wärmelösung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F606FD1-9C37-736F-A092-19124A84CE4C}"/>
              </a:ext>
            </a:extLst>
          </p:cNvPr>
          <p:cNvSpPr/>
          <p:nvPr/>
        </p:nvSpPr>
        <p:spPr>
          <a:xfrm>
            <a:off x="8256588" y="3845043"/>
            <a:ext cx="3455412" cy="59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ctr"/>
          <a:lstStyle/>
          <a:p>
            <a:r>
              <a:rPr lang="de-DE" sz="1400" b="1">
                <a:solidFill>
                  <a:schemeClr val="tx1"/>
                </a:solidFill>
              </a:rPr>
              <a:t>Voraussichtliche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Wärmeversorgungsgebiete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D6CFC3-E09B-953A-F6FB-DE066D2780BF}"/>
              </a:ext>
            </a:extLst>
          </p:cNvPr>
          <p:cNvSpPr/>
          <p:nvPr/>
        </p:nvSpPr>
        <p:spPr>
          <a:xfrm>
            <a:off x="587390" y="4653136"/>
            <a:ext cx="4176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21600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>
                <a:solidFill>
                  <a:schemeClr val="bg1"/>
                </a:solidFill>
              </a:rPr>
              <a:t>Das Fernwärmegebiet ist zwar groß,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 b="1">
                <a:solidFill>
                  <a:schemeClr val="bg1"/>
                </a:solidFill>
              </a:rPr>
              <a:t>Umfasst aber nicht die ganze Stadt.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FDF09F-18E0-F4DA-FE8D-6D0894681EDE}"/>
              </a:ext>
            </a:extLst>
          </p:cNvPr>
          <p:cNvSpPr/>
          <p:nvPr/>
        </p:nvSpPr>
        <p:spPr>
          <a:xfrm>
            <a:off x="587389" y="5517826"/>
            <a:ext cx="4176000" cy="756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21600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>
                <a:solidFill>
                  <a:schemeClr val="bg1"/>
                </a:solidFill>
              </a:rPr>
              <a:t>In Gebieten dezentraler Lösungen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 b="1">
                <a:solidFill>
                  <a:schemeClr val="bg1"/>
                </a:solidFill>
              </a:rPr>
              <a:t>Kümmern Sie sich wie bislang selbst um die Wärmeversorgung.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3E84FE0-C243-B1C1-58E7-4C6BC73DB542}"/>
              </a:ext>
            </a:extLst>
          </p:cNvPr>
          <p:cNvSpPr/>
          <p:nvPr/>
        </p:nvSpPr>
        <p:spPr>
          <a:xfrm>
            <a:off x="8616280" y="2961032"/>
            <a:ext cx="3060292" cy="7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>
                <a:solidFill>
                  <a:schemeClr val="tx1"/>
                </a:solidFill>
              </a:rPr>
              <a:t>Ein Wasserstoff-Netzgebiet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 b="1">
                <a:solidFill>
                  <a:schemeClr val="tx1"/>
                </a:solidFill>
              </a:rPr>
              <a:t>ist nicht geplant </a:t>
            </a:r>
          </a:p>
        </p:txBody>
      </p:sp>
      <p:sp>
        <p:nvSpPr>
          <p:cNvPr id="9" name="Grafik 10">
            <a:extLst>
              <a:ext uri="{FF2B5EF4-FFF2-40B4-BE49-F238E27FC236}">
                <a16:creationId xmlns:a16="http://schemas.microsoft.com/office/drawing/2014/main" id="{3253EB5A-B8D9-E731-E2F8-A31BA039892E}"/>
              </a:ext>
            </a:extLst>
          </p:cNvPr>
          <p:cNvSpPr/>
          <p:nvPr/>
        </p:nvSpPr>
        <p:spPr>
          <a:xfrm>
            <a:off x="736397" y="4800113"/>
            <a:ext cx="252028" cy="462046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Grafik 10">
            <a:extLst>
              <a:ext uri="{FF2B5EF4-FFF2-40B4-BE49-F238E27FC236}">
                <a16:creationId xmlns:a16="http://schemas.microsoft.com/office/drawing/2014/main" id="{CAF84401-AA75-65C7-8B3F-1A5DFB76BF9A}"/>
              </a:ext>
            </a:extLst>
          </p:cNvPr>
          <p:cNvSpPr/>
          <p:nvPr/>
        </p:nvSpPr>
        <p:spPr>
          <a:xfrm>
            <a:off x="736397" y="5664804"/>
            <a:ext cx="252028" cy="462046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Grafik 10">
            <a:extLst>
              <a:ext uri="{FF2B5EF4-FFF2-40B4-BE49-F238E27FC236}">
                <a16:creationId xmlns:a16="http://schemas.microsoft.com/office/drawing/2014/main" id="{118C89AD-ECCE-39F2-B9E8-6E46B6FCDA42}"/>
              </a:ext>
            </a:extLst>
          </p:cNvPr>
          <p:cNvSpPr/>
          <p:nvPr/>
        </p:nvSpPr>
        <p:spPr>
          <a:xfrm>
            <a:off x="8258030" y="3108009"/>
            <a:ext cx="252028" cy="462046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DB197F-6E36-63AF-0775-44AA4DA9C78F}"/>
              </a:ext>
            </a:extLst>
          </p:cNvPr>
          <p:cNvCxnSpPr/>
          <p:nvPr/>
        </p:nvCxnSpPr>
        <p:spPr>
          <a:xfrm>
            <a:off x="8256588" y="2961032"/>
            <a:ext cx="345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AA7ABFB-3ED3-5E1B-9515-32E15E016524}"/>
              </a:ext>
            </a:extLst>
          </p:cNvPr>
          <p:cNvCxnSpPr/>
          <p:nvPr/>
        </p:nvCxnSpPr>
        <p:spPr>
          <a:xfrm>
            <a:off x="8256588" y="3717032"/>
            <a:ext cx="345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D243763-CA52-4F30-C80A-5DC8E214DB61}"/>
              </a:ext>
            </a:extLst>
          </p:cNvPr>
          <p:cNvGrpSpPr/>
          <p:nvPr/>
        </p:nvGrpSpPr>
        <p:grpSpPr>
          <a:xfrm>
            <a:off x="263352" y="260348"/>
            <a:ext cx="3168650" cy="3744000"/>
            <a:chOff x="263352" y="260348"/>
            <a:chExt cx="3168650" cy="374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142AAB7-C2A1-4626-88A2-CAC6F3DD39BA}"/>
                </a:ext>
              </a:extLst>
            </p:cNvPr>
            <p:cNvSpPr/>
            <p:nvPr/>
          </p:nvSpPr>
          <p:spPr>
            <a:xfrm>
              <a:off x="263352" y="260348"/>
              <a:ext cx="3168650" cy="374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8065429-8923-4B3B-9AD6-A077EA37C7D8}"/>
                </a:ext>
              </a:extLst>
            </p:cNvPr>
            <p:cNvSpPr/>
            <p:nvPr/>
          </p:nvSpPr>
          <p:spPr>
            <a:xfrm>
              <a:off x="335677" y="332348"/>
              <a:ext cx="3024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Hier können Sie die Informationen zur kommunalen Wärmeplanung in Ihrer Region einfügen.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091 -2.59259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091 -2.59259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6F892E1D-1671-6074-B413-4EFDC105E6BD}"/>
              </a:ext>
            </a:extLst>
          </p:cNvPr>
          <p:cNvSpPr/>
          <p:nvPr/>
        </p:nvSpPr>
        <p:spPr>
          <a:xfrm>
            <a:off x="929752" y="4091899"/>
            <a:ext cx="9895906" cy="1476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C6506D-F417-68A1-0D86-E1C657B1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476672"/>
            <a:ext cx="11367127" cy="792000"/>
          </a:xfrm>
        </p:spPr>
        <p:txBody>
          <a:bodyPr/>
          <a:lstStyle/>
          <a:p>
            <a:r>
              <a:rPr lang="de-DE" dirty="0"/>
              <a:t>Ist es sinnvoll auf den Abschluss der Wärmeplanung zu warten?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A6F368-913B-15D1-B8A7-D943DB85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19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BEE946-D3D2-1972-0E88-A6A54C325BF5}"/>
              </a:ext>
            </a:extLst>
          </p:cNvPr>
          <p:cNvSpPr/>
          <p:nvPr/>
        </p:nvSpPr>
        <p:spPr>
          <a:xfrm>
            <a:off x="1366342" y="1679803"/>
            <a:ext cx="8671037" cy="32521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2000"/>
              </a:spcBef>
            </a:pPr>
            <a:r>
              <a:rPr lang="de-DE" sz="1600" dirty="0"/>
              <a:t>Fernwärme hat </a:t>
            </a:r>
            <a:r>
              <a:rPr lang="de-DE" sz="1600" b="1" dirty="0">
                <a:latin typeface="+mj-lt"/>
                <a:ea typeface="+mj-ea"/>
                <a:cs typeface="+mj-cs"/>
              </a:rPr>
              <a:t>lange Vorlaufzeiten </a:t>
            </a:r>
            <a:r>
              <a:rPr lang="de-DE" sz="1600" dirty="0"/>
              <a:t>für Planung, Genehmigung und Umsetzung.</a:t>
            </a:r>
          </a:p>
          <a:p>
            <a:pPr>
              <a:spcBef>
                <a:spcPts val="2000"/>
              </a:spcBef>
            </a:pPr>
            <a:endParaRPr lang="de-DE" sz="1600" dirty="0"/>
          </a:p>
          <a:p>
            <a:pPr>
              <a:spcBef>
                <a:spcPts val="2000"/>
              </a:spcBef>
            </a:pPr>
            <a:endParaRPr lang="de-DE" sz="1600" dirty="0"/>
          </a:p>
          <a:p>
            <a:pPr>
              <a:spcBef>
                <a:spcPts val="2000"/>
              </a:spcBef>
            </a:pPr>
            <a:r>
              <a:rPr lang="de-DE" sz="1600" dirty="0"/>
              <a:t>Ob Fernwärme oder die Wärmepumpe die wirtschaftlichere Lösung sein wird, hängt von vielen Faktoren ab und ist nicht allgemeingültig zu beantworten. </a:t>
            </a:r>
          </a:p>
          <a:p>
            <a:pPr marL="358775">
              <a:spcBef>
                <a:spcPts val="2000"/>
              </a:spcBef>
            </a:pPr>
            <a:endParaRPr lang="de-DE" sz="1600" dirty="0"/>
          </a:p>
          <a:p>
            <a:pPr marL="358775">
              <a:spcBef>
                <a:spcPts val="2000"/>
              </a:spcBef>
            </a:pPr>
            <a:r>
              <a:rPr lang="de-DE" sz="1600" dirty="0"/>
              <a:t>Sofern es nicht bereits konkrete Pläne für ein Wärmenetz gibt, ist ein </a:t>
            </a:r>
            <a:r>
              <a:rPr lang="de-DE" sz="1600" b="1" dirty="0"/>
              <a:t>Abwarten auf Fernwärme mit Blick auf Ein- und Zweifamilienhäuser weder erforderlich noch sinnvoll</a:t>
            </a:r>
            <a:r>
              <a:rPr lang="de-DE" sz="1600" dirty="0"/>
              <a:t>. </a:t>
            </a:r>
          </a:p>
        </p:txBody>
      </p:sp>
      <p:sp>
        <p:nvSpPr>
          <p:cNvPr id="11" name="Grafik 10">
            <a:extLst>
              <a:ext uri="{FF2B5EF4-FFF2-40B4-BE49-F238E27FC236}">
                <a16:creationId xmlns:a16="http://schemas.microsoft.com/office/drawing/2014/main" id="{CC25E9C6-576B-F3FD-2489-EB206BA5CB3D}"/>
              </a:ext>
            </a:extLst>
          </p:cNvPr>
          <p:cNvSpPr/>
          <p:nvPr/>
        </p:nvSpPr>
        <p:spPr>
          <a:xfrm>
            <a:off x="1119813" y="4491310"/>
            <a:ext cx="395134" cy="462046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1AC9EE2-6EA2-3F09-78BE-2E515B1912D0}"/>
              </a:ext>
            </a:extLst>
          </p:cNvPr>
          <p:cNvCxnSpPr>
            <a:cxnSpLocks/>
          </p:cNvCxnSpPr>
          <p:nvPr/>
        </p:nvCxnSpPr>
        <p:spPr>
          <a:xfrm>
            <a:off x="1366343" y="2543899"/>
            <a:ext cx="62085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9F47AC3D-0C0C-59EB-2E41-A40DF0C216FB}"/>
              </a:ext>
            </a:extLst>
          </p:cNvPr>
          <p:cNvSpPr/>
          <p:nvPr/>
        </p:nvSpPr>
        <p:spPr>
          <a:xfrm>
            <a:off x="8543926" y="1700212"/>
            <a:ext cx="3168650" cy="37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EC7C721-4396-64A2-8F5A-0336C0FA7698}"/>
              </a:ext>
            </a:extLst>
          </p:cNvPr>
          <p:cNvSpPr/>
          <p:nvPr/>
        </p:nvSpPr>
        <p:spPr>
          <a:xfrm>
            <a:off x="8616251" y="1772212"/>
            <a:ext cx="3024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1E1F74BF-6929-42F5-E809-7C8AC3C0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700212"/>
            <a:ext cx="7776588" cy="468078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Name des regionalen Umsetzers / Unternehmens, Instituts, Agentur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5BB69-F9D8-B602-7D6D-C6DD49B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</p:spPr>
        <p:txBody>
          <a:bodyPr/>
          <a:lstStyle/>
          <a:p>
            <a:r>
              <a:rPr lang="de-DE"/>
              <a:t>Wir stellen uns vor</a:t>
            </a:r>
            <a:endParaRPr lang="de-DE" strike="sngStrik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DCFEAD-68F5-8460-0B3D-9B2C968001ED}"/>
              </a:ext>
            </a:extLst>
          </p:cNvPr>
          <p:cNvSpPr txBox="1"/>
          <p:nvPr/>
        </p:nvSpPr>
        <p:spPr>
          <a:xfrm>
            <a:off x="480000" y="4089776"/>
            <a:ext cx="1553310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www.xxx.de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Onlineformular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Tel.: XXX 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XXX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XXX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E-Mail: info@xxx.de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11623B9-29B1-807E-736D-6FF2841BBD0B}"/>
              </a:ext>
            </a:extLst>
          </p:cNvPr>
          <p:cNvSpPr txBox="1"/>
          <p:nvPr/>
        </p:nvSpPr>
        <p:spPr>
          <a:xfrm>
            <a:off x="2621738" y="4089776"/>
            <a:ext cx="1726755" cy="13696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Mo.:	00:00–00:00 Uhr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Di.:	00:00–00:00 Uhr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Mi.:	00:00–00:00 Uhr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Do.:	00:00–00:00 Uhr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Fr.:	00:00–00:00 Uhr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383A802-3819-9B04-EE32-A927DAF8AE4A}"/>
              </a:ext>
            </a:extLst>
          </p:cNvPr>
          <p:cNvSpPr txBox="1"/>
          <p:nvPr/>
        </p:nvSpPr>
        <p:spPr>
          <a:xfrm>
            <a:off x="4936921" y="4089776"/>
            <a:ext cx="897682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Zusatzinfos</a:t>
            </a:r>
          </a:p>
          <a:p>
            <a:pPr marL="180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02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XXX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33C83BF-24AF-03BE-FC55-ADF083269B19}"/>
              </a:ext>
            </a:extLst>
          </p:cNvPr>
          <p:cNvSpPr txBox="1"/>
          <p:nvPr/>
        </p:nvSpPr>
        <p:spPr>
          <a:xfrm>
            <a:off x="7253351" y="4089776"/>
            <a:ext cx="571438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Telefon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Video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E-Mail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927D750-1163-6D9E-42D4-9FCAE0DFF0E2}"/>
              </a:ext>
            </a:extLst>
          </p:cNvPr>
          <p:cNvCxnSpPr>
            <a:cxnSpLocks/>
          </p:cNvCxnSpPr>
          <p:nvPr/>
        </p:nvCxnSpPr>
        <p:spPr>
          <a:xfrm>
            <a:off x="2327524" y="4089776"/>
            <a:ext cx="0" cy="13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F6C4599-C318-4E26-F1CB-11B68DB3BCA1}"/>
              </a:ext>
            </a:extLst>
          </p:cNvPr>
          <p:cNvCxnSpPr>
            <a:cxnSpLocks/>
          </p:cNvCxnSpPr>
          <p:nvPr/>
        </p:nvCxnSpPr>
        <p:spPr>
          <a:xfrm>
            <a:off x="4642707" y="4089776"/>
            <a:ext cx="0" cy="13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2918752-1066-62C0-8D46-8A0274970D59}"/>
              </a:ext>
            </a:extLst>
          </p:cNvPr>
          <p:cNvCxnSpPr>
            <a:cxnSpLocks/>
          </p:cNvCxnSpPr>
          <p:nvPr/>
        </p:nvCxnSpPr>
        <p:spPr>
          <a:xfrm>
            <a:off x="6780076" y="4089776"/>
            <a:ext cx="0" cy="13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D7DFEC6D-977F-BA5C-9867-DD1A12A421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9985" y="4109495"/>
            <a:ext cx="180000" cy="1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C1A3AA3-FAB0-8E7A-754D-00D6CB2D27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9985" y="4397912"/>
            <a:ext cx="180000" cy="18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0F4B831-994A-5D44-D32A-9B654647F8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4687" y="4701662"/>
            <a:ext cx="150596" cy="150596"/>
          </a:xfrm>
          <a:prstGeom prst="rect">
            <a:avLst/>
          </a:prstGeom>
        </p:spPr>
      </p:pic>
      <p:sp>
        <p:nvSpPr>
          <p:cNvPr id="9" name="Rechteck: eine Ecke abgerundet 8">
            <a:extLst>
              <a:ext uri="{FF2B5EF4-FFF2-40B4-BE49-F238E27FC236}">
                <a16:creationId xmlns:a16="http://schemas.microsoft.com/office/drawing/2014/main" id="{52230D15-9150-07C4-67D4-B4DE2F9FD2AC}"/>
              </a:ext>
            </a:extLst>
          </p:cNvPr>
          <p:cNvSpPr/>
          <p:nvPr/>
        </p:nvSpPr>
        <p:spPr>
          <a:xfrm>
            <a:off x="6036073" y="2096852"/>
            <a:ext cx="1788716" cy="86825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echteck: eine Ecke abgerundet 10">
            <a:extLst>
              <a:ext uri="{FF2B5EF4-FFF2-40B4-BE49-F238E27FC236}">
                <a16:creationId xmlns:a16="http://schemas.microsoft.com/office/drawing/2014/main" id="{45A5CA02-3588-DE36-B31A-4B758604681F}"/>
              </a:ext>
            </a:extLst>
          </p:cNvPr>
          <p:cNvSpPr/>
          <p:nvPr/>
        </p:nvSpPr>
        <p:spPr>
          <a:xfrm flipH="1" flipV="1">
            <a:off x="479425" y="3028602"/>
            <a:ext cx="1788716" cy="868250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DAB4041B-D461-8672-D190-A99BF4D4D77D}"/>
              </a:ext>
            </a:extLst>
          </p:cNvPr>
          <p:cNvSpPr/>
          <p:nvPr/>
        </p:nvSpPr>
        <p:spPr>
          <a:xfrm flipV="1">
            <a:off x="6036073" y="3028602"/>
            <a:ext cx="1788716" cy="868250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Rechteck: eine Ecke abgerundet 33">
            <a:extLst>
              <a:ext uri="{FF2B5EF4-FFF2-40B4-BE49-F238E27FC236}">
                <a16:creationId xmlns:a16="http://schemas.microsoft.com/office/drawing/2014/main" id="{A36CB030-C515-9BF0-35AC-E57BB7880345}"/>
              </a:ext>
            </a:extLst>
          </p:cNvPr>
          <p:cNvSpPr/>
          <p:nvPr/>
        </p:nvSpPr>
        <p:spPr>
          <a:xfrm flipH="1">
            <a:off x="479425" y="2096852"/>
            <a:ext cx="1788716" cy="868250"/>
          </a:xfrm>
          <a:prstGeom prst="round1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1371472-7719-BC3C-0D97-BB23CDB170DD}"/>
              </a:ext>
            </a:extLst>
          </p:cNvPr>
          <p:cNvSpPr/>
          <p:nvPr/>
        </p:nvSpPr>
        <p:spPr>
          <a:xfrm>
            <a:off x="479425" y="3028602"/>
            <a:ext cx="1788716" cy="86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Heizung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4F7FD01-734B-2AC4-B9EA-31741C36C674}"/>
              </a:ext>
            </a:extLst>
          </p:cNvPr>
          <p:cNvSpPr/>
          <p:nvPr/>
        </p:nvSpPr>
        <p:spPr>
          <a:xfrm>
            <a:off x="2331641" y="2096852"/>
            <a:ext cx="1788716" cy="86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Solaranlagen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F129ACD-982C-DF21-C6A1-1293B901320D}"/>
              </a:ext>
            </a:extLst>
          </p:cNvPr>
          <p:cNvSpPr/>
          <p:nvPr/>
        </p:nvSpPr>
        <p:spPr>
          <a:xfrm>
            <a:off x="2331641" y="3028602"/>
            <a:ext cx="1788716" cy="86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Lüftung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047915E6-8C32-DCC0-6871-E012891048F0}"/>
              </a:ext>
            </a:extLst>
          </p:cNvPr>
          <p:cNvSpPr/>
          <p:nvPr/>
        </p:nvSpPr>
        <p:spPr>
          <a:xfrm>
            <a:off x="4183857" y="2096852"/>
            <a:ext cx="1788716" cy="86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Begrünung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E2D67BB-92A0-6A1F-A017-EC36DB96F7E0}"/>
              </a:ext>
            </a:extLst>
          </p:cNvPr>
          <p:cNvSpPr/>
          <p:nvPr/>
        </p:nvSpPr>
        <p:spPr>
          <a:xfrm>
            <a:off x="4183857" y="3028602"/>
            <a:ext cx="1788716" cy="86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Stromsparen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D276191-86C9-6CFC-4BC8-944186C6A54A}"/>
              </a:ext>
            </a:extLst>
          </p:cNvPr>
          <p:cNvSpPr/>
          <p:nvPr/>
        </p:nvSpPr>
        <p:spPr>
          <a:xfrm>
            <a:off x="6036073" y="2096852"/>
            <a:ext cx="1788716" cy="868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Gebäudehülle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5D7078B-8F02-A7F3-5047-7DB7EDF98A1C}"/>
              </a:ext>
            </a:extLst>
          </p:cNvPr>
          <p:cNvSpPr/>
          <p:nvPr/>
        </p:nvSpPr>
        <p:spPr>
          <a:xfrm>
            <a:off x="6036073" y="3028602"/>
            <a:ext cx="1788716" cy="86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Fördermöglichkeiten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E0315DE0-61D9-5569-71FA-0B20D3C372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651" y="2265845"/>
            <a:ext cx="530265" cy="53026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0C33F30-E1E2-1295-8007-00BB2F9F6A20}"/>
              </a:ext>
            </a:extLst>
          </p:cNvPr>
          <p:cNvGrpSpPr/>
          <p:nvPr/>
        </p:nvGrpSpPr>
        <p:grpSpPr>
          <a:xfrm>
            <a:off x="479376" y="5998909"/>
            <a:ext cx="11124062" cy="646331"/>
            <a:chOff x="479376" y="5998909"/>
            <a:chExt cx="11124062" cy="646331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286145B-AF0C-9FAD-4A6A-BD983FBAF502}"/>
                </a:ext>
              </a:extLst>
            </p:cNvPr>
            <p:cNvSpPr txBox="1"/>
            <p:nvPr/>
          </p:nvSpPr>
          <p:spPr>
            <a:xfrm>
              <a:off x="851432" y="5998909"/>
              <a:ext cx="10752006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Später zeigen wir Ihnen auch noch weitere Unterstützungsangebote. </a:t>
              </a:r>
              <a:br>
                <a:rPr lang="de-DE" b="1" dirty="0">
                  <a:solidFill>
                    <a:schemeClr val="accent1"/>
                  </a:solidFill>
                  <a:latin typeface="Segoe UI"/>
                  <a:cs typeface="Segoe UI" panose="020B0502040204020203" pitchFamily="34" charset="0"/>
                  <a:sym typeface="Wingdings" panose="05000000000000000000" pitchFamily="2" charset="2"/>
                </a:rPr>
              </a:b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Fotografieren Sie gerne zwischendurch!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" name="Grafik 10">
              <a:extLst>
                <a:ext uri="{FF2B5EF4-FFF2-40B4-BE49-F238E27FC236}">
                  <a16:creationId xmlns:a16="http://schemas.microsoft.com/office/drawing/2014/main" id="{CFF2687F-4473-7EAF-2F72-997D2408E36D}"/>
                </a:ext>
              </a:extLst>
            </p:cNvPr>
            <p:cNvSpPr/>
            <p:nvPr/>
          </p:nvSpPr>
          <p:spPr>
            <a:xfrm>
              <a:off x="479376" y="6068977"/>
              <a:ext cx="252028" cy="462046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DD7BF98C-CEA3-6054-1C5E-37A9F736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43464AC-C379-394F-C903-3E6F8D5CFEC3}"/>
              </a:ext>
            </a:extLst>
          </p:cNvPr>
          <p:cNvGrpSpPr/>
          <p:nvPr/>
        </p:nvGrpSpPr>
        <p:grpSpPr>
          <a:xfrm>
            <a:off x="9295318" y="476672"/>
            <a:ext cx="2896682" cy="792000"/>
            <a:chOff x="9295318" y="499582"/>
            <a:chExt cx="2896682" cy="792000"/>
          </a:xfrm>
        </p:grpSpPr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6E755905-EA75-2B0F-9977-5D6798D7F454}"/>
                </a:ext>
              </a:extLst>
            </p:cNvPr>
            <p:cNvSpPr/>
            <p:nvPr/>
          </p:nvSpPr>
          <p:spPr>
            <a:xfrm>
              <a:off x="9295318" y="499582"/>
              <a:ext cx="2896682" cy="792000"/>
            </a:xfrm>
            <a:custGeom>
              <a:avLst/>
              <a:gdLst>
                <a:gd name="connsiteX0" fmla="*/ 396000 w 2896682"/>
                <a:gd name="connsiteY0" fmla="*/ 0 h 792000"/>
                <a:gd name="connsiteX1" fmla="*/ 2896682 w 2896682"/>
                <a:gd name="connsiteY1" fmla="*/ 0 h 792000"/>
                <a:gd name="connsiteX2" fmla="*/ 2896682 w 2896682"/>
                <a:gd name="connsiteY2" fmla="*/ 792000 h 792000"/>
                <a:gd name="connsiteX3" fmla="*/ 396000 w 2896682"/>
                <a:gd name="connsiteY3" fmla="*/ 792000 h 792000"/>
                <a:gd name="connsiteX4" fmla="*/ 0 w 2896682"/>
                <a:gd name="connsiteY4" fmla="*/ 396000 h 792000"/>
                <a:gd name="connsiteX5" fmla="*/ 396000 w 2896682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82" h="792000">
                  <a:moveTo>
                    <a:pt x="396000" y="0"/>
                  </a:moveTo>
                  <a:lnTo>
                    <a:pt x="2896682" y="0"/>
                  </a:lnTo>
                  <a:lnTo>
                    <a:pt x="2896682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027A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Gerne 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fotografieren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0EFD05E6-F153-4EA5-5A20-7EF02842096C}"/>
                </a:ext>
              </a:extLst>
            </p:cNvPr>
            <p:cNvGrpSpPr/>
            <p:nvPr/>
          </p:nvGrpSpPr>
          <p:grpSpPr>
            <a:xfrm>
              <a:off x="9367326" y="571582"/>
              <a:ext cx="648000" cy="648000"/>
              <a:chOff x="9102787" y="601457"/>
              <a:chExt cx="819752" cy="814998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89B458D6-D2A6-9D72-89EE-8A9C65ED6B64}"/>
                  </a:ext>
                </a:extLst>
              </p:cNvPr>
              <p:cNvSpPr/>
              <p:nvPr/>
            </p:nvSpPr>
            <p:spPr>
              <a:xfrm>
                <a:off x="9102787" y="601457"/>
                <a:ext cx="819752" cy="814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4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CBE9FA6A-187A-82F1-2C4E-25BA0CA84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274661" y="822919"/>
                <a:ext cx="476004" cy="3720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8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0FD9B6-6BD8-C661-5779-3CCD2A0B3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77C27C-4D6B-3748-9798-A3A5592245E3}"/>
              </a:ext>
            </a:extLst>
          </p:cNvPr>
          <p:cNvSpPr/>
          <p:nvPr/>
        </p:nvSpPr>
        <p:spPr>
          <a:xfrm>
            <a:off x="1887762" y="2350376"/>
            <a:ext cx="5267908" cy="254026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1600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 b="1" dirty="0">
                <a:solidFill>
                  <a:schemeClr val="tx1"/>
                </a:solidFill>
              </a:rPr>
              <a:t>So funktioniert eine Wärmepumpe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 b="1" dirty="0">
                <a:solidFill>
                  <a:schemeClr val="accent2"/>
                </a:solidFill>
              </a:rPr>
              <a:t>+ Wärmepumpen-Typen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5FA0D22-4B2B-D22B-CE2E-781517AEAEEA}"/>
              </a:ext>
            </a:extLst>
          </p:cNvPr>
          <p:cNvSpPr/>
          <p:nvPr/>
        </p:nvSpPr>
        <p:spPr>
          <a:xfrm>
            <a:off x="8998455" y="788275"/>
            <a:ext cx="2425545" cy="1562101"/>
          </a:xfrm>
          <a:custGeom>
            <a:avLst/>
            <a:gdLst>
              <a:gd name="connsiteX0" fmla="*/ 0 w 2425545"/>
              <a:gd name="connsiteY0" fmla="*/ 0 h 1562101"/>
              <a:gd name="connsiteX1" fmla="*/ 2425545 w 2425545"/>
              <a:gd name="connsiteY1" fmla="*/ 0 h 1562101"/>
              <a:gd name="connsiteX2" fmla="*/ 2425545 w 2425545"/>
              <a:gd name="connsiteY2" fmla="*/ 1475295 h 1562101"/>
              <a:gd name="connsiteX3" fmla="*/ 2338739 w 2425545"/>
              <a:gd name="connsiteY3" fmla="*/ 1562101 h 1562101"/>
              <a:gd name="connsiteX4" fmla="*/ 86806 w 2425545"/>
              <a:gd name="connsiteY4" fmla="*/ 1562101 h 1562101"/>
              <a:gd name="connsiteX5" fmla="*/ 0 w 2425545"/>
              <a:gd name="connsiteY5" fmla="*/ 1475295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545" h="1562101">
                <a:moveTo>
                  <a:pt x="0" y="0"/>
                </a:moveTo>
                <a:lnTo>
                  <a:pt x="2425545" y="0"/>
                </a:lnTo>
                <a:lnTo>
                  <a:pt x="2425545" y="1475295"/>
                </a:lnTo>
                <a:cubicBezTo>
                  <a:pt x="2425545" y="1523237"/>
                  <a:pt x="2386681" y="1562101"/>
                  <a:pt x="2338739" y="1562101"/>
                </a:cubicBezTo>
                <a:lnTo>
                  <a:pt x="86806" y="1562101"/>
                </a:lnTo>
                <a:cubicBezTo>
                  <a:pt x="38864" y="1562101"/>
                  <a:pt x="0" y="1523237"/>
                  <a:pt x="0" y="1475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4932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>
            <a:extLst>
              <a:ext uri="{FF2B5EF4-FFF2-40B4-BE49-F238E27FC236}">
                <a16:creationId xmlns:a16="http://schemas.microsoft.com/office/drawing/2014/main" id="{98135D7F-541A-9C2F-2F65-1C5A2A2C32FC}"/>
              </a:ext>
            </a:extLst>
          </p:cNvPr>
          <p:cNvSpPr/>
          <p:nvPr/>
        </p:nvSpPr>
        <p:spPr>
          <a:xfrm>
            <a:off x="0" y="0"/>
            <a:ext cx="4367213" cy="4662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7D2372-4762-426A-99D5-1832094E6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974237"/>
              </p:ext>
            </p:extLst>
          </p:nvPr>
        </p:nvGraphicFramePr>
        <p:xfrm>
          <a:off x="4367212" y="912009"/>
          <a:ext cx="7824787" cy="518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2D25AB5-0A18-89A2-5719-3438043D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2"/>
            <a:ext cx="3442223" cy="1735481"/>
          </a:xfrm>
        </p:spPr>
        <p:txBody>
          <a:bodyPr/>
          <a:lstStyle/>
          <a:p>
            <a:r>
              <a:rPr lang="de-DE"/>
              <a:t>Eine Wärmepumpe nutzt Luft, Boden oder Wasser als Wärmequelle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A09B41F-1BF0-B80A-B858-3644F1CC4868}"/>
              </a:ext>
            </a:extLst>
          </p:cNvPr>
          <p:cNvSpPr txBox="1"/>
          <p:nvPr/>
        </p:nvSpPr>
        <p:spPr>
          <a:xfrm>
            <a:off x="6803789" y="2983258"/>
            <a:ext cx="2928616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15</a:t>
            </a:r>
            <a:r>
              <a:rPr kumimoji="0" lang="de-DE" sz="44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.000</a:t>
            </a: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 kWh</a:t>
            </a:r>
            <a:b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</a:br>
            <a:r>
              <a:rPr kumimoji="0" lang="de-DE" sz="2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Wärme/Jahr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3D77E5C2-1AF7-8570-8E74-914B78F808CB}"/>
              </a:ext>
            </a:extLst>
          </p:cNvPr>
          <p:cNvSpPr txBox="1"/>
          <p:nvPr/>
        </p:nvSpPr>
        <p:spPr>
          <a:xfrm>
            <a:off x="479376" y="2136644"/>
            <a:ext cx="342000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Sie kühlt z. B. die Luft ab,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entzieht ihr Wärme und erwärmt damit das Haus. </a:t>
            </a:r>
            <a:endParaRPr lang="de-DE" sz="140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C1135A0E-A4BA-F85F-5C9D-5ECEEC089534}"/>
              </a:ext>
            </a:extLst>
          </p:cNvPr>
          <p:cNvSpPr txBox="1"/>
          <p:nvPr/>
        </p:nvSpPr>
        <p:spPr>
          <a:xfrm>
            <a:off x="479424" y="4982872"/>
            <a:ext cx="3442175" cy="15542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1 Teil Strom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lang="de-DE" sz="2400" dirty="0">
                <a:latin typeface="Segoe UI"/>
              </a:rPr>
              <a:t>2,5 Teile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Umweltwärme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= Jahresarbeitszahl (JAZ) von 3,5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F717A-2EB6-A072-F77A-F9D96C11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8CAF75C-2006-E97A-00E6-8DE2633D3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4750" y="656692"/>
            <a:ext cx="639362" cy="639362"/>
          </a:xfrm>
          <a:prstGeom prst="rect">
            <a:avLst/>
          </a:prstGeom>
        </p:spPr>
      </p:pic>
      <p:sp>
        <p:nvSpPr>
          <p:cNvPr id="69" name="Textfeld 68">
            <a:extLst>
              <a:ext uri="{FF2B5EF4-FFF2-40B4-BE49-F238E27FC236}">
                <a16:creationId xmlns:a16="http://schemas.microsoft.com/office/drawing/2014/main" id="{8C059B69-A941-9E4E-CE53-C4D8F6B46E92}"/>
              </a:ext>
            </a:extLst>
          </p:cNvPr>
          <p:cNvSpPr txBox="1"/>
          <p:nvPr/>
        </p:nvSpPr>
        <p:spPr>
          <a:xfrm>
            <a:off x="3520305" y="1330700"/>
            <a:ext cx="3181885" cy="7232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kumimoji="0" lang="de-DE" sz="2000" b="1" strike="noStrike" kern="1200" cap="none" spc="0" normalizeH="0" baseline="0" noProof="0" dirty="0">
                <a:ln>
                  <a:noFill/>
                </a:ln>
                <a:solidFill>
                  <a:srgbClr val="E56036"/>
                </a:solidFill>
                <a:effectLst/>
                <a:uLnTx/>
                <a:uFillTx/>
                <a:latin typeface="+mj-lt"/>
              </a:rPr>
              <a:t>ca. 4.300</a:t>
            </a:r>
            <a:r>
              <a:rPr kumimoji="0" lang="de-DE" sz="1600" b="1" strike="noStrike" kern="1200" cap="none" spc="0" normalizeH="0" baseline="0" noProof="0" dirty="0">
                <a:ln>
                  <a:noFill/>
                </a:ln>
                <a:solidFill>
                  <a:srgbClr val="E56036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kWh Strom</a:t>
            </a:r>
            <a:br>
              <a:rPr kumimoji="0" lang="de-DE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6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Ca. 25 Cent/kWh</a:t>
            </a:r>
            <a:br>
              <a:rPr kumimoji="0" lang="de-DE" sz="16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1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Wärmepumpen-Stromtarif</a:t>
            </a:r>
            <a:endParaRPr kumimoji="0" lang="de-DE" sz="160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412EAAB-1D80-12B3-19CF-E49591FFF849}"/>
              </a:ext>
            </a:extLst>
          </p:cNvPr>
          <p:cNvGrpSpPr/>
          <p:nvPr/>
        </p:nvGrpSpPr>
        <p:grpSpPr>
          <a:xfrm>
            <a:off x="9747186" y="4775048"/>
            <a:ext cx="836087" cy="658751"/>
            <a:chOff x="10597417" y="5596338"/>
            <a:chExt cx="836087" cy="65875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528FD4C-4771-28C3-F440-1AB564850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33551" y="5596338"/>
              <a:ext cx="563820" cy="563820"/>
            </a:xfrm>
            <a:prstGeom prst="rect">
              <a:avLst/>
            </a:prstGeom>
          </p:spPr>
        </p:pic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454DC6BD-B1A3-12BD-0FC8-C6E62AECEAAB}"/>
                </a:ext>
              </a:extLst>
            </p:cNvPr>
            <p:cNvGrpSpPr/>
            <p:nvPr/>
          </p:nvGrpSpPr>
          <p:grpSpPr>
            <a:xfrm>
              <a:off x="10597417" y="6154141"/>
              <a:ext cx="836087" cy="100948"/>
              <a:chOff x="13399827" y="2007536"/>
              <a:chExt cx="4876800" cy="588816"/>
            </a:xfrm>
            <a:solidFill>
              <a:schemeClr val="accent2"/>
            </a:solidFill>
          </p:grpSpPr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37E0317A-974C-9B13-CDA3-199C9A1EFC45}"/>
                  </a:ext>
                </a:extLst>
              </p:cNvPr>
              <p:cNvSpPr/>
              <p:nvPr/>
            </p:nvSpPr>
            <p:spPr>
              <a:xfrm>
                <a:off x="13663355" y="2453477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8 h 142875"/>
                  <a:gd name="connsiteX1" fmla="*/ 71438 w 142875"/>
                  <a:gd name="connsiteY1" fmla="*/ 142875 h 142875"/>
                  <a:gd name="connsiteX2" fmla="*/ 0 w 142875"/>
                  <a:gd name="connsiteY2" fmla="*/ 71438 h 142875"/>
                  <a:gd name="connsiteX3" fmla="*/ 71438 w 142875"/>
                  <a:gd name="connsiteY3" fmla="*/ 0 h 142875"/>
                  <a:gd name="connsiteX4" fmla="*/ 142875 w 142875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8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FD3830F-B8A4-998D-6AA0-DA5388AEACAA}"/>
                  </a:ext>
                </a:extLst>
              </p:cNvPr>
              <p:cNvSpPr/>
              <p:nvPr/>
            </p:nvSpPr>
            <p:spPr>
              <a:xfrm>
                <a:off x="14476152" y="2453477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8 h 142875"/>
                  <a:gd name="connsiteX1" fmla="*/ 71438 w 142875"/>
                  <a:gd name="connsiteY1" fmla="*/ 142875 h 142875"/>
                  <a:gd name="connsiteX2" fmla="*/ 0 w 142875"/>
                  <a:gd name="connsiteY2" fmla="*/ 71438 h 142875"/>
                  <a:gd name="connsiteX3" fmla="*/ 71438 w 142875"/>
                  <a:gd name="connsiteY3" fmla="*/ 0 h 142875"/>
                  <a:gd name="connsiteX4" fmla="*/ 142875 w 142875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8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E89FA7F-7F70-047A-A3EE-32D9EAA62084}"/>
                  </a:ext>
                </a:extLst>
              </p:cNvPr>
              <p:cNvSpPr/>
              <p:nvPr/>
            </p:nvSpPr>
            <p:spPr>
              <a:xfrm>
                <a:off x="14069758" y="2351874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7 h 142875"/>
                  <a:gd name="connsiteX1" fmla="*/ 71438 w 142875"/>
                  <a:gd name="connsiteY1" fmla="*/ 142875 h 142875"/>
                  <a:gd name="connsiteX2" fmla="*/ 0 w 142875"/>
                  <a:gd name="connsiteY2" fmla="*/ 71437 h 142875"/>
                  <a:gd name="connsiteX3" fmla="*/ 71438 w 142875"/>
                  <a:gd name="connsiteY3" fmla="*/ 0 h 142875"/>
                  <a:gd name="connsiteX4" fmla="*/ 142875 w 142875"/>
                  <a:gd name="connsiteY4" fmla="*/ 7143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7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7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40DBEC0D-67CF-E28A-D166-38CA9721DD75}"/>
                  </a:ext>
                </a:extLst>
              </p:cNvPr>
              <p:cNvSpPr/>
              <p:nvPr/>
            </p:nvSpPr>
            <p:spPr>
              <a:xfrm>
                <a:off x="14882555" y="2351874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7 h 142875"/>
                  <a:gd name="connsiteX1" fmla="*/ 71438 w 142875"/>
                  <a:gd name="connsiteY1" fmla="*/ 142875 h 142875"/>
                  <a:gd name="connsiteX2" fmla="*/ 0 w 142875"/>
                  <a:gd name="connsiteY2" fmla="*/ 71437 h 142875"/>
                  <a:gd name="connsiteX3" fmla="*/ 71438 w 142875"/>
                  <a:gd name="connsiteY3" fmla="*/ 0 h 142875"/>
                  <a:gd name="connsiteX4" fmla="*/ 142875 w 142875"/>
                  <a:gd name="connsiteY4" fmla="*/ 7143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7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7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6866D5E9-3696-94A9-670A-0C3B3CCA6BC9}"/>
                  </a:ext>
                </a:extLst>
              </p:cNvPr>
              <p:cNvSpPr/>
              <p:nvPr/>
            </p:nvSpPr>
            <p:spPr>
              <a:xfrm>
                <a:off x="15288958" y="2453477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8 h 142875"/>
                  <a:gd name="connsiteX1" fmla="*/ 71438 w 142875"/>
                  <a:gd name="connsiteY1" fmla="*/ 142875 h 142875"/>
                  <a:gd name="connsiteX2" fmla="*/ 0 w 142875"/>
                  <a:gd name="connsiteY2" fmla="*/ 71438 h 142875"/>
                  <a:gd name="connsiteX3" fmla="*/ 71438 w 142875"/>
                  <a:gd name="connsiteY3" fmla="*/ 0 h 142875"/>
                  <a:gd name="connsiteX4" fmla="*/ 142875 w 142875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8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701DCB6-FA8B-BE80-CAF4-78D37D371933}"/>
                  </a:ext>
                </a:extLst>
              </p:cNvPr>
              <p:cNvSpPr/>
              <p:nvPr/>
            </p:nvSpPr>
            <p:spPr>
              <a:xfrm>
                <a:off x="15695352" y="2351874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7 h 142875"/>
                  <a:gd name="connsiteX1" fmla="*/ 71438 w 142875"/>
                  <a:gd name="connsiteY1" fmla="*/ 142875 h 142875"/>
                  <a:gd name="connsiteX2" fmla="*/ 0 w 142875"/>
                  <a:gd name="connsiteY2" fmla="*/ 71437 h 142875"/>
                  <a:gd name="connsiteX3" fmla="*/ 71438 w 142875"/>
                  <a:gd name="connsiteY3" fmla="*/ 0 h 142875"/>
                  <a:gd name="connsiteX4" fmla="*/ 142875 w 142875"/>
                  <a:gd name="connsiteY4" fmla="*/ 7143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7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7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BDDBB827-9280-98B7-626A-4324E4C8A57F}"/>
                  </a:ext>
                </a:extLst>
              </p:cNvPr>
              <p:cNvSpPr/>
              <p:nvPr/>
            </p:nvSpPr>
            <p:spPr>
              <a:xfrm>
                <a:off x="16173192" y="2453477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8 h 142875"/>
                  <a:gd name="connsiteX1" fmla="*/ 71437 w 142875"/>
                  <a:gd name="connsiteY1" fmla="*/ 142875 h 142875"/>
                  <a:gd name="connsiteX2" fmla="*/ 0 w 142875"/>
                  <a:gd name="connsiteY2" fmla="*/ 71438 h 142875"/>
                  <a:gd name="connsiteX3" fmla="*/ 71437 w 142875"/>
                  <a:gd name="connsiteY3" fmla="*/ 0 h 142875"/>
                  <a:gd name="connsiteX4" fmla="*/ 142875 w 142875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7" y="142875"/>
                    </a:cubicBezTo>
                    <a:cubicBezTo>
                      <a:pt x="31983" y="142875"/>
                      <a:pt x="0" y="110891"/>
                      <a:pt x="0" y="71438"/>
                    </a:cubicBezTo>
                    <a:cubicBezTo>
                      <a:pt x="0" y="31984"/>
                      <a:pt x="31983" y="0"/>
                      <a:pt x="71437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03182A2-ACE4-9FD5-D065-17950325861B}"/>
                  </a:ext>
                </a:extLst>
              </p:cNvPr>
              <p:cNvSpPr/>
              <p:nvPr/>
            </p:nvSpPr>
            <p:spPr>
              <a:xfrm>
                <a:off x="16579595" y="2351874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7 h 142875"/>
                  <a:gd name="connsiteX1" fmla="*/ 71438 w 142875"/>
                  <a:gd name="connsiteY1" fmla="*/ 142875 h 142875"/>
                  <a:gd name="connsiteX2" fmla="*/ 0 w 142875"/>
                  <a:gd name="connsiteY2" fmla="*/ 71437 h 142875"/>
                  <a:gd name="connsiteX3" fmla="*/ 71438 w 142875"/>
                  <a:gd name="connsiteY3" fmla="*/ 0 h 142875"/>
                  <a:gd name="connsiteX4" fmla="*/ 142875 w 142875"/>
                  <a:gd name="connsiteY4" fmla="*/ 7143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7"/>
                    </a:moveTo>
                    <a:cubicBezTo>
                      <a:pt x="142875" y="110891"/>
                      <a:pt x="110892" y="142875"/>
                      <a:pt x="71438" y="142875"/>
                    </a:cubicBezTo>
                    <a:cubicBezTo>
                      <a:pt x="31984" y="142875"/>
                      <a:pt x="0" y="110891"/>
                      <a:pt x="0" y="71437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2" y="0"/>
                      <a:pt x="142875" y="31984"/>
                      <a:pt x="142875" y="714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4D075CE-7D17-A87E-7BED-2F6B836CA46B}"/>
                  </a:ext>
                </a:extLst>
              </p:cNvPr>
              <p:cNvSpPr/>
              <p:nvPr/>
            </p:nvSpPr>
            <p:spPr>
              <a:xfrm>
                <a:off x="16985989" y="2453477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8 h 142875"/>
                  <a:gd name="connsiteX1" fmla="*/ 71438 w 142875"/>
                  <a:gd name="connsiteY1" fmla="*/ 142875 h 142875"/>
                  <a:gd name="connsiteX2" fmla="*/ 0 w 142875"/>
                  <a:gd name="connsiteY2" fmla="*/ 71438 h 142875"/>
                  <a:gd name="connsiteX3" fmla="*/ 71438 w 142875"/>
                  <a:gd name="connsiteY3" fmla="*/ 0 h 142875"/>
                  <a:gd name="connsiteX4" fmla="*/ 142875 w 142875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8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6471792-FA10-391E-ED27-21D1E0326760}"/>
                  </a:ext>
                </a:extLst>
              </p:cNvPr>
              <p:cNvSpPr/>
              <p:nvPr/>
            </p:nvSpPr>
            <p:spPr>
              <a:xfrm>
                <a:off x="17805958" y="2453477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8 h 142875"/>
                  <a:gd name="connsiteX1" fmla="*/ 71437 w 142875"/>
                  <a:gd name="connsiteY1" fmla="*/ 142875 h 142875"/>
                  <a:gd name="connsiteX2" fmla="*/ 0 w 142875"/>
                  <a:gd name="connsiteY2" fmla="*/ 71438 h 142875"/>
                  <a:gd name="connsiteX3" fmla="*/ 71437 w 142875"/>
                  <a:gd name="connsiteY3" fmla="*/ 0 h 142875"/>
                  <a:gd name="connsiteX4" fmla="*/ 142875 w 142875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7" y="142875"/>
                    </a:cubicBezTo>
                    <a:cubicBezTo>
                      <a:pt x="31983" y="142875"/>
                      <a:pt x="0" y="110891"/>
                      <a:pt x="0" y="71438"/>
                    </a:cubicBezTo>
                    <a:cubicBezTo>
                      <a:pt x="0" y="31984"/>
                      <a:pt x="31983" y="0"/>
                      <a:pt x="71437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CD01495-C73A-C2D7-31F3-972F0E5B7CD5}"/>
                  </a:ext>
                </a:extLst>
              </p:cNvPr>
              <p:cNvSpPr/>
              <p:nvPr/>
            </p:nvSpPr>
            <p:spPr>
              <a:xfrm>
                <a:off x="17392392" y="2351874"/>
                <a:ext cx="142875" cy="142875"/>
              </a:xfrm>
              <a:custGeom>
                <a:avLst/>
                <a:gdLst>
                  <a:gd name="connsiteX0" fmla="*/ 142875 w 142875"/>
                  <a:gd name="connsiteY0" fmla="*/ 71437 h 142875"/>
                  <a:gd name="connsiteX1" fmla="*/ 71437 w 142875"/>
                  <a:gd name="connsiteY1" fmla="*/ 142875 h 142875"/>
                  <a:gd name="connsiteX2" fmla="*/ 0 w 142875"/>
                  <a:gd name="connsiteY2" fmla="*/ 71437 h 142875"/>
                  <a:gd name="connsiteX3" fmla="*/ 71437 w 142875"/>
                  <a:gd name="connsiteY3" fmla="*/ 0 h 142875"/>
                  <a:gd name="connsiteX4" fmla="*/ 142875 w 142875"/>
                  <a:gd name="connsiteY4" fmla="*/ 7143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2875" y="71437"/>
                    </a:moveTo>
                    <a:cubicBezTo>
                      <a:pt x="142875" y="110891"/>
                      <a:pt x="110891" y="142875"/>
                      <a:pt x="71437" y="142875"/>
                    </a:cubicBezTo>
                    <a:cubicBezTo>
                      <a:pt x="31983" y="142875"/>
                      <a:pt x="0" y="110891"/>
                      <a:pt x="0" y="71437"/>
                    </a:cubicBezTo>
                    <a:cubicBezTo>
                      <a:pt x="0" y="31984"/>
                      <a:pt x="31983" y="0"/>
                      <a:pt x="71437" y="0"/>
                    </a:cubicBezTo>
                    <a:cubicBezTo>
                      <a:pt x="110891" y="0"/>
                      <a:pt x="142875" y="31984"/>
                      <a:pt x="142875" y="714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FBB4B6AC-1CF9-3597-D407-2C41010A9223}"/>
                  </a:ext>
                </a:extLst>
              </p:cNvPr>
              <p:cNvSpPr/>
              <p:nvPr/>
            </p:nvSpPr>
            <p:spPr>
              <a:xfrm>
                <a:off x="13399827" y="2007536"/>
                <a:ext cx="4876800" cy="142875"/>
              </a:xfrm>
              <a:custGeom>
                <a:avLst/>
                <a:gdLst>
                  <a:gd name="connsiteX0" fmla="*/ 4805363 w 4876800"/>
                  <a:gd name="connsiteY0" fmla="*/ 0 h 142875"/>
                  <a:gd name="connsiteX1" fmla="*/ 71438 w 4876800"/>
                  <a:gd name="connsiteY1" fmla="*/ 0 h 142875"/>
                  <a:gd name="connsiteX2" fmla="*/ 0 w 4876800"/>
                  <a:gd name="connsiteY2" fmla="*/ 71438 h 142875"/>
                  <a:gd name="connsiteX3" fmla="*/ 71438 w 4876800"/>
                  <a:gd name="connsiteY3" fmla="*/ 142875 h 142875"/>
                  <a:gd name="connsiteX4" fmla="*/ 4805363 w 4876800"/>
                  <a:gd name="connsiteY4" fmla="*/ 142875 h 142875"/>
                  <a:gd name="connsiteX5" fmla="*/ 4876800 w 4876800"/>
                  <a:gd name="connsiteY5" fmla="*/ 71438 h 142875"/>
                  <a:gd name="connsiteX6" fmla="*/ 4805363 w 4876800"/>
                  <a:gd name="connsiteY6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6800" h="142875">
                    <a:moveTo>
                      <a:pt x="4805363" y="0"/>
                    </a:moveTo>
                    <a:lnTo>
                      <a:pt x="71438" y="0"/>
                    </a:lnTo>
                    <a:cubicBezTo>
                      <a:pt x="31975" y="0"/>
                      <a:pt x="0" y="31985"/>
                      <a:pt x="0" y="71438"/>
                    </a:cubicBezTo>
                    <a:cubicBezTo>
                      <a:pt x="0" y="110890"/>
                      <a:pt x="31975" y="142875"/>
                      <a:pt x="71438" y="142875"/>
                    </a:cubicBezTo>
                    <a:lnTo>
                      <a:pt x="4805363" y="142875"/>
                    </a:lnTo>
                    <a:cubicBezTo>
                      <a:pt x="4844825" y="142875"/>
                      <a:pt x="4876800" y="110890"/>
                      <a:pt x="4876800" y="71438"/>
                    </a:cubicBezTo>
                    <a:cubicBezTo>
                      <a:pt x="4876800" y="31985"/>
                      <a:pt x="4844825" y="0"/>
                      <a:pt x="48053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70" name="Textfeld 69">
            <a:extLst>
              <a:ext uri="{FF2B5EF4-FFF2-40B4-BE49-F238E27FC236}">
                <a16:creationId xmlns:a16="http://schemas.microsoft.com/office/drawing/2014/main" id="{9D557CC6-D6B6-6A14-1E48-DC2313C65A28}"/>
              </a:ext>
            </a:extLst>
          </p:cNvPr>
          <p:cNvSpPr txBox="1"/>
          <p:nvPr/>
        </p:nvSpPr>
        <p:spPr>
          <a:xfrm>
            <a:off x="8991925" y="5552118"/>
            <a:ext cx="2821099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400">
              <a:spcBef>
                <a:spcPts val="600"/>
              </a:spcBef>
              <a:defRPr/>
            </a:pPr>
            <a:r>
              <a:rPr lang="de-DE" sz="2000" b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ca.10.700</a:t>
            </a:r>
            <a:r>
              <a:rPr kumimoji="0" lang="de-DE" sz="1600" b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600" b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kWh Wärme </a:t>
            </a:r>
            <a:br>
              <a:rPr kumimoji="0" lang="de-DE" sz="1600" b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600" b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aus Luft, Boden oder Wasser</a:t>
            </a:r>
            <a:br>
              <a:rPr kumimoji="0" lang="de-DE" sz="1600" b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40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Kostenfrei</a:t>
            </a:r>
            <a:endParaRPr kumimoji="0" lang="de-DE" sz="1600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1D30643-F9DB-A51D-6CD5-42CEAABB619D}"/>
              </a:ext>
            </a:extLst>
          </p:cNvPr>
          <p:cNvGrpSpPr/>
          <p:nvPr/>
        </p:nvGrpSpPr>
        <p:grpSpPr>
          <a:xfrm>
            <a:off x="2910000" y="1700211"/>
            <a:ext cx="6372000" cy="4680000"/>
            <a:chOff x="4367212" y="1700211"/>
            <a:chExt cx="6372000" cy="4680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D0F0768-C9AB-0A17-B7FE-F25FB2E1C11B}"/>
                </a:ext>
              </a:extLst>
            </p:cNvPr>
            <p:cNvSpPr/>
            <p:nvPr/>
          </p:nvSpPr>
          <p:spPr>
            <a:xfrm>
              <a:off x="4367212" y="1700211"/>
              <a:ext cx="6372000" cy="468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58AA778-90FE-5A5B-95BE-135A94E17493}"/>
                </a:ext>
              </a:extLst>
            </p:cNvPr>
            <p:cNvSpPr/>
            <p:nvPr/>
          </p:nvSpPr>
          <p:spPr>
            <a:xfrm>
              <a:off x="4440612" y="1773288"/>
              <a:ext cx="6228000" cy="45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E9B36CE-FCD2-6D56-6AE7-B8F1C2E39E38}"/>
              </a:ext>
            </a:extLst>
          </p:cNvPr>
          <p:cNvGrpSpPr/>
          <p:nvPr/>
        </p:nvGrpSpPr>
        <p:grpSpPr>
          <a:xfrm>
            <a:off x="3124200" y="2608067"/>
            <a:ext cx="5771182" cy="3375302"/>
            <a:chOff x="2666108" y="1808820"/>
            <a:chExt cx="5878164" cy="343787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1F78ACB-EDF9-F70B-682A-CB5CD4A0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6536"/>
            <a:stretch/>
          </p:blipFill>
          <p:spPr>
            <a:xfrm>
              <a:off x="2666108" y="1873744"/>
              <a:ext cx="5878164" cy="3372947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D3133F1-8BEE-AF45-331A-6B8D2AD963D6}"/>
                </a:ext>
              </a:extLst>
            </p:cNvPr>
            <p:cNvSpPr/>
            <p:nvPr/>
          </p:nvSpPr>
          <p:spPr>
            <a:xfrm>
              <a:off x="3853893" y="1808820"/>
              <a:ext cx="2242107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BEA7FD-0723-2602-7215-E836D060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gehört zu einer Wärmepumpenanlage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A976A7-81B1-89E2-5FA3-3E551F6D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8C6894-5E9E-F3B3-B209-F07B3ECAB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562500"/>
            <a:ext cx="11233150" cy="144000"/>
          </a:xfrm>
        </p:spPr>
        <p:txBody>
          <a:bodyPr/>
          <a:lstStyle/>
          <a:p>
            <a:r>
              <a:rPr lang="de-DE"/>
              <a:t>Quelle Grafik: https://www.waermepumpe.de/waermepumpe/funktion-waermequellen/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A92169-F74A-0821-11B0-D42CF34DAD96}"/>
              </a:ext>
            </a:extLst>
          </p:cNvPr>
          <p:cNvSpPr txBox="1"/>
          <p:nvPr/>
        </p:nvSpPr>
        <p:spPr>
          <a:xfrm>
            <a:off x="352550" y="3989615"/>
            <a:ext cx="2329845" cy="98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Wärmequelle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(Luft-Wärmetauscher, Erdsonde etc.) steht außerhalb des Hauses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C7B0FD-64D3-CD5D-8462-EE5C391F2E1A}"/>
              </a:ext>
            </a:extLst>
          </p:cNvPr>
          <p:cNvSpPr txBox="1"/>
          <p:nvPr/>
        </p:nvSpPr>
        <p:spPr>
          <a:xfrm>
            <a:off x="3580640" y="1827309"/>
            <a:ext cx="2724410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Wärmepumpe mit Kompressor kann außen oder innen stehen.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332806-8DF9-AA51-9785-D83BD9404D75}"/>
              </a:ext>
            </a:extLst>
          </p:cNvPr>
          <p:cNvSpPr txBox="1"/>
          <p:nvPr/>
        </p:nvSpPr>
        <p:spPr>
          <a:xfrm>
            <a:off x="9458790" y="4040211"/>
            <a:ext cx="2200047" cy="98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Wärmeverteilung, Heizkörper oder Flächenheizung sind immer innen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F50814B-CFD3-978E-C608-678176DEFFC2}"/>
              </a:ext>
            </a:extLst>
          </p:cNvPr>
          <p:cNvCxnSpPr>
            <a:cxnSpLocks/>
          </p:cNvCxnSpPr>
          <p:nvPr/>
        </p:nvCxnSpPr>
        <p:spPr>
          <a:xfrm>
            <a:off x="6065943" y="2871019"/>
            <a:ext cx="0" cy="1176393"/>
          </a:xfrm>
          <a:prstGeom prst="line">
            <a:avLst/>
          </a:prstGeom>
          <a:ln w="254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DF4627D-A40C-B000-21BB-6A47B46A0F5C}"/>
              </a:ext>
            </a:extLst>
          </p:cNvPr>
          <p:cNvCxnSpPr>
            <a:cxnSpLocks/>
          </p:cNvCxnSpPr>
          <p:nvPr/>
        </p:nvCxnSpPr>
        <p:spPr>
          <a:xfrm flipH="1">
            <a:off x="8733187" y="5181129"/>
            <a:ext cx="804214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9F9D3BA-0C03-3B65-20B1-FFEADA8BB137}"/>
              </a:ext>
            </a:extLst>
          </p:cNvPr>
          <p:cNvCxnSpPr>
            <a:cxnSpLocks/>
          </p:cNvCxnSpPr>
          <p:nvPr/>
        </p:nvCxnSpPr>
        <p:spPr>
          <a:xfrm>
            <a:off x="2520799" y="5260076"/>
            <a:ext cx="1003451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54A7541-6AF4-7C6C-3192-50418F338B66}"/>
              </a:ext>
            </a:extLst>
          </p:cNvPr>
          <p:cNvSpPr txBox="1"/>
          <p:nvPr/>
        </p:nvSpPr>
        <p:spPr>
          <a:xfrm>
            <a:off x="3498057" y="6003721"/>
            <a:ext cx="1350168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Wärmequellenanlage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9227E6C-EE51-1456-5E2E-E5CD33602141}"/>
              </a:ext>
            </a:extLst>
          </p:cNvPr>
          <p:cNvSpPr txBox="1"/>
          <p:nvPr/>
        </p:nvSpPr>
        <p:spPr>
          <a:xfrm>
            <a:off x="5167313" y="6003721"/>
            <a:ext cx="1812131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Wärmepumpe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46536A1-2B13-6138-416E-650D8CF2306E}"/>
              </a:ext>
            </a:extLst>
          </p:cNvPr>
          <p:cNvSpPr txBox="1"/>
          <p:nvPr/>
        </p:nvSpPr>
        <p:spPr>
          <a:xfrm>
            <a:off x="7077077" y="6003721"/>
            <a:ext cx="1800226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Wärmeverteil- und Speichersystem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164326F-12F4-C880-548E-783F8198E794}"/>
              </a:ext>
            </a:extLst>
          </p:cNvPr>
          <p:cNvSpPr txBox="1"/>
          <p:nvPr/>
        </p:nvSpPr>
        <p:spPr>
          <a:xfrm>
            <a:off x="5771964" y="5452076"/>
            <a:ext cx="576061" cy="1615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Entspannen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5430788-DF45-40E2-AE62-58C7B89F6A2F}"/>
              </a:ext>
            </a:extLst>
          </p:cNvPr>
          <p:cNvSpPr txBox="1"/>
          <p:nvPr/>
        </p:nvSpPr>
        <p:spPr>
          <a:xfrm>
            <a:off x="5783684" y="4500381"/>
            <a:ext cx="576061" cy="1615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Verdichten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10981BD-7F0C-A286-BCB1-96575CDADD4B}"/>
              </a:ext>
            </a:extLst>
          </p:cNvPr>
          <p:cNvSpPr txBox="1"/>
          <p:nvPr/>
        </p:nvSpPr>
        <p:spPr>
          <a:xfrm>
            <a:off x="4064150" y="4455565"/>
            <a:ext cx="372120" cy="10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Luft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C7D0D5B-2EAF-B27A-0FA0-E5AA06D12E9A}"/>
              </a:ext>
            </a:extLst>
          </p:cNvPr>
          <p:cNvSpPr txBox="1"/>
          <p:nvPr/>
        </p:nvSpPr>
        <p:spPr>
          <a:xfrm>
            <a:off x="4053110" y="4851386"/>
            <a:ext cx="372120" cy="10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Erde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AE8EAB0-6DED-A060-7FE6-5DCCA4D54EDE}"/>
              </a:ext>
            </a:extLst>
          </p:cNvPr>
          <p:cNvSpPr txBox="1"/>
          <p:nvPr/>
        </p:nvSpPr>
        <p:spPr>
          <a:xfrm>
            <a:off x="3936206" y="5292451"/>
            <a:ext cx="642938" cy="93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Grundwasser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4E8B04-B7A7-5D01-8241-184FE41904E8}"/>
              </a:ext>
            </a:extLst>
          </p:cNvPr>
          <p:cNvSpPr txBox="1"/>
          <p:nvPr/>
        </p:nvSpPr>
        <p:spPr>
          <a:xfrm>
            <a:off x="5332772" y="5273755"/>
            <a:ext cx="389372" cy="121227"/>
          </a:xfrm>
          <a:prstGeom prst="rect">
            <a:avLst/>
          </a:prstGeom>
          <a:solidFill>
            <a:srgbClr val="00509F"/>
          </a:solidFill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Verdampfer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3BEBF90-0C1A-90F1-35AE-2B1A5206BE8C}"/>
              </a:ext>
            </a:extLst>
          </p:cNvPr>
          <p:cNvSpPr txBox="1"/>
          <p:nvPr/>
        </p:nvSpPr>
        <p:spPr>
          <a:xfrm>
            <a:off x="6423385" y="5268993"/>
            <a:ext cx="389372" cy="121227"/>
          </a:xfrm>
          <a:prstGeom prst="rect">
            <a:avLst/>
          </a:prstGeom>
          <a:solidFill>
            <a:srgbClr val="CF1719"/>
          </a:solidFill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Verflüssiger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B36B528-1889-158C-241E-9E54F718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00"/>
          <a:stretch/>
        </p:blipFill>
        <p:spPr>
          <a:xfrm>
            <a:off x="6262920" y="1154423"/>
            <a:ext cx="1369035" cy="18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eine Ecke abgerundet 18">
            <a:extLst>
              <a:ext uri="{FF2B5EF4-FFF2-40B4-BE49-F238E27FC236}">
                <a16:creationId xmlns:a16="http://schemas.microsoft.com/office/drawing/2014/main" id="{B7BEF40C-1684-2BEC-661B-5EE4E37070AF}"/>
              </a:ext>
            </a:extLst>
          </p:cNvPr>
          <p:cNvSpPr/>
          <p:nvPr/>
        </p:nvSpPr>
        <p:spPr>
          <a:xfrm flipH="1" flipV="1">
            <a:off x="4367213" y="3460962"/>
            <a:ext cx="3640644" cy="2920789"/>
          </a:xfrm>
          <a:prstGeom prst="round1Rect">
            <a:avLst>
              <a:gd name="adj" fmla="val 62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rtlCol="0" anchor="t" anchorCtr="0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AAB1FA37-4773-FE16-D167-B3CD673BD5D7}"/>
              </a:ext>
            </a:extLst>
          </p:cNvPr>
          <p:cNvSpPr/>
          <p:nvPr/>
        </p:nvSpPr>
        <p:spPr>
          <a:xfrm flipV="1">
            <a:off x="8071357" y="3460962"/>
            <a:ext cx="3640644" cy="2920789"/>
          </a:xfrm>
          <a:prstGeom prst="round1Rect">
            <a:avLst>
              <a:gd name="adj" fmla="val 697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rtlCol="0" anchor="t" anchorCtr="0"/>
          <a:lstStyle/>
          <a:p>
            <a:pPr algn="ctr">
              <a:lnSpc>
                <a:spcPct val="100000"/>
              </a:lnSpc>
              <a:defRPr/>
            </a:pPr>
            <a:endParaRPr lang="de-DE" sz="1800" b="0" i="0">
              <a:solidFill>
                <a:schemeClr val="accent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B4791F9-8E4C-A466-F5DB-D6B7EA20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476672"/>
            <a:ext cx="3330574" cy="792000"/>
          </a:xfrm>
        </p:spPr>
        <p:txBody>
          <a:bodyPr/>
          <a:lstStyle/>
          <a:p>
            <a:r>
              <a:rPr lang="de-DE" dirty="0"/>
              <a:t>Diese Wärmepumpen- Typen gibt 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7D057E-7E0D-9498-E7C0-F1D02FF8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23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A81B14B-A034-AC61-E91B-A5A756DD62B3}"/>
              </a:ext>
            </a:extLst>
          </p:cNvPr>
          <p:cNvSpPr/>
          <p:nvPr/>
        </p:nvSpPr>
        <p:spPr>
          <a:xfrm>
            <a:off x="0" y="2627998"/>
            <a:ext cx="3935413" cy="4230002"/>
          </a:xfrm>
          <a:prstGeom prst="rect">
            <a:avLst/>
          </a:prstGeom>
          <a:solidFill>
            <a:srgbClr val="1FB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E7A641-21F0-0CEA-5582-5A0B6E6C35E7}"/>
              </a:ext>
            </a:extLst>
          </p:cNvPr>
          <p:cNvSpPr txBox="1"/>
          <p:nvPr/>
        </p:nvSpPr>
        <p:spPr>
          <a:xfrm>
            <a:off x="479425" y="3116268"/>
            <a:ext cx="3330575" cy="184665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Sie unterscheiden sich darin, woher sie ihre Wärme gewinnen und wie sie die Wärme weitergeben.</a:t>
            </a:r>
          </a:p>
        </p:txBody>
      </p:sp>
      <p:sp>
        <p:nvSpPr>
          <p:cNvPr id="13" name="Rechteck: eine Ecke abgerundet 12">
            <a:extLst>
              <a:ext uri="{FF2B5EF4-FFF2-40B4-BE49-F238E27FC236}">
                <a16:creationId xmlns:a16="http://schemas.microsoft.com/office/drawing/2014/main" id="{6C99067F-C016-78C9-AA4A-585255D02C2A}"/>
              </a:ext>
            </a:extLst>
          </p:cNvPr>
          <p:cNvSpPr/>
          <p:nvPr/>
        </p:nvSpPr>
        <p:spPr>
          <a:xfrm flipH="1">
            <a:off x="4367213" y="476673"/>
            <a:ext cx="3640644" cy="2920789"/>
          </a:xfrm>
          <a:prstGeom prst="round1Rect">
            <a:avLst>
              <a:gd name="adj" fmla="val 62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rtlCol="0" anchor="t" anchorCtr="0"/>
          <a:lstStyle/>
          <a:p>
            <a:pPr algn="ctr"/>
            <a:r>
              <a:rPr lang="de-DE" b="1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Luft-Wasser-Wärmepumpen</a:t>
            </a:r>
            <a:br>
              <a:rPr lang="de-DE">
                <a:solidFill>
                  <a:schemeClr val="accent1"/>
                </a:solidFill>
                <a:latin typeface="Segoe UI" panose="020B0502040204020203" pitchFamily="34" charset="0"/>
              </a:rPr>
            </a:b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ziehen ihre Wärme aus der Umgebungsluft des Hauses und geben sie an das Wasser ab, das durch die Rohre der Heizung fließt.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F973CB-F5A0-A74C-6F85-8A75626A3339}"/>
              </a:ext>
            </a:extLst>
          </p:cNvPr>
          <p:cNvSpPr/>
          <p:nvPr/>
        </p:nvSpPr>
        <p:spPr>
          <a:xfrm>
            <a:off x="4367213" y="3460962"/>
            <a:ext cx="3640644" cy="292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44000" rIns="108000" rtlCol="0" anchor="t" anchorCtr="0"/>
          <a:lstStyle/>
          <a:p>
            <a:pPr algn="ctr"/>
            <a: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Sole-Wasser Wärmepumpen</a:t>
            </a:r>
            <a:br>
              <a:rPr lang="de-DE">
                <a:solidFill>
                  <a:schemeClr val="accent1"/>
                </a:solidFill>
                <a:latin typeface="Segoe UI" panose="020B0502040204020203" pitchFamily="34" charset="0"/>
              </a:rPr>
            </a:b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und </a:t>
            </a:r>
            <a: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Wasser-Wasser Wärme-</a:t>
            </a:r>
            <a:b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</a:br>
            <a: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pumpen</a:t>
            </a: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 gewinnen die Wärme</a:t>
            </a:r>
            <a:b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</a:b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aus dem Erdboden oder aus</a:t>
            </a:r>
            <a:b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</a:b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einem Gewässer. </a:t>
            </a:r>
          </a:p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CE5476BD-AAE5-18B3-D1F5-884EDB7225C6}"/>
              </a:ext>
            </a:extLst>
          </p:cNvPr>
          <p:cNvSpPr/>
          <p:nvPr/>
        </p:nvSpPr>
        <p:spPr>
          <a:xfrm>
            <a:off x="8071357" y="476673"/>
            <a:ext cx="3640644" cy="2920789"/>
          </a:xfrm>
          <a:prstGeom prst="round1Rect">
            <a:avLst>
              <a:gd name="adj" fmla="val 697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rtlCol="0" anchor="t" anchorCtr="0"/>
          <a:lstStyle/>
          <a:p>
            <a:pPr algn="ctr">
              <a:lnSpc>
                <a:spcPct val="100000"/>
              </a:lnSpc>
              <a:defRPr/>
            </a:pPr>
            <a: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Luft-Luft-Wärmepumpen</a:t>
            </a:r>
            <a:br>
              <a:rPr lang="de-DE">
                <a:solidFill>
                  <a:schemeClr val="accent1"/>
                </a:solidFill>
                <a:latin typeface="Segoe UI" panose="020B0502040204020203" pitchFamily="34" charset="0"/>
              </a:rPr>
            </a:b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beziehen die Wärme aus der Umgebungsluft und geben sie direkt an die Luft im Haus ab – ohne Heizkörper. 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43F82B-AD4E-3330-7FDF-1129E85F57F0}"/>
              </a:ext>
            </a:extLst>
          </p:cNvPr>
          <p:cNvSpPr/>
          <p:nvPr/>
        </p:nvSpPr>
        <p:spPr>
          <a:xfrm>
            <a:off x="8071357" y="3460962"/>
            <a:ext cx="3640644" cy="292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44000" rIns="144000" rtlCol="0" anchor="t" anchorCtr="0"/>
          <a:lstStyle/>
          <a:p>
            <a:pPr algn="ctr">
              <a:lnSpc>
                <a:spcPct val="100000"/>
              </a:lnSpc>
              <a:defRPr/>
            </a:pPr>
            <a: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Warmwasser-Wärmepumpen</a:t>
            </a:r>
            <a:b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</a:b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ziehen ihre Energie meist aus der Raumwärme. Sie sind nicht Teil der eigentlichen Heizungs-anlage und </a:t>
            </a:r>
            <a:r>
              <a:rPr lang="de-DE" sz="1800" b="1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dienen der Warmwasserbereitung</a:t>
            </a:r>
            <a:r>
              <a:rPr lang="de-DE" sz="1800" b="0" i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.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D8C09D-AF1E-90B4-B907-456B334A3965}"/>
              </a:ext>
            </a:extLst>
          </p:cNvPr>
          <p:cNvSpPr/>
          <p:nvPr/>
        </p:nvSpPr>
        <p:spPr>
          <a:xfrm>
            <a:off x="7426930" y="2816535"/>
            <a:ext cx="1225354" cy="12253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42BD629-3A9A-5D6A-47F5-B47F6283D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5789" y="3115394"/>
            <a:ext cx="627636" cy="6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1E8BEC6-D9D7-8BFA-8449-A8466C47B6C8}"/>
              </a:ext>
            </a:extLst>
          </p:cNvPr>
          <p:cNvSpPr/>
          <p:nvPr/>
        </p:nvSpPr>
        <p:spPr>
          <a:xfrm>
            <a:off x="0" y="-1"/>
            <a:ext cx="58801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843B857-D62B-C74C-B05E-6197065B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2" y="1302802"/>
            <a:ext cx="5616746" cy="792000"/>
          </a:xfrm>
        </p:spPr>
        <p:txBody>
          <a:bodyPr/>
          <a:lstStyle/>
          <a:p>
            <a:r>
              <a:rPr lang="de-DE"/>
              <a:t>Absatzzahlen 2023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3898759-C6EC-116C-A0C6-0A8BEE0E0209}"/>
              </a:ext>
            </a:extLst>
          </p:cNvPr>
          <p:cNvGraphicFramePr>
            <a:graphicFrameLocks/>
          </p:cNvGraphicFramePr>
          <p:nvPr/>
        </p:nvGraphicFramePr>
        <p:xfrm>
          <a:off x="786095" y="916826"/>
          <a:ext cx="4307910" cy="502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6A3C8B4D-DA38-6B9F-1F16-BCE22D3276D3}"/>
              </a:ext>
            </a:extLst>
          </p:cNvPr>
          <p:cNvSpPr txBox="1"/>
          <p:nvPr/>
        </p:nvSpPr>
        <p:spPr>
          <a:xfrm>
            <a:off x="6311899" y="2329713"/>
            <a:ext cx="5400675" cy="24314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455E"/>
              </a:buClr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330.000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Luft-Wasser Wärmepumpen </a:t>
            </a:r>
          </a:p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455E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455E"/>
              </a:buClr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23.000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Erdwärmepumpen</a:t>
            </a:r>
          </a:p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455E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455E"/>
              </a:buClr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FE59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3.000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E59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Grundwasser-Erdwärme-Wärmepumpen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6E669A-8A2A-7CBA-1914-2B4113864799}"/>
              </a:ext>
            </a:extLst>
          </p:cNvPr>
          <p:cNvSpPr/>
          <p:nvPr/>
        </p:nvSpPr>
        <p:spPr>
          <a:xfrm>
            <a:off x="495300" y="296652"/>
            <a:ext cx="160130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Erdwärmepumpe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6%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87AF500-D49A-0CA3-D90E-E2652C15013A}"/>
              </a:ext>
            </a:extLst>
          </p:cNvPr>
          <p:cNvSpPr/>
          <p:nvPr/>
        </p:nvSpPr>
        <p:spPr>
          <a:xfrm>
            <a:off x="2507744" y="296652"/>
            <a:ext cx="30481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Sonstige Wärmepumpen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E59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1%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27D0530-10FA-5839-9BC4-FE2C130EE2FF}"/>
              </a:ext>
            </a:extLst>
          </p:cNvPr>
          <p:cNvSpPr/>
          <p:nvPr/>
        </p:nvSpPr>
        <p:spPr>
          <a:xfrm>
            <a:off x="2659190" y="5889466"/>
            <a:ext cx="28967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Luft-Wasser-Wärmepumpe</a:t>
            </a:r>
            <a:b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93%</a:t>
            </a: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17C1E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0B4EACE3-8FFF-F115-A940-BC8924133FE4}"/>
              </a:ext>
            </a:extLst>
          </p:cNvPr>
          <p:cNvSpPr/>
          <p:nvPr/>
        </p:nvSpPr>
        <p:spPr>
          <a:xfrm>
            <a:off x="495300" y="1107484"/>
            <a:ext cx="1993900" cy="228600"/>
          </a:xfrm>
          <a:custGeom>
            <a:avLst/>
            <a:gdLst>
              <a:gd name="connsiteX0" fmla="*/ 1993900 w 1993900"/>
              <a:gd name="connsiteY0" fmla="*/ 228600 h 228600"/>
              <a:gd name="connsiteX1" fmla="*/ 1828800 w 1993900"/>
              <a:gd name="connsiteY1" fmla="*/ 0 h 228600"/>
              <a:gd name="connsiteX2" fmla="*/ 0 w 199390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3900" h="228600">
                <a:moveTo>
                  <a:pt x="1993900" y="228600"/>
                </a:moveTo>
                <a:lnTo>
                  <a:pt x="18288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A1389264-2F3B-B8F0-BE7D-9BFB5629855E}"/>
              </a:ext>
            </a:extLst>
          </p:cNvPr>
          <p:cNvSpPr/>
          <p:nvPr/>
        </p:nvSpPr>
        <p:spPr>
          <a:xfrm flipH="1">
            <a:off x="2895601" y="1107485"/>
            <a:ext cx="2660340" cy="228600"/>
          </a:xfrm>
          <a:custGeom>
            <a:avLst/>
            <a:gdLst>
              <a:gd name="connsiteX0" fmla="*/ 1993900 w 1993900"/>
              <a:gd name="connsiteY0" fmla="*/ 228600 h 228600"/>
              <a:gd name="connsiteX1" fmla="*/ 1828800 w 1993900"/>
              <a:gd name="connsiteY1" fmla="*/ 0 h 228600"/>
              <a:gd name="connsiteX2" fmla="*/ 0 w 1993900"/>
              <a:gd name="connsiteY2" fmla="*/ 0 h 228600"/>
              <a:gd name="connsiteX0" fmla="*/ 1940631 w 1940631"/>
              <a:gd name="connsiteY0" fmla="*/ 231775 h 231775"/>
              <a:gd name="connsiteX1" fmla="*/ 1828800 w 1940631"/>
              <a:gd name="connsiteY1" fmla="*/ 0 h 231775"/>
              <a:gd name="connsiteX2" fmla="*/ 0 w 1940631"/>
              <a:gd name="connsiteY2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631" h="231775">
                <a:moveTo>
                  <a:pt x="1940631" y="231775"/>
                </a:moveTo>
                <a:lnTo>
                  <a:pt x="18288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89E9C6CA-C6E2-096C-7C76-E6A36C49B660}"/>
              </a:ext>
            </a:extLst>
          </p:cNvPr>
          <p:cNvSpPr/>
          <p:nvPr/>
        </p:nvSpPr>
        <p:spPr>
          <a:xfrm flipH="1" flipV="1">
            <a:off x="2683004" y="5525511"/>
            <a:ext cx="2872936" cy="266700"/>
          </a:xfrm>
          <a:custGeom>
            <a:avLst/>
            <a:gdLst>
              <a:gd name="connsiteX0" fmla="*/ 1993900 w 1993900"/>
              <a:gd name="connsiteY0" fmla="*/ 228600 h 228600"/>
              <a:gd name="connsiteX1" fmla="*/ 1828800 w 1993900"/>
              <a:gd name="connsiteY1" fmla="*/ 0 h 228600"/>
              <a:gd name="connsiteX2" fmla="*/ 0 w 1993900"/>
              <a:gd name="connsiteY2" fmla="*/ 0 h 228600"/>
              <a:gd name="connsiteX0" fmla="*/ 1940631 w 1940631"/>
              <a:gd name="connsiteY0" fmla="*/ 231775 h 231775"/>
              <a:gd name="connsiteX1" fmla="*/ 1828800 w 1940631"/>
              <a:gd name="connsiteY1" fmla="*/ 0 h 231775"/>
              <a:gd name="connsiteX2" fmla="*/ 0 w 1940631"/>
              <a:gd name="connsiteY2" fmla="*/ 0 h 231775"/>
              <a:gd name="connsiteX0" fmla="*/ 1829052 w 1829052"/>
              <a:gd name="connsiteY0" fmla="*/ 270404 h 270404"/>
              <a:gd name="connsiteX1" fmla="*/ 1828800 w 1829052"/>
              <a:gd name="connsiteY1" fmla="*/ 0 h 270404"/>
              <a:gd name="connsiteX2" fmla="*/ 0 w 1829052"/>
              <a:gd name="connsiteY2" fmla="*/ 0 h 2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052" h="270404">
                <a:moveTo>
                  <a:pt x="1829052" y="270404"/>
                </a:moveTo>
                <a:lnTo>
                  <a:pt x="18288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07DC742-218F-F49E-BC0A-3863246DF5AD}"/>
              </a:ext>
            </a:extLst>
          </p:cNvPr>
          <p:cNvSpPr txBox="1"/>
          <p:nvPr/>
        </p:nvSpPr>
        <p:spPr>
          <a:xfrm>
            <a:off x="1656308" y="2459503"/>
            <a:ext cx="2567484" cy="193899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Marktanteile der Wärme-pumpen in Deutschland</a:t>
            </a:r>
            <a:b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2023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336986D-7336-F9AD-745C-877F67997212}"/>
              </a:ext>
            </a:extLst>
          </p:cNvPr>
          <p:cNvGrpSpPr/>
          <p:nvPr/>
        </p:nvGrpSpPr>
        <p:grpSpPr>
          <a:xfrm>
            <a:off x="6312024" y="5976834"/>
            <a:ext cx="5879977" cy="646331"/>
            <a:chOff x="479376" y="5976834"/>
            <a:chExt cx="5879977" cy="646331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E38BB9E-FF12-85DD-E308-A2B481E7BB05}"/>
                </a:ext>
              </a:extLst>
            </p:cNvPr>
            <p:cNvSpPr txBox="1"/>
            <p:nvPr/>
          </p:nvSpPr>
          <p:spPr>
            <a:xfrm>
              <a:off x="731405" y="5976834"/>
              <a:ext cx="5627948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Die höchste Verbreitung hat die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</a:b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Luft-Wasser-Wärmepumpe. </a:t>
              </a:r>
            </a:p>
          </p:txBody>
        </p:sp>
        <p:sp>
          <p:nvSpPr>
            <p:cNvPr id="33" name="Grafik 10">
              <a:extLst>
                <a:ext uri="{FF2B5EF4-FFF2-40B4-BE49-F238E27FC236}">
                  <a16:creationId xmlns:a16="http://schemas.microsoft.com/office/drawing/2014/main" id="{2EF5FA2F-1A55-03BC-5832-E54AB88F9A59}"/>
                </a:ext>
              </a:extLst>
            </p:cNvPr>
            <p:cNvSpPr/>
            <p:nvPr/>
          </p:nvSpPr>
          <p:spPr>
            <a:xfrm>
              <a:off x="479376" y="6068977"/>
              <a:ext cx="252028" cy="462046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70A78A08-304F-40D2-BBA8-6405B06896D6}"/>
              </a:ext>
            </a:extLst>
          </p:cNvPr>
          <p:cNvCxnSpPr>
            <a:cxnSpLocks/>
          </p:cNvCxnSpPr>
          <p:nvPr/>
        </p:nvCxnSpPr>
        <p:spPr>
          <a:xfrm>
            <a:off x="6311899" y="2953294"/>
            <a:ext cx="3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E8A306A6-8515-1FAD-764D-87E59BB2430F}"/>
              </a:ext>
            </a:extLst>
          </p:cNvPr>
          <p:cNvCxnSpPr>
            <a:cxnSpLocks/>
          </p:cNvCxnSpPr>
          <p:nvPr/>
        </p:nvCxnSpPr>
        <p:spPr>
          <a:xfrm>
            <a:off x="6311899" y="4023441"/>
            <a:ext cx="3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18D13D01-E1CF-9F55-E78A-B453E34D9B20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461196D3-3EB2-7794-4A6B-9C84FD19B6D3}"/>
              </a:ext>
            </a:extLst>
          </p:cNvPr>
          <p:cNvSpPr txBox="1">
            <a:spLocks/>
          </p:cNvSpPr>
          <p:nvPr/>
        </p:nvSpPr>
        <p:spPr>
          <a:xfrm>
            <a:off x="417945" y="6575610"/>
            <a:ext cx="6553835" cy="21701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de-DE" sz="1800" b="0" i="0" u="none" strike="noStrike" kern="1200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accent1"/>
                </a:solidFill>
              </a:rPr>
              <a:t>Quelle: BWP, Wärmepumpenabsatz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0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1AF02-0EED-8226-9ABA-6526B871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</p:spPr>
        <p:txBody>
          <a:bodyPr/>
          <a:lstStyle/>
          <a:p>
            <a:r>
              <a:rPr lang="de-DE"/>
              <a:t>Diese Wärmepumpen-Typen gibt es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8E0855-43CD-0942-40C0-948C9BCA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650" y="6562725"/>
            <a:ext cx="288925" cy="1444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DC5A677-F8F4-425D-322F-FD7EB365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48885"/>
              </p:ext>
            </p:extLst>
          </p:nvPr>
        </p:nvGraphicFramePr>
        <p:xfrm>
          <a:off x="479424" y="1700808"/>
          <a:ext cx="8064000" cy="468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62454922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9454482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2889825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29201282"/>
                    </a:ext>
                  </a:extLst>
                </a:gridCol>
              </a:tblGrid>
              <a:tr h="436943"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Typ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Vorteile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Nachteile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Effizienz im Vergleich zur Gasheizung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59993"/>
                  </a:ext>
                </a:extLst>
              </a:tr>
              <a:tr h="780256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Luft-Wasser Wärmepumpe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Nutzt Wärme in der Außenluft.</a:t>
                      </a:r>
                      <a:endParaRPr lang="de-DE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Es kann weiter wie gewohnt 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mit Heizkörpern geheizt und Warmwasser erzeugt werden.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Das Außengerät benötigt 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ein Fundament und erzeugt Strömungsgeräusche. Der Lärmschutz ist zu beachten.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Bei gut abgestimmtem System sehr hoch.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4636"/>
                  </a:ext>
                </a:extLst>
              </a:tr>
              <a:tr h="1123569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Erdsonden-Wärmepumpe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Nutzt Wärme im Erdreich. </a:t>
                      </a:r>
                      <a:endParaRPr lang="de-DE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Es kann weiter wie gewohnt 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mit Heizkörpern geheizt und Warmwasser erzeugt werden. Keine Lärmemissionen.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Nicht in allen Gebieten ist eine Bohrung </a:t>
                      </a:r>
                      <a:r>
                        <a:rPr lang="de-DE" sz="1100" err="1">
                          <a:solidFill>
                            <a:schemeClr val="tx1"/>
                          </a:solidFill>
                        </a:rPr>
                        <a:t>genehmi-gungsfähig</a:t>
                      </a: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. Die Bohrung verursacht Kosten. Erdsonden erfordern Platz und Aufwand.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Bei gut abgestimmtem System extrem hoch.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94198"/>
                  </a:ext>
                </a:extLst>
              </a:tr>
              <a:tr h="780256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Luft-Luft-Wärmepumpe</a:t>
                      </a:r>
                    </a:p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Nutzt Wärme in der Außenluft.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Funktioniert wie eine Klima-anlage, die im Winter warme 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Luft in den Raum bläst. Im Vergleich niedrige Kosten.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Kann kein warmes Wasser erzeugen. Leichte </a:t>
                      </a:r>
                      <a:r>
                        <a:rPr lang="de-DE" sz="1100" err="1">
                          <a:solidFill>
                            <a:schemeClr val="tx1"/>
                          </a:solidFill>
                        </a:rPr>
                        <a:t>Strö-mungsgeräusche</a:t>
                      </a: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 im Raum.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Vermutlich hoch oder sehr hoch. Systematische Messungen fehlen.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757362"/>
                  </a:ext>
                </a:extLst>
              </a:tr>
              <a:tr h="951913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Wasser-Wasser Wärmepumpe</a:t>
                      </a:r>
                    </a:p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Nutzt die Wärme aus dem Grundwasser.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Es kann weiter wie gewohnt 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mit Heizkörpern geheizt und Warmwasser erzeugt werden.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Nicht in allen Gebieten ist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die Nutzung des Grund-wassers genehmigungsfähig. In Dürrezeiten kann es Probleme geben.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Bei gut abgestimmtem System extrem hoch. </a:t>
                      </a:r>
                    </a:p>
                    <a:p>
                      <a:endParaRPr lang="de-DE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723328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Warmwasser-Wärmepumpe</a:t>
                      </a:r>
                    </a:p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Nutzt Wärme in der Außenluft oder Wärme der Abluft aus dem Haus.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Erzeugt effizient Wärme, mit</a:t>
                      </a:r>
                      <a:br>
                        <a:rPr lang="de-DE" sz="110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der Sie einen Warmwasser-speicher erwärmt.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Versorgt nur das Warm-wasser, nicht die Heizung.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Bei gut abgestimmtem System sehr hoch.</a:t>
                      </a:r>
                    </a:p>
                    <a:p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07154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98EB4D81-0D70-B35C-7B55-F4D32E8BBA38}"/>
              </a:ext>
            </a:extLst>
          </p:cNvPr>
          <p:cNvSpPr/>
          <p:nvPr/>
        </p:nvSpPr>
        <p:spPr>
          <a:xfrm>
            <a:off x="8978237" y="1700213"/>
            <a:ext cx="3213763" cy="51577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ACE6C8-2AC1-4C6D-604F-B235AADAA7E0}"/>
              </a:ext>
            </a:extLst>
          </p:cNvPr>
          <p:cNvSpPr txBox="1"/>
          <p:nvPr/>
        </p:nvSpPr>
        <p:spPr>
          <a:xfrm>
            <a:off x="9161672" y="3389976"/>
            <a:ext cx="2592288" cy="324338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Die PVT-Module sind wie PV-Module auf dem Dach montiert.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Sie ersetzen die Lüftereinheit einer Luft-Wasser Wärmepumpe.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Eine Flüssigkeit durchströmt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die Module und entzieht so der Außenluft Wärme.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Es gibt keinerlei 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Schallemis-sionen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. Zusätzlich zur Wärme liefern sie Strom. 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AF9DF8-6615-5FD2-80D8-F3AA3DEB2EDC}"/>
              </a:ext>
            </a:extLst>
          </p:cNvPr>
          <p:cNvCxnSpPr>
            <a:cxnSpLocks/>
          </p:cNvCxnSpPr>
          <p:nvPr/>
        </p:nvCxnSpPr>
        <p:spPr>
          <a:xfrm>
            <a:off x="9161672" y="3938475"/>
            <a:ext cx="39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5B79CAE-9704-C34E-8251-EC78F9A6C40E}"/>
              </a:ext>
            </a:extLst>
          </p:cNvPr>
          <p:cNvCxnSpPr>
            <a:cxnSpLocks/>
          </p:cNvCxnSpPr>
          <p:nvPr/>
        </p:nvCxnSpPr>
        <p:spPr>
          <a:xfrm>
            <a:off x="9169326" y="4583176"/>
            <a:ext cx="39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897AC99-C428-C7CD-DDC5-8F7543022954}"/>
              </a:ext>
            </a:extLst>
          </p:cNvPr>
          <p:cNvCxnSpPr>
            <a:cxnSpLocks/>
          </p:cNvCxnSpPr>
          <p:nvPr/>
        </p:nvCxnSpPr>
        <p:spPr>
          <a:xfrm>
            <a:off x="9161672" y="5423596"/>
            <a:ext cx="39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30CAC03-0F2F-9C75-AF9D-DD24CAD7F1AE}"/>
              </a:ext>
            </a:extLst>
          </p:cNvPr>
          <p:cNvSpPr txBox="1"/>
          <p:nvPr/>
        </p:nvSpPr>
        <p:spPr>
          <a:xfrm>
            <a:off x="9161672" y="2714339"/>
            <a:ext cx="2088532" cy="27955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Photovoltaik-</a:t>
            </a:r>
            <a:b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Thermie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 Module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CED5330-F826-1ED6-527C-E75CCFCDD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270" y="1897762"/>
            <a:ext cx="631138" cy="63113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7BB9DBB-EE13-EBB5-47A9-3BBC97AE406B}"/>
              </a:ext>
            </a:extLst>
          </p:cNvPr>
          <p:cNvGrpSpPr/>
          <p:nvPr/>
        </p:nvGrpSpPr>
        <p:grpSpPr>
          <a:xfrm>
            <a:off x="9295318" y="476672"/>
            <a:ext cx="2896682" cy="792000"/>
            <a:chOff x="9295318" y="499582"/>
            <a:chExt cx="2896682" cy="792000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35E7A06-347E-B0DD-66F5-5F872ADE354E}"/>
                </a:ext>
              </a:extLst>
            </p:cNvPr>
            <p:cNvSpPr/>
            <p:nvPr/>
          </p:nvSpPr>
          <p:spPr>
            <a:xfrm>
              <a:off x="9295318" y="499582"/>
              <a:ext cx="2896682" cy="792000"/>
            </a:xfrm>
            <a:custGeom>
              <a:avLst/>
              <a:gdLst>
                <a:gd name="connsiteX0" fmla="*/ 396000 w 2896682"/>
                <a:gd name="connsiteY0" fmla="*/ 0 h 792000"/>
                <a:gd name="connsiteX1" fmla="*/ 2896682 w 2896682"/>
                <a:gd name="connsiteY1" fmla="*/ 0 h 792000"/>
                <a:gd name="connsiteX2" fmla="*/ 2896682 w 2896682"/>
                <a:gd name="connsiteY2" fmla="*/ 792000 h 792000"/>
                <a:gd name="connsiteX3" fmla="*/ 396000 w 2896682"/>
                <a:gd name="connsiteY3" fmla="*/ 792000 h 792000"/>
                <a:gd name="connsiteX4" fmla="*/ 0 w 2896682"/>
                <a:gd name="connsiteY4" fmla="*/ 396000 h 792000"/>
                <a:gd name="connsiteX5" fmla="*/ 396000 w 2896682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82" h="792000">
                  <a:moveTo>
                    <a:pt x="396000" y="0"/>
                  </a:moveTo>
                  <a:lnTo>
                    <a:pt x="2896682" y="0"/>
                  </a:lnTo>
                  <a:lnTo>
                    <a:pt x="2896682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027A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Online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nachlesen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224E1E3-8895-E050-7B2F-C14D3689162A}"/>
                </a:ext>
              </a:extLst>
            </p:cNvPr>
            <p:cNvSpPr/>
            <p:nvPr/>
          </p:nvSpPr>
          <p:spPr>
            <a:xfrm>
              <a:off x="9367326" y="571582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57AE7114-942F-66EE-5F21-E39D6A24C2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4662" y="691319"/>
            <a:ext cx="386324" cy="3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0FD9B6-6BD8-C661-5779-3CCD2A0B3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77C27C-4D6B-3748-9798-A3A5592245E3}"/>
              </a:ext>
            </a:extLst>
          </p:cNvPr>
          <p:cNvSpPr/>
          <p:nvPr/>
        </p:nvSpPr>
        <p:spPr>
          <a:xfrm>
            <a:off x="1887762" y="2350376"/>
            <a:ext cx="5267908" cy="254026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1600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 b="1" dirty="0">
                <a:solidFill>
                  <a:schemeClr val="tx1"/>
                </a:solidFill>
              </a:rPr>
              <a:t>Konkrete Tipps</a:t>
            </a:r>
            <a:endParaRPr lang="de-DE" sz="3200" dirty="0">
              <a:solidFill>
                <a:schemeClr val="accent2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5FA0D22-4B2B-D22B-CE2E-781517AEAEEA}"/>
              </a:ext>
            </a:extLst>
          </p:cNvPr>
          <p:cNvSpPr/>
          <p:nvPr/>
        </p:nvSpPr>
        <p:spPr>
          <a:xfrm>
            <a:off x="8998455" y="788275"/>
            <a:ext cx="2425545" cy="1562101"/>
          </a:xfrm>
          <a:custGeom>
            <a:avLst/>
            <a:gdLst>
              <a:gd name="connsiteX0" fmla="*/ 0 w 2425545"/>
              <a:gd name="connsiteY0" fmla="*/ 0 h 1562101"/>
              <a:gd name="connsiteX1" fmla="*/ 2425545 w 2425545"/>
              <a:gd name="connsiteY1" fmla="*/ 0 h 1562101"/>
              <a:gd name="connsiteX2" fmla="*/ 2425545 w 2425545"/>
              <a:gd name="connsiteY2" fmla="*/ 1475295 h 1562101"/>
              <a:gd name="connsiteX3" fmla="*/ 2338739 w 2425545"/>
              <a:gd name="connsiteY3" fmla="*/ 1562101 h 1562101"/>
              <a:gd name="connsiteX4" fmla="*/ 86806 w 2425545"/>
              <a:gd name="connsiteY4" fmla="*/ 1562101 h 1562101"/>
              <a:gd name="connsiteX5" fmla="*/ 0 w 2425545"/>
              <a:gd name="connsiteY5" fmla="*/ 1475295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545" h="1562101">
                <a:moveTo>
                  <a:pt x="0" y="0"/>
                </a:moveTo>
                <a:lnTo>
                  <a:pt x="2425545" y="0"/>
                </a:lnTo>
                <a:lnTo>
                  <a:pt x="2425545" y="1475295"/>
                </a:lnTo>
                <a:cubicBezTo>
                  <a:pt x="2425545" y="1523237"/>
                  <a:pt x="2386681" y="1562101"/>
                  <a:pt x="2338739" y="1562101"/>
                </a:cubicBezTo>
                <a:lnTo>
                  <a:pt x="86806" y="1562101"/>
                </a:lnTo>
                <a:cubicBezTo>
                  <a:pt x="38864" y="1562101"/>
                  <a:pt x="0" y="1523237"/>
                  <a:pt x="0" y="1475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6165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5E8AD-081E-1E3D-2190-1F1017B5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841E6D-07AB-4A0E-BB3B-C03E6DFD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>
                <a:solidFill>
                  <a:schemeClr val="bg1"/>
                </a:solidFill>
              </a:rPr>
              <a:t>27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B9A6CF-145D-3F2C-816B-619D5C113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533251"/>
            <a:ext cx="11233150" cy="144000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Quelle: https://www.energiewechsel.de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EA3133-E0F9-10F2-17A1-30B3F4051BAE}"/>
              </a:ext>
            </a:extLst>
          </p:cNvPr>
          <p:cNvSpPr/>
          <p:nvPr/>
        </p:nvSpPr>
        <p:spPr>
          <a:xfrm>
            <a:off x="482390" y="476542"/>
            <a:ext cx="8457926" cy="590520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16000" rtlCol="0" anchor="ctr"/>
          <a:lstStyle/>
          <a:p>
            <a:pPr marL="0" indent="0">
              <a:lnSpc>
                <a:spcPct val="100000"/>
              </a:lnSpc>
              <a:buNone/>
              <a:defRPr/>
            </a:pPr>
            <a:endParaRPr lang="de-DE" sz="3200">
              <a:solidFill>
                <a:schemeClr val="accent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CB6BED-8B59-B027-8F0E-D81DAC61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56" y="764792"/>
            <a:ext cx="11232000" cy="792000"/>
          </a:xfrm>
        </p:spPr>
        <p:txBody>
          <a:bodyPr/>
          <a:lstStyle/>
          <a:p>
            <a:r>
              <a:rPr lang="de-DE"/>
              <a:t>Das ist zu tun, damit die Heizung effizient läuft</a:t>
            </a:r>
            <a:br>
              <a:rPr lang="de-DE"/>
            </a:br>
            <a:r>
              <a:rPr lang="de-DE" b="0"/>
              <a:t>Worauf bei allen Heizungen zu achten ist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8960FF-96FE-7732-CDDE-9E1F8C33F7A9}"/>
              </a:ext>
            </a:extLst>
          </p:cNvPr>
          <p:cNvSpPr txBox="1"/>
          <p:nvPr/>
        </p:nvSpPr>
        <p:spPr>
          <a:xfrm>
            <a:off x="1559496" y="1884888"/>
            <a:ext cx="7056784" cy="455509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</a:pPr>
            <a:r>
              <a:rPr lang="de-DE" sz="1600"/>
              <a:t>Die Heizkörper sollten so eingestellt sein, dass durch jeden Heizkörper nur </a:t>
            </a:r>
            <a:br>
              <a:rPr lang="de-DE" sz="1600"/>
            </a:br>
            <a:r>
              <a:rPr lang="de-DE" sz="1600"/>
              <a:t>die tatsächlich benötigte Menge Heizwasser fließt. Das Verfahren nennt sich „</a:t>
            </a:r>
            <a:r>
              <a:rPr lang="de-DE" sz="1600" b="1"/>
              <a:t>hydraulischer Abgleich</a:t>
            </a:r>
            <a:r>
              <a:rPr lang="de-DE" sz="1600"/>
              <a:t>“. </a:t>
            </a:r>
          </a:p>
          <a:p>
            <a:pPr>
              <a:spcBef>
                <a:spcPts val="300"/>
              </a:spcBef>
            </a:pPr>
            <a:endParaRPr lang="de-DE" sz="1600" b="1"/>
          </a:p>
          <a:p>
            <a:pPr>
              <a:spcBef>
                <a:spcPts val="300"/>
              </a:spcBef>
            </a:pPr>
            <a:r>
              <a:rPr lang="de-DE" sz="1600"/>
              <a:t>Die Heizungsanlage wird so eingestellt, dass das Heizwasser das Haus </a:t>
            </a:r>
            <a:br>
              <a:rPr lang="de-DE" sz="1600"/>
            </a:br>
            <a:r>
              <a:rPr lang="de-DE" sz="1600"/>
              <a:t>zwar wärmt, aber nur gerade so warm ist, wie nötig. Denn: </a:t>
            </a:r>
            <a:r>
              <a:rPr lang="de-DE" sz="1600" b="1"/>
              <a:t>Je niedriger </a:t>
            </a:r>
            <a:br>
              <a:rPr lang="de-DE" sz="1600" b="1"/>
            </a:br>
            <a:r>
              <a:rPr lang="de-DE" sz="1600" b="1"/>
              <a:t>die Temperatur des Heizwassers, desto weniger Strom wird gebraucht, </a:t>
            </a:r>
            <a:br>
              <a:rPr lang="de-DE" sz="1600" b="1"/>
            </a:br>
            <a:r>
              <a:rPr lang="de-DE" sz="1600" b="1"/>
              <a:t>desto effizienter der Betrieb der Heizung.</a:t>
            </a:r>
            <a:r>
              <a:rPr lang="de-DE" sz="1600"/>
              <a:t> </a:t>
            </a:r>
          </a:p>
          <a:p>
            <a:pPr>
              <a:spcBef>
                <a:spcPts val="300"/>
              </a:spcBef>
            </a:pPr>
            <a:endParaRPr lang="de-DE" sz="1600"/>
          </a:p>
          <a:p>
            <a:pPr>
              <a:spcBef>
                <a:spcPts val="300"/>
              </a:spcBef>
            </a:pPr>
            <a:r>
              <a:rPr lang="de-DE" sz="1600" b="1"/>
              <a:t>Einfache und preiswerte Dämmmaßnahmen</a:t>
            </a:r>
            <a:r>
              <a:rPr lang="de-DE" sz="1600"/>
              <a:t>, wie z. B. Dämmen der Kellerdecke oder der obersten Geschossdecke, sollten erledigt werden. Das reduziert den Wärmebedarf und die Heizwassertemperatur kann niedriger sein</a:t>
            </a:r>
          </a:p>
          <a:p>
            <a:pPr>
              <a:spcBef>
                <a:spcPts val="300"/>
              </a:spcBef>
            </a:pPr>
            <a:endParaRPr lang="de-DE" sz="1600"/>
          </a:p>
          <a:p>
            <a:pPr>
              <a:spcBef>
                <a:spcPts val="300"/>
              </a:spcBef>
            </a:pPr>
            <a:r>
              <a:rPr lang="de-DE" sz="1600"/>
              <a:t>Auch die </a:t>
            </a:r>
            <a:r>
              <a:rPr lang="de-DE" sz="1600" b="1"/>
              <a:t>Heizungsrohre</a:t>
            </a:r>
            <a:r>
              <a:rPr lang="de-DE" sz="1600"/>
              <a:t> sollten überall, wo sie durch nicht geheizte Räume verlaufen, </a:t>
            </a:r>
            <a:r>
              <a:rPr lang="de-DE" sz="1600" b="1"/>
              <a:t>gut gedämmt </a:t>
            </a:r>
            <a:r>
              <a:rPr lang="de-DE" sz="1600"/>
              <a:t>sein. </a:t>
            </a:r>
          </a:p>
          <a:p>
            <a:pPr>
              <a:spcBef>
                <a:spcPts val="300"/>
              </a:spcBef>
            </a:pPr>
            <a:endParaRPr lang="de-DE"/>
          </a:p>
          <a:p>
            <a:pPr>
              <a:spcBef>
                <a:spcPts val="300"/>
              </a:spcBef>
            </a:pPr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C124632-5F7C-A28C-6734-3059E295CD70}"/>
              </a:ext>
            </a:extLst>
          </p:cNvPr>
          <p:cNvGrpSpPr/>
          <p:nvPr/>
        </p:nvGrpSpPr>
        <p:grpSpPr>
          <a:xfrm>
            <a:off x="768656" y="1886798"/>
            <a:ext cx="540000" cy="540000"/>
            <a:chOff x="1230188" y="3513708"/>
            <a:chExt cx="540000" cy="540000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36F88673-C19F-A9D1-6ADF-E4B317569185}"/>
                </a:ext>
              </a:extLst>
            </p:cNvPr>
            <p:cNvSpPr/>
            <p:nvPr/>
          </p:nvSpPr>
          <p:spPr>
            <a:xfrm>
              <a:off x="1230188" y="3513708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Grafik 23">
              <a:extLst>
                <a:ext uri="{FF2B5EF4-FFF2-40B4-BE49-F238E27FC236}">
                  <a16:creationId xmlns:a16="http://schemas.microsoft.com/office/drawing/2014/main" id="{D3060943-3190-D6BF-F79F-E6516B1C371E}"/>
                </a:ext>
              </a:extLst>
            </p:cNvPr>
            <p:cNvSpPr/>
            <p:nvPr/>
          </p:nvSpPr>
          <p:spPr>
            <a:xfrm>
              <a:off x="1328065" y="3644901"/>
              <a:ext cx="344248" cy="277616"/>
            </a:xfrm>
            <a:custGeom>
              <a:avLst/>
              <a:gdLst>
                <a:gd name="connsiteX0" fmla="*/ 145427 w 147637"/>
                <a:gd name="connsiteY0" fmla="*/ 1976 h 119062"/>
                <a:gd name="connsiteX1" fmla="*/ 145661 w 147637"/>
                <a:gd name="connsiteY1" fmla="*/ 12076 h 119062"/>
                <a:gd name="connsiteX2" fmla="*/ 45649 w 147637"/>
                <a:gd name="connsiteY2" fmla="*/ 116852 h 119062"/>
                <a:gd name="connsiteX3" fmla="*/ 40564 w 147637"/>
                <a:gd name="connsiteY3" fmla="*/ 119063 h 119062"/>
                <a:gd name="connsiteX4" fmla="*/ 35430 w 147637"/>
                <a:gd name="connsiteY4" fmla="*/ 116970 h 119062"/>
                <a:gd name="connsiteX5" fmla="*/ 2092 w 147637"/>
                <a:gd name="connsiteY5" fmla="*/ 83632 h 119062"/>
                <a:gd name="connsiteX6" fmla="*/ 2092 w 147637"/>
                <a:gd name="connsiteY6" fmla="*/ 73530 h 119062"/>
                <a:gd name="connsiteX7" fmla="*/ 12195 w 147637"/>
                <a:gd name="connsiteY7" fmla="*/ 73530 h 119062"/>
                <a:gd name="connsiteX8" fmla="*/ 40362 w 147637"/>
                <a:gd name="connsiteY8" fmla="*/ 101697 h 119062"/>
                <a:gd name="connsiteX9" fmla="*/ 135326 w 147637"/>
                <a:gd name="connsiteY9" fmla="*/ 2211 h 119062"/>
                <a:gd name="connsiteX10" fmla="*/ 145427 w 147637"/>
                <a:gd name="connsiteY10" fmla="*/ 1976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637" h="119062">
                  <a:moveTo>
                    <a:pt x="145427" y="1976"/>
                  </a:moveTo>
                  <a:cubicBezTo>
                    <a:pt x="148280" y="4701"/>
                    <a:pt x="148385" y="9222"/>
                    <a:pt x="145661" y="12076"/>
                  </a:cubicBezTo>
                  <a:lnTo>
                    <a:pt x="45649" y="116852"/>
                  </a:lnTo>
                  <a:cubicBezTo>
                    <a:pt x="44321" y="118242"/>
                    <a:pt x="42488" y="119040"/>
                    <a:pt x="40564" y="119063"/>
                  </a:cubicBezTo>
                  <a:cubicBezTo>
                    <a:pt x="38641" y="119084"/>
                    <a:pt x="36790" y="118330"/>
                    <a:pt x="35430" y="116970"/>
                  </a:cubicBezTo>
                  <a:lnTo>
                    <a:pt x="2092" y="83632"/>
                  </a:lnTo>
                  <a:cubicBezTo>
                    <a:pt x="-697" y="80843"/>
                    <a:pt x="-697" y="76320"/>
                    <a:pt x="2092" y="73530"/>
                  </a:cubicBezTo>
                  <a:cubicBezTo>
                    <a:pt x="4882" y="70740"/>
                    <a:pt x="9405" y="70740"/>
                    <a:pt x="12195" y="73530"/>
                  </a:cubicBezTo>
                  <a:lnTo>
                    <a:pt x="40362" y="101697"/>
                  </a:lnTo>
                  <a:lnTo>
                    <a:pt x="135326" y="2211"/>
                  </a:lnTo>
                  <a:cubicBezTo>
                    <a:pt x="138050" y="-643"/>
                    <a:pt x="142573" y="-748"/>
                    <a:pt x="145427" y="19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5D1139D-8411-CFBF-808B-8695B798D315}"/>
              </a:ext>
            </a:extLst>
          </p:cNvPr>
          <p:cNvGrpSpPr/>
          <p:nvPr/>
        </p:nvGrpSpPr>
        <p:grpSpPr>
          <a:xfrm>
            <a:off x="749461" y="3020820"/>
            <a:ext cx="540000" cy="540000"/>
            <a:chOff x="1230188" y="3513708"/>
            <a:chExt cx="540000" cy="54000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9C7D88A9-8397-972B-5E76-312910850B09}"/>
                </a:ext>
              </a:extLst>
            </p:cNvPr>
            <p:cNvSpPr/>
            <p:nvPr/>
          </p:nvSpPr>
          <p:spPr>
            <a:xfrm>
              <a:off x="1230188" y="3513708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Grafik 23">
              <a:extLst>
                <a:ext uri="{FF2B5EF4-FFF2-40B4-BE49-F238E27FC236}">
                  <a16:creationId xmlns:a16="http://schemas.microsoft.com/office/drawing/2014/main" id="{AFEA2BB1-CB94-19DD-551B-34A1D986ADB0}"/>
                </a:ext>
              </a:extLst>
            </p:cNvPr>
            <p:cNvSpPr/>
            <p:nvPr/>
          </p:nvSpPr>
          <p:spPr>
            <a:xfrm>
              <a:off x="1328065" y="3644901"/>
              <a:ext cx="344248" cy="277616"/>
            </a:xfrm>
            <a:custGeom>
              <a:avLst/>
              <a:gdLst>
                <a:gd name="connsiteX0" fmla="*/ 145427 w 147637"/>
                <a:gd name="connsiteY0" fmla="*/ 1976 h 119062"/>
                <a:gd name="connsiteX1" fmla="*/ 145661 w 147637"/>
                <a:gd name="connsiteY1" fmla="*/ 12076 h 119062"/>
                <a:gd name="connsiteX2" fmla="*/ 45649 w 147637"/>
                <a:gd name="connsiteY2" fmla="*/ 116852 h 119062"/>
                <a:gd name="connsiteX3" fmla="*/ 40564 w 147637"/>
                <a:gd name="connsiteY3" fmla="*/ 119063 h 119062"/>
                <a:gd name="connsiteX4" fmla="*/ 35430 w 147637"/>
                <a:gd name="connsiteY4" fmla="*/ 116970 h 119062"/>
                <a:gd name="connsiteX5" fmla="*/ 2092 w 147637"/>
                <a:gd name="connsiteY5" fmla="*/ 83632 h 119062"/>
                <a:gd name="connsiteX6" fmla="*/ 2092 w 147637"/>
                <a:gd name="connsiteY6" fmla="*/ 73530 h 119062"/>
                <a:gd name="connsiteX7" fmla="*/ 12195 w 147637"/>
                <a:gd name="connsiteY7" fmla="*/ 73530 h 119062"/>
                <a:gd name="connsiteX8" fmla="*/ 40362 w 147637"/>
                <a:gd name="connsiteY8" fmla="*/ 101697 h 119062"/>
                <a:gd name="connsiteX9" fmla="*/ 135326 w 147637"/>
                <a:gd name="connsiteY9" fmla="*/ 2211 h 119062"/>
                <a:gd name="connsiteX10" fmla="*/ 145427 w 147637"/>
                <a:gd name="connsiteY10" fmla="*/ 1976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637" h="119062">
                  <a:moveTo>
                    <a:pt x="145427" y="1976"/>
                  </a:moveTo>
                  <a:cubicBezTo>
                    <a:pt x="148280" y="4701"/>
                    <a:pt x="148385" y="9222"/>
                    <a:pt x="145661" y="12076"/>
                  </a:cubicBezTo>
                  <a:lnTo>
                    <a:pt x="45649" y="116852"/>
                  </a:lnTo>
                  <a:cubicBezTo>
                    <a:pt x="44321" y="118242"/>
                    <a:pt x="42488" y="119040"/>
                    <a:pt x="40564" y="119063"/>
                  </a:cubicBezTo>
                  <a:cubicBezTo>
                    <a:pt x="38641" y="119084"/>
                    <a:pt x="36790" y="118330"/>
                    <a:pt x="35430" y="116970"/>
                  </a:cubicBezTo>
                  <a:lnTo>
                    <a:pt x="2092" y="83632"/>
                  </a:lnTo>
                  <a:cubicBezTo>
                    <a:pt x="-697" y="80843"/>
                    <a:pt x="-697" y="76320"/>
                    <a:pt x="2092" y="73530"/>
                  </a:cubicBezTo>
                  <a:cubicBezTo>
                    <a:pt x="4882" y="70740"/>
                    <a:pt x="9405" y="70740"/>
                    <a:pt x="12195" y="73530"/>
                  </a:cubicBezTo>
                  <a:lnTo>
                    <a:pt x="40362" y="101697"/>
                  </a:lnTo>
                  <a:lnTo>
                    <a:pt x="135326" y="2211"/>
                  </a:lnTo>
                  <a:cubicBezTo>
                    <a:pt x="138050" y="-643"/>
                    <a:pt x="142573" y="-748"/>
                    <a:pt x="145427" y="19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E0542BF-691E-5836-82F4-CA2E593E6B5E}"/>
              </a:ext>
            </a:extLst>
          </p:cNvPr>
          <p:cNvGrpSpPr/>
          <p:nvPr/>
        </p:nvGrpSpPr>
        <p:grpSpPr>
          <a:xfrm>
            <a:off x="778302" y="4221979"/>
            <a:ext cx="540000" cy="540000"/>
            <a:chOff x="1230188" y="3513708"/>
            <a:chExt cx="540000" cy="540000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D7EDBB6E-1878-9E64-8488-1CB8473F09E8}"/>
                </a:ext>
              </a:extLst>
            </p:cNvPr>
            <p:cNvSpPr/>
            <p:nvPr/>
          </p:nvSpPr>
          <p:spPr>
            <a:xfrm>
              <a:off x="1230188" y="3513708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Grafik 23">
              <a:extLst>
                <a:ext uri="{FF2B5EF4-FFF2-40B4-BE49-F238E27FC236}">
                  <a16:creationId xmlns:a16="http://schemas.microsoft.com/office/drawing/2014/main" id="{AF0B66A4-E2E6-CF0A-53DC-D1817DBD1688}"/>
                </a:ext>
              </a:extLst>
            </p:cNvPr>
            <p:cNvSpPr/>
            <p:nvPr/>
          </p:nvSpPr>
          <p:spPr>
            <a:xfrm>
              <a:off x="1328065" y="3644901"/>
              <a:ext cx="344248" cy="277616"/>
            </a:xfrm>
            <a:custGeom>
              <a:avLst/>
              <a:gdLst>
                <a:gd name="connsiteX0" fmla="*/ 145427 w 147637"/>
                <a:gd name="connsiteY0" fmla="*/ 1976 h 119062"/>
                <a:gd name="connsiteX1" fmla="*/ 145661 w 147637"/>
                <a:gd name="connsiteY1" fmla="*/ 12076 h 119062"/>
                <a:gd name="connsiteX2" fmla="*/ 45649 w 147637"/>
                <a:gd name="connsiteY2" fmla="*/ 116852 h 119062"/>
                <a:gd name="connsiteX3" fmla="*/ 40564 w 147637"/>
                <a:gd name="connsiteY3" fmla="*/ 119063 h 119062"/>
                <a:gd name="connsiteX4" fmla="*/ 35430 w 147637"/>
                <a:gd name="connsiteY4" fmla="*/ 116970 h 119062"/>
                <a:gd name="connsiteX5" fmla="*/ 2092 w 147637"/>
                <a:gd name="connsiteY5" fmla="*/ 83632 h 119062"/>
                <a:gd name="connsiteX6" fmla="*/ 2092 w 147637"/>
                <a:gd name="connsiteY6" fmla="*/ 73530 h 119062"/>
                <a:gd name="connsiteX7" fmla="*/ 12195 w 147637"/>
                <a:gd name="connsiteY7" fmla="*/ 73530 h 119062"/>
                <a:gd name="connsiteX8" fmla="*/ 40362 w 147637"/>
                <a:gd name="connsiteY8" fmla="*/ 101697 h 119062"/>
                <a:gd name="connsiteX9" fmla="*/ 135326 w 147637"/>
                <a:gd name="connsiteY9" fmla="*/ 2211 h 119062"/>
                <a:gd name="connsiteX10" fmla="*/ 145427 w 147637"/>
                <a:gd name="connsiteY10" fmla="*/ 1976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637" h="119062">
                  <a:moveTo>
                    <a:pt x="145427" y="1976"/>
                  </a:moveTo>
                  <a:cubicBezTo>
                    <a:pt x="148280" y="4701"/>
                    <a:pt x="148385" y="9222"/>
                    <a:pt x="145661" y="12076"/>
                  </a:cubicBezTo>
                  <a:lnTo>
                    <a:pt x="45649" y="116852"/>
                  </a:lnTo>
                  <a:cubicBezTo>
                    <a:pt x="44321" y="118242"/>
                    <a:pt x="42488" y="119040"/>
                    <a:pt x="40564" y="119063"/>
                  </a:cubicBezTo>
                  <a:cubicBezTo>
                    <a:pt x="38641" y="119084"/>
                    <a:pt x="36790" y="118330"/>
                    <a:pt x="35430" y="116970"/>
                  </a:cubicBezTo>
                  <a:lnTo>
                    <a:pt x="2092" y="83632"/>
                  </a:lnTo>
                  <a:cubicBezTo>
                    <a:pt x="-697" y="80843"/>
                    <a:pt x="-697" y="76320"/>
                    <a:pt x="2092" y="73530"/>
                  </a:cubicBezTo>
                  <a:cubicBezTo>
                    <a:pt x="4882" y="70740"/>
                    <a:pt x="9405" y="70740"/>
                    <a:pt x="12195" y="73530"/>
                  </a:cubicBezTo>
                  <a:lnTo>
                    <a:pt x="40362" y="101697"/>
                  </a:lnTo>
                  <a:lnTo>
                    <a:pt x="135326" y="2211"/>
                  </a:lnTo>
                  <a:cubicBezTo>
                    <a:pt x="138050" y="-643"/>
                    <a:pt x="142573" y="-748"/>
                    <a:pt x="145427" y="19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184CCB1-431D-0522-9C3F-F34010333E54}"/>
              </a:ext>
            </a:extLst>
          </p:cNvPr>
          <p:cNvGrpSpPr/>
          <p:nvPr/>
        </p:nvGrpSpPr>
        <p:grpSpPr>
          <a:xfrm>
            <a:off x="790373" y="5301864"/>
            <a:ext cx="540000" cy="540000"/>
            <a:chOff x="1230188" y="3513708"/>
            <a:chExt cx="540000" cy="540000"/>
          </a:xfrm>
        </p:grpSpPr>
        <p:sp>
          <p:nvSpPr>
            <p:cNvPr id="19" name="Rechteck: abgerundete Ecken 15">
              <a:extLst>
                <a:ext uri="{FF2B5EF4-FFF2-40B4-BE49-F238E27FC236}">
                  <a16:creationId xmlns:a16="http://schemas.microsoft.com/office/drawing/2014/main" id="{6AD4104A-9C28-6F30-A4AC-D17BEF1CD5BA}"/>
                </a:ext>
              </a:extLst>
            </p:cNvPr>
            <p:cNvSpPr/>
            <p:nvPr/>
          </p:nvSpPr>
          <p:spPr>
            <a:xfrm>
              <a:off x="1230188" y="3513708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Grafik 23">
              <a:extLst>
                <a:ext uri="{FF2B5EF4-FFF2-40B4-BE49-F238E27FC236}">
                  <a16:creationId xmlns:a16="http://schemas.microsoft.com/office/drawing/2014/main" id="{587C5F59-D4C7-6FA0-6124-F1FEA90E11B3}"/>
                </a:ext>
              </a:extLst>
            </p:cNvPr>
            <p:cNvSpPr/>
            <p:nvPr/>
          </p:nvSpPr>
          <p:spPr>
            <a:xfrm>
              <a:off x="1328065" y="3644901"/>
              <a:ext cx="344248" cy="277616"/>
            </a:xfrm>
            <a:custGeom>
              <a:avLst/>
              <a:gdLst>
                <a:gd name="connsiteX0" fmla="*/ 145427 w 147637"/>
                <a:gd name="connsiteY0" fmla="*/ 1976 h 119062"/>
                <a:gd name="connsiteX1" fmla="*/ 145661 w 147637"/>
                <a:gd name="connsiteY1" fmla="*/ 12076 h 119062"/>
                <a:gd name="connsiteX2" fmla="*/ 45649 w 147637"/>
                <a:gd name="connsiteY2" fmla="*/ 116852 h 119062"/>
                <a:gd name="connsiteX3" fmla="*/ 40564 w 147637"/>
                <a:gd name="connsiteY3" fmla="*/ 119063 h 119062"/>
                <a:gd name="connsiteX4" fmla="*/ 35430 w 147637"/>
                <a:gd name="connsiteY4" fmla="*/ 116970 h 119062"/>
                <a:gd name="connsiteX5" fmla="*/ 2092 w 147637"/>
                <a:gd name="connsiteY5" fmla="*/ 83632 h 119062"/>
                <a:gd name="connsiteX6" fmla="*/ 2092 w 147637"/>
                <a:gd name="connsiteY6" fmla="*/ 73530 h 119062"/>
                <a:gd name="connsiteX7" fmla="*/ 12195 w 147637"/>
                <a:gd name="connsiteY7" fmla="*/ 73530 h 119062"/>
                <a:gd name="connsiteX8" fmla="*/ 40362 w 147637"/>
                <a:gd name="connsiteY8" fmla="*/ 101697 h 119062"/>
                <a:gd name="connsiteX9" fmla="*/ 135326 w 147637"/>
                <a:gd name="connsiteY9" fmla="*/ 2211 h 119062"/>
                <a:gd name="connsiteX10" fmla="*/ 145427 w 147637"/>
                <a:gd name="connsiteY10" fmla="*/ 1976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637" h="119062">
                  <a:moveTo>
                    <a:pt x="145427" y="1976"/>
                  </a:moveTo>
                  <a:cubicBezTo>
                    <a:pt x="148280" y="4701"/>
                    <a:pt x="148385" y="9222"/>
                    <a:pt x="145661" y="12076"/>
                  </a:cubicBezTo>
                  <a:lnTo>
                    <a:pt x="45649" y="116852"/>
                  </a:lnTo>
                  <a:cubicBezTo>
                    <a:pt x="44321" y="118242"/>
                    <a:pt x="42488" y="119040"/>
                    <a:pt x="40564" y="119063"/>
                  </a:cubicBezTo>
                  <a:cubicBezTo>
                    <a:pt x="38641" y="119084"/>
                    <a:pt x="36790" y="118330"/>
                    <a:pt x="35430" y="116970"/>
                  </a:cubicBezTo>
                  <a:lnTo>
                    <a:pt x="2092" y="83632"/>
                  </a:lnTo>
                  <a:cubicBezTo>
                    <a:pt x="-697" y="80843"/>
                    <a:pt x="-697" y="76320"/>
                    <a:pt x="2092" y="73530"/>
                  </a:cubicBezTo>
                  <a:cubicBezTo>
                    <a:pt x="4882" y="70740"/>
                    <a:pt x="9405" y="70740"/>
                    <a:pt x="12195" y="73530"/>
                  </a:cubicBezTo>
                  <a:lnTo>
                    <a:pt x="40362" y="101697"/>
                  </a:lnTo>
                  <a:lnTo>
                    <a:pt x="135326" y="2211"/>
                  </a:lnTo>
                  <a:cubicBezTo>
                    <a:pt x="138050" y="-643"/>
                    <a:pt x="142573" y="-748"/>
                    <a:pt x="145427" y="19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69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6E891F-EB51-C769-D003-B06A1B4EB424}"/>
              </a:ext>
            </a:extLst>
          </p:cNvPr>
          <p:cNvSpPr/>
          <p:nvPr/>
        </p:nvSpPr>
        <p:spPr>
          <a:xfrm>
            <a:off x="7501454" y="8863"/>
            <a:ext cx="4690546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4799333-0CD0-189B-608E-E7C6B2DBBEA0}"/>
              </a:ext>
            </a:extLst>
          </p:cNvPr>
          <p:cNvGrpSpPr/>
          <p:nvPr/>
        </p:nvGrpSpPr>
        <p:grpSpPr>
          <a:xfrm>
            <a:off x="479425" y="1700808"/>
            <a:ext cx="7909329" cy="1404156"/>
            <a:chOff x="479425" y="1700808"/>
            <a:chExt cx="7909329" cy="1404156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C9B20235-90F1-92F5-C99F-EF5641D4FF56}"/>
                </a:ext>
              </a:extLst>
            </p:cNvPr>
            <p:cNvGrpSpPr/>
            <p:nvPr/>
          </p:nvGrpSpPr>
          <p:grpSpPr>
            <a:xfrm>
              <a:off x="479425" y="2132856"/>
              <a:ext cx="7909329" cy="432000"/>
              <a:chOff x="479425" y="2541046"/>
              <a:chExt cx="7909329" cy="432000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E9BB77D3-2221-6E8E-EEAD-776FE5C1AE82}"/>
                  </a:ext>
                </a:extLst>
              </p:cNvPr>
              <p:cNvGrpSpPr/>
              <p:nvPr/>
            </p:nvGrpSpPr>
            <p:grpSpPr>
              <a:xfrm>
                <a:off x="479425" y="2541046"/>
                <a:ext cx="432000" cy="432000"/>
                <a:chOff x="1230188" y="3513708"/>
                <a:chExt cx="540000" cy="540000"/>
              </a:xfrm>
            </p:grpSpPr>
            <p:sp>
              <p:nvSpPr>
                <p:cNvPr id="18" name="Rechteck: abgerundete Ecken 17">
                  <a:extLst>
                    <a:ext uri="{FF2B5EF4-FFF2-40B4-BE49-F238E27FC236}">
                      <a16:creationId xmlns:a16="http://schemas.microsoft.com/office/drawing/2014/main" id="{2DB2F002-E162-7CA3-3DB0-B874D9B01B68}"/>
                    </a:ext>
                  </a:extLst>
                </p:cNvPr>
                <p:cNvSpPr/>
                <p:nvPr/>
              </p:nvSpPr>
              <p:spPr>
                <a:xfrm>
                  <a:off x="1230188" y="3513708"/>
                  <a:ext cx="540000" cy="540000"/>
                </a:xfrm>
                <a:prstGeom prst="round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Grafik 23">
                  <a:extLst>
                    <a:ext uri="{FF2B5EF4-FFF2-40B4-BE49-F238E27FC236}">
                      <a16:creationId xmlns:a16="http://schemas.microsoft.com/office/drawing/2014/main" id="{3D701983-C2F3-4AE8-D0E1-D2F51DA074B5}"/>
                    </a:ext>
                  </a:extLst>
                </p:cNvPr>
                <p:cNvSpPr/>
                <p:nvPr/>
              </p:nvSpPr>
              <p:spPr>
                <a:xfrm>
                  <a:off x="1328065" y="3644901"/>
                  <a:ext cx="344248" cy="277616"/>
                </a:xfrm>
                <a:custGeom>
                  <a:avLst/>
                  <a:gdLst>
                    <a:gd name="connsiteX0" fmla="*/ 145427 w 147637"/>
                    <a:gd name="connsiteY0" fmla="*/ 1976 h 119062"/>
                    <a:gd name="connsiteX1" fmla="*/ 145661 w 147637"/>
                    <a:gd name="connsiteY1" fmla="*/ 12076 h 119062"/>
                    <a:gd name="connsiteX2" fmla="*/ 45649 w 147637"/>
                    <a:gd name="connsiteY2" fmla="*/ 116852 h 119062"/>
                    <a:gd name="connsiteX3" fmla="*/ 40564 w 147637"/>
                    <a:gd name="connsiteY3" fmla="*/ 119063 h 119062"/>
                    <a:gd name="connsiteX4" fmla="*/ 35430 w 147637"/>
                    <a:gd name="connsiteY4" fmla="*/ 116970 h 119062"/>
                    <a:gd name="connsiteX5" fmla="*/ 2092 w 147637"/>
                    <a:gd name="connsiteY5" fmla="*/ 83632 h 119062"/>
                    <a:gd name="connsiteX6" fmla="*/ 2092 w 147637"/>
                    <a:gd name="connsiteY6" fmla="*/ 73530 h 119062"/>
                    <a:gd name="connsiteX7" fmla="*/ 12195 w 147637"/>
                    <a:gd name="connsiteY7" fmla="*/ 73530 h 119062"/>
                    <a:gd name="connsiteX8" fmla="*/ 40362 w 147637"/>
                    <a:gd name="connsiteY8" fmla="*/ 101697 h 119062"/>
                    <a:gd name="connsiteX9" fmla="*/ 135326 w 147637"/>
                    <a:gd name="connsiteY9" fmla="*/ 2211 h 119062"/>
                    <a:gd name="connsiteX10" fmla="*/ 145427 w 147637"/>
                    <a:gd name="connsiteY10" fmla="*/ 1976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637" h="119062">
                      <a:moveTo>
                        <a:pt x="145427" y="1976"/>
                      </a:moveTo>
                      <a:cubicBezTo>
                        <a:pt x="148280" y="4701"/>
                        <a:pt x="148385" y="9222"/>
                        <a:pt x="145661" y="12076"/>
                      </a:cubicBezTo>
                      <a:lnTo>
                        <a:pt x="45649" y="116852"/>
                      </a:lnTo>
                      <a:cubicBezTo>
                        <a:pt x="44321" y="118242"/>
                        <a:pt x="42488" y="119040"/>
                        <a:pt x="40564" y="119063"/>
                      </a:cubicBezTo>
                      <a:cubicBezTo>
                        <a:pt x="38641" y="119084"/>
                        <a:pt x="36790" y="118330"/>
                        <a:pt x="35430" y="116970"/>
                      </a:cubicBezTo>
                      <a:lnTo>
                        <a:pt x="2092" y="83632"/>
                      </a:lnTo>
                      <a:cubicBezTo>
                        <a:pt x="-697" y="80843"/>
                        <a:pt x="-697" y="76320"/>
                        <a:pt x="2092" y="73530"/>
                      </a:cubicBezTo>
                      <a:cubicBezTo>
                        <a:pt x="4882" y="70740"/>
                        <a:pt x="9405" y="70740"/>
                        <a:pt x="12195" y="73530"/>
                      </a:cubicBezTo>
                      <a:lnTo>
                        <a:pt x="40362" y="101697"/>
                      </a:lnTo>
                      <a:lnTo>
                        <a:pt x="135326" y="2211"/>
                      </a:lnTo>
                      <a:cubicBezTo>
                        <a:pt x="138050" y="-643"/>
                        <a:pt x="142573" y="-748"/>
                        <a:pt x="145427" y="19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AE9AC3F-91CA-24DF-734F-E4CCD7944BA2}"/>
                  </a:ext>
                </a:extLst>
              </p:cNvPr>
              <p:cNvSpPr txBox="1"/>
              <p:nvPr/>
            </p:nvSpPr>
            <p:spPr>
              <a:xfrm>
                <a:off x="1079904" y="2633936"/>
                <a:ext cx="730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r>
                  <a:rPr lang="de-DE" sz="1600"/>
                  <a:t>Einzelne Heizkörper durch größere ersetzen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8C1033E-66E8-2B80-30B8-FB59D5E056F4}"/>
                </a:ext>
              </a:extLst>
            </p:cNvPr>
            <p:cNvSpPr txBox="1"/>
            <p:nvPr/>
          </p:nvSpPr>
          <p:spPr>
            <a:xfrm>
              <a:off x="479425" y="1700808"/>
              <a:ext cx="730885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b="1"/>
                <a:t>Heizkörper optimieren</a:t>
              </a: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34F0D377-BB4D-4EB2-3E9E-F32B2D964115}"/>
                </a:ext>
              </a:extLst>
            </p:cNvPr>
            <p:cNvGrpSpPr/>
            <p:nvPr/>
          </p:nvGrpSpPr>
          <p:grpSpPr>
            <a:xfrm>
              <a:off x="479425" y="2672964"/>
              <a:ext cx="7909329" cy="432000"/>
              <a:chOff x="479425" y="3216000"/>
              <a:chExt cx="7909329" cy="432000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5D407F93-3EFD-8AA4-DA41-6CDFB43241A1}"/>
                  </a:ext>
                </a:extLst>
              </p:cNvPr>
              <p:cNvGrpSpPr/>
              <p:nvPr/>
            </p:nvGrpSpPr>
            <p:grpSpPr>
              <a:xfrm>
                <a:off x="479425" y="3216000"/>
                <a:ext cx="432000" cy="432000"/>
                <a:chOff x="1230188" y="3513708"/>
                <a:chExt cx="540000" cy="540000"/>
              </a:xfrm>
            </p:grpSpPr>
            <p:sp>
              <p:nvSpPr>
                <p:cNvPr id="27" name="Rechteck: abgerundete Ecken 26">
                  <a:extLst>
                    <a:ext uri="{FF2B5EF4-FFF2-40B4-BE49-F238E27FC236}">
                      <a16:creationId xmlns:a16="http://schemas.microsoft.com/office/drawing/2014/main" id="{4E8C33CD-CC50-4974-BB3D-A2991B1F6927}"/>
                    </a:ext>
                  </a:extLst>
                </p:cNvPr>
                <p:cNvSpPr/>
                <p:nvPr/>
              </p:nvSpPr>
              <p:spPr>
                <a:xfrm>
                  <a:off x="1230188" y="3513708"/>
                  <a:ext cx="540000" cy="540000"/>
                </a:xfrm>
                <a:prstGeom prst="round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Grafik 23">
                  <a:extLst>
                    <a:ext uri="{FF2B5EF4-FFF2-40B4-BE49-F238E27FC236}">
                      <a16:creationId xmlns:a16="http://schemas.microsoft.com/office/drawing/2014/main" id="{53809045-EE00-0F91-2C61-CBC65DC267BE}"/>
                    </a:ext>
                  </a:extLst>
                </p:cNvPr>
                <p:cNvSpPr/>
                <p:nvPr/>
              </p:nvSpPr>
              <p:spPr>
                <a:xfrm>
                  <a:off x="1328065" y="3644901"/>
                  <a:ext cx="344248" cy="277616"/>
                </a:xfrm>
                <a:custGeom>
                  <a:avLst/>
                  <a:gdLst>
                    <a:gd name="connsiteX0" fmla="*/ 145427 w 147637"/>
                    <a:gd name="connsiteY0" fmla="*/ 1976 h 119062"/>
                    <a:gd name="connsiteX1" fmla="*/ 145661 w 147637"/>
                    <a:gd name="connsiteY1" fmla="*/ 12076 h 119062"/>
                    <a:gd name="connsiteX2" fmla="*/ 45649 w 147637"/>
                    <a:gd name="connsiteY2" fmla="*/ 116852 h 119062"/>
                    <a:gd name="connsiteX3" fmla="*/ 40564 w 147637"/>
                    <a:gd name="connsiteY3" fmla="*/ 119063 h 119062"/>
                    <a:gd name="connsiteX4" fmla="*/ 35430 w 147637"/>
                    <a:gd name="connsiteY4" fmla="*/ 116970 h 119062"/>
                    <a:gd name="connsiteX5" fmla="*/ 2092 w 147637"/>
                    <a:gd name="connsiteY5" fmla="*/ 83632 h 119062"/>
                    <a:gd name="connsiteX6" fmla="*/ 2092 w 147637"/>
                    <a:gd name="connsiteY6" fmla="*/ 73530 h 119062"/>
                    <a:gd name="connsiteX7" fmla="*/ 12195 w 147637"/>
                    <a:gd name="connsiteY7" fmla="*/ 73530 h 119062"/>
                    <a:gd name="connsiteX8" fmla="*/ 40362 w 147637"/>
                    <a:gd name="connsiteY8" fmla="*/ 101697 h 119062"/>
                    <a:gd name="connsiteX9" fmla="*/ 135326 w 147637"/>
                    <a:gd name="connsiteY9" fmla="*/ 2211 h 119062"/>
                    <a:gd name="connsiteX10" fmla="*/ 145427 w 147637"/>
                    <a:gd name="connsiteY10" fmla="*/ 1976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637" h="119062">
                      <a:moveTo>
                        <a:pt x="145427" y="1976"/>
                      </a:moveTo>
                      <a:cubicBezTo>
                        <a:pt x="148280" y="4701"/>
                        <a:pt x="148385" y="9222"/>
                        <a:pt x="145661" y="12076"/>
                      </a:cubicBezTo>
                      <a:lnTo>
                        <a:pt x="45649" y="116852"/>
                      </a:lnTo>
                      <a:cubicBezTo>
                        <a:pt x="44321" y="118242"/>
                        <a:pt x="42488" y="119040"/>
                        <a:pt x="40564" y="119063"/>
                      </a:cubicBezTo>
                      <a:cubicBezTo>
                        <a:pt x="38641" y="119084"/>
                        <a:pt x="36790" y="118330"/>
                        <a:pt x="35430" y="116970"/>
                      </a:cubicBezTo>
                      <a:lnTo>
                        <a:pt x="2092" y="83632"/>
                      </a:lnTo>
                      <a:cubicBezTo>
                        <a:pt x="-697" y="80843"/>
                        <a:pt x="-697" y="76320"/>
                        <a:pt x="2092" y="73530"/>
                      </a:cubicBezTo>
                      <a:cubicBezTo>
                        <a:pt x="4882" y="70740"/>
                        <a:pt x="9405" y="70740"/>
                        <a:pt x="12195" y="73530"/>
                      </a:cubicBezTo>
                      <a:lnTo>
                        <a:pt x="40362" y="101697"/>
                      </a:lnTo>
                      <a:lnTo>
                        <a:pt x="135326" y="2211"/>
                      </a:lnTo>
                      <a:cubicBezTo>
                        <a:pt x="138050" y="-643"/>
                        <a:pt x="142573" y="-748"/>
                        <a:pt x="145427" y="19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0F697BD1-55E4-0FAA-F0E6-46BF778153DA}"/>
                  </a:ext>
                </a:extLst>
              </p:cNvPr>
              <p:cNvSpPr txBox="1"/>
              <p:nvPr/>
            </p:nvSpPr>
            <p:spPr>
              <a:xfrm>
                <a:off x="1079904" y="3308890"/>
                <a:ext cx="730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r>
                  <a:rPr lang="de-DE" sz="1600"/>
                  <a:t>Zusätzliche Heizkörper installieren</a:t>
                </a:r>
              </a:p>
            </p:txBody>
          </p:sp>
        </p:grpSp>
      </p:grpSp>
      <p:sp>
        <p:nvSpPr>
          <p:cNvPr id="30" name="Pfeil: Chevron 29">
            <a:extLst>
              <a:ext uri="{FF2B5EF4-FFF2-40B4-BE49-F238E27FC236}">
                <a16:creationId xmlns:a16="http://schemas.microsoft.com/office/drawing/2014/main" id="{670701E6-4381-C909-EB16-5797F933C5A6}"/>
              </a:ext>
            </a:extLst>
          </p:cNvPr>
          <p:cNvSpPr/>
          <p:nvPr/>
        </p:nvSpPr>
        <p:spPr>
          <a:xfrm>
            <a:off x="6180083" y="1"/>
            <a:ext cx="2463361" cy="685799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A6BB1-4F57-434E-5FB9-12AB8AD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6023718" cy="792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246082"/>
              </a:buClr>
              <a:defRPr/>
            </a:pPr>
            <a:r>
              <a:rPr lang="de-DE"/>
              <a:t>Es ist wichtig, wie groß der Heizkörper oder die Heizfläche ist</a:t>
            </a:r>
            <a:br>
              <a:rPr lang="de-DE"/>
            </a:b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0E5F5E-5B5E-8CFA-8805-4F768F024479}"/>
              </a:ext>
            </a:extLst>
          </p:cNvPr>
          <p:cNvSpPr txBox="1"/>
          <p:nvPr/>
        </p:nvSpPr>
        <p:spPr>
          <a:xfrm>
            <a:off x="8698196" y="1730688"/>
            <a:ext cx="3816424" cy="14773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de-DE" sz="2400" b="1" dirty="0"/>
              <a:t>Denn bei großer Fläche</a:t>
            </a:r>
            <a:br>
              <a:rPr lang="de-DE" sz="2400" b="1" dirty="0"/>
            </a:br>
            <a:r>
              <a:rPr lang="de-DE" sz="2400" b="1" dirty="0"/>
              <a:t>  reicht eine niedrige</a:t>
            </a:r>
            <a:br>
              <a:rPr lang="de-DE" sz="2400" b="1" dirty="0"/>
            </a:br>
            <a:r>
              <a:rPr lang="de-DE" sz="2400" b="1" dirty="0"/>
              <a:t>   Temperatur des</a:t>
            </a:r>
            <a:br>
              <a:rPr lang="de-DE" sz="2400" b="1" dirty="0"/>
            </a:br>
            <a:r>
              <a:rPr lang="de-DE" sz="2400" b="1" dirty="0"/>
              <a:t>     Heizwassers. 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9B17AA19-4257-E9EB-AB01-B27ACB53700B}"/>
              </a:ext>
            </a:extLst>
          </p:cNvPr>
          <p:cNvGrpSpPr/>
          <p:nvPr/>
        </p:nvGrpSpPr>
        <p:grpSpPr>
          <a:xfrm>
            <a:off x="479376" y="3897052"/>
            <a:ext cx="9109012" cy="2196244"/>
            <a:chOff x="479376" y="3573016"/>
            <a:chExt cx="9109012" cy="2196244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A3072D9C-03CF-56D0-9677-4C61531CB460}"/>
                </a:ext>
              </a:extLst>
            </p:cNvPr>
            <p:cNvGrpSpPr/>
            <p:nvPr/>
          </p:nvGrpSpPr>
          <p:grpSpPr>
            <a:xfrm>
              <a:off x="479376" y="4257092"/>
              <a:ext cx="7909378" cy="432000"/>
              <a:chOff x="479376" y="4278764"/>
              <a:chExt cx="7909378" cy="432000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BD4F5306-EDA8-DBAF-E21A-578927B0538D}"/>
                  </a:ext>
                </a:extLst>
              </p:cNvPr>
              <p:cNvGrpSpPr/>
              <p:nvPr/>
            </p:nvGrpSpPr>
            <p:grpSpPr>
              <a:xfrm>
                <a:off x="479376" y="4278764"/>
                <a:ext cx="432000" cy="432000"/>
                <a:chOff x="1230188" y="3513708"/>
                <a:chExt cx="540000" cy="540000"/>
              </a:xfrm>
            </p:grpSpPr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7D8DBA9C-F74D-9C2D-0DF2-E3A11B242811}"/>
                    </a:ext>
                  </a:extLst>
                </p:cNvPr>
                <p:cNvSpPr/>
                <p:nvPr/>
              </p:nvSpPr>
              <p:spPr>
                <a:xfrm>
                  <a:off x="1230188" y="3513708"/>
                  <a:ext cx="540000" cy="540000"/>
                </a:xfrm>
                <a:prstGeom prst="round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Grafik 23">
                  <a:extLst>
                    <a:ext uri="{FF2B5EF4-FFF2-40B4-BE49-F238E27FC236}">
                      <a16:creationId xmlns:a16="http://schemas.microsoft.com/office/drawing/2014/main" id="{D778A15F-694F-2294-5F61-D8F6B11EC1C0}"/>
                    </a:ext>
                  </a:extLst>
                </p:cNvPr>
                <p:cNvSpPr/>
                <p:nvPr/>
              </p:nvSpPr>
              <p:spPr>
                <a:xfrm>
                  <a:off x="1328065" y="3644901"/>
                  <a:ext cx="344248" cy="277616"/>
                </a:xfrm>
                <a:custGeom>
                  <a:avLst/>
                  <a:gdLst>
                    <a:gd name="connsiteX0" fmla="*/ 145427 w 147637"/>
                    <a:gd name="connsiteY0" fmla="*/ 1976 h 119062"/>
                    <a:gd name="connsiteX1" fmla="*/ 145661 w 147637"/>
                    <a:gd name="connsiteY1" fmla="*/ 12076 h 119062"/>
                    <a:gd name="connsiteX2" fmla="*/ 45649 w 147637"/>
                    <a:gd name="connsiteY2" fmla="*/ 116852 h 119062"/>
                    <a:gd name="connsiteX3" fmla="*/ 40564 w 147637"/>
                    <a:gd name="connsiteY3" fmla="*/ 119063 h 119062"/>
                    <a:gd name="connsiteX4" fmla="*/ 35430 w 147637"/>
                    <a:gd name="connsiteY4" fmla="*/ 116970 h 119062"/>
                    <a:gd name="connsiteX5" fmla="*/ 2092 w 147637"/>
                    <a:gd name="connsiteY5" fmla="*/ 83632 h 119062"/>
                    <a:gd name="connsiteX6" fmla="*/ 2092 w 147637"/>
                    <a:gd name="connsiteY6" fmla="*/ 73530 h 119062"/>
                    <a:gd name="connsiteX7" fmla="*/ 12195 w 147637"/>
                    <a:gd name="connsiteY7" fmla="*/ 73530 h 119062"/>
                    <a:gd name="connsiteX8" fmla="*/ 40362 w 147637"/>
                    <a:gd name="connsiteY8" fmla="*/ 101697 h 119062"/>
                    <a:gd name="connsiteX9" fmla="*/ 135326 w 147637"/>
                    <a:gd name="connsiteY9" fmla="*/ 2211 h 119062"/>
                    <a:gd name="connsiteX10" fmla="*/ 145427 w 147637"/>
                    <a:gd name="connsiteY10" fmla="*/ 1976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637" h="119062">
                      <a:moveTo>
                        <a:pt x="145427" y="1976"/>
                      </a:moveTo>
                      <a:cubicBezTo>
                        <a:pt x="148280" y="4701"/>
                        <a:pt x="148385" y="9222"/>
                        <a:pt x="145661" y="12076"/>
                      </a:cubicBezTo>
                      <a:lnTo>
                        <a:pt x="45649" y="116852"/>
                      </a:lnTo>
                      <a:cubicBezTo>
                        <a:pt x="44321" y="118242"/>
                        <a:pt x="42488" y="119040"/>
                        <a:pt x="40564" y="119063"/>
                      </a:cubicBezTo>
                      <a:cubicBezTo>
                        <a:pt x="38641" y="119084"/>
                        <a:pt x="36790" y="118330"/>
                        <a:pt x="35430" y="116970"/>
                      </a:cubicBezTo>
                      <a:lnTo>
                        <a:pt x="2092" y="83632"/>
                      </a:lnTo>
                      <a:cubicBezTo>
                        <a:pt x="-697" y="80843"/>
                        <a:pt x="-697" y="76320"/>
                        <a:pt x="2092" y="73530"/>
                      </a:cubicBezTo>
                      <a:cubicBezTo>
                        <a:pt x="4882" y="70740"/>
                        <a:pt x="9405" y="70740"/>
                        <a:pt x="12195" y="73530"/>
                      </a:cubicBezTo>
                      <a:lnTo>
                        <a:pt x="40362" y="101697"/>
                      </a:lnTo>
                      <a:lnTo>
                        <a:pt x="135326" y="2211"/>
                      </a:lnTo>
                      <a:cubicBezTo>
                        <a:pt x="138050" y="-643"/>
                        <a:pt x="142573" y="-748"/>
                        <a:pt x="145427" y="19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20E4D0CC-BF6D-C9DF-A31B-BCFA85BB0A16}"/>
                  </a:ext>
                </a:extLst>
              </p:cNvPr>
              <p:cNvSpPr txBox="1"/>
              <p:nvPr/>
            </p:nvSpPr>
            <p:spPr>
              <a:xfrm>
                <a:off x="1079904" y="4371654"/>
                <a:ext cx="730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r>
                  <a:rPr lang="de-DE" sz="1600"/>
                  <a:t>Flächenheizungen benötigen nur niedrige Heizwassertemperaturen</a:t>
                </a:r>
              </a:p>
            </p:txBody>
          </p: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DCE4D43-A5AA-5359-3796-47719E1BAD98}"/>
                </a:ext>
              </a:extLst>
            </p:cNvPr>
            <p:cNvSpPr txBox="1"/>
            <p:nvPr/>
          </p:nvSpPr>
          <p:spPr>
            <a:xfrm>
              <a:off x="479376" y="3573016"/>
              <a:ext cx="9109012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b="1"/>
                <a:t>Auch Fußboden-, Decken- oder Wandheizung</a:t>
              </a:r>
              <a:br>
                <a:rPr lang="de-DE" b="1"/>
              </a:br>
              <a:r>
                <a:rPr lang="de-DE" b="1"/>
                <a:t>können eingebaut werden, sind aber </a:t>
              </a:r>
              <a:r>
                <a:rPr lang="de-DE" b="1" u="sng"/>
                <a:t>nicht</a:t>
              </a:r>
              <a:r>
                <a:rPr lang="de-DE" b="1"/>
                <a:t> zwangsläufig erforderlich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51AEB8DC-7566-71F2-5E29-D74F2F22A5FF}"/>
                </a:ext>
              </a:extLst>
            </p:cNvPr>
            <p:cNvGrpSpPr/>
            <p:nvPr/>
          </p:nvGrpSpPr>
          <p:grpSpPr>
            <a:xfrm>
              <a:off x="479376" y="4797200"/>
              <a:ext cx="7909378" cy="432000"/>
              <a:chOff x="479376" y="4953718"/>
              <a:chExt cx="7909378" cy="432000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84A64E86-F570-BC6F-830F-B764B50CA2E2}"/>
                  </a:ext>
                </a:extLst>
              </p:cNvPr>
              <p:cNvGrpSpPr/>
              <p:nvPr/>
            </p:nvGrpSpPr>
            <p:grpSpPr>
              <a:xfrm>
                <a:off x="479376" y="4953718"/>
                <a:ext cx="432000" cy="432000"/>
                <a:chOff x="1230188" y="3513708"/>
                <a:chExt cx="540000" cy="540000"/>
              </a:xfrm>
            </p:grpSpPr>
            <p:sp>
              <p:nvSpPr>
                <p:cNvPr id="44" name="Rechteck: abgerundete Ecken 43">
                  <a:extLst>
                    <a:ext uri="{FF2B5EF4-FFF2-40B4-BE49-F238E27FC236}">
                      <a16:creationId xmlns:a16="http://schemas.microsoft.com/office/drawing/2014/main" id="{7430B25D-64BD-5303-2271-D2491FD20D2C}"/>
                    </a:ext>
                  </a:extLst>
                </p:cNvPr>
                <p:cNvSpPr/>
                <p:nvPr/>
              </p:nvSpPr>
              <p:spPr>
                <a:xfrm>
                  <a:off x="1230188" y="3513708"/>
                  <a:ext cx="540000" cy="540000"/>
                </a:xfrm>
                <a:prstGeom prst="round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Grafik 23">
                  <a:extLst>
                    <a:ext uri="{FF2B5EF4-FFF2-40B4-BE49-F238E27FC236}">
                      <a16:creationId xmlns:a16="http://schemas.microsoft.com/office/drawing/2014/main" id="{5137AD49-6D2D-23E8-7359-F2BD02038086}"/>
                    </a:ext>
                  </a:extLst>
                </p:cNvPr>
                <p:cNvSpPr/>
                <p:nvPr/>
              </p:nvSpPr>
              <p:spPr>
                <a:xfrm>
                  <a:off x="1328065" y="3644901"/>
                  <a:ext cx="344248" cy="277616"/>
                </a:xfrm>
                <a:custGeom>
                  <a:avLst/>
                  <a:gdLst>
                    <a:gd name="connsiteX0" fmla="*/ 145427 w 147637"/>
                    <a:gd name="connsiteY0" fmla="*/ 1976 h 119062"/>
                    <a:gd name="connsiteX1" fmla="*/ 145661 w 147637"/>
                    <a:gd name="connsiteY1" fmla="*/ 12076 h 119062"/>
                    <a:gd name="connsiteX2" fmla="*/ 45649 w 147637"/>
                    <a:gd name="connsiteY2" fmla="*/ 116852 h 119062"/>
                    <a:gd name="connsiteX3" fmla="*/ 40564 w 147637"/>
                    <a:gd name="connsiteY3" fmla="*/ 119063 h 119062"/>
                    <a:gd name="connsiteX4" fmla="*/ 35430 w 147637"/>
                    <a:gd name="connsiteY4" fmla="*/ 116970 h 119062"/>
                    <a:gd name="connsiteX5" fmla="*/ 2092 w 147637"/>
                    <a:gd name="connsiteY5" fmla="*/ 83632 h 119062"/>
                    <a:gd name="connsiteX6" fmla="*/ 2092 w 147637"/>
                    <a:gd name="connsiteY6" fmla="*/ 73530 h 119062"/>
                    <a:gd name="connsiteX7" fmla="*/ 12195 w 147637"/>
                    <a:gd name="connsiteY7" fmla="*/ 73530 h 119062"/>
                    <a:gd name="connsiteX8" fmla="*/ 40362 w 147637"/>
                    <a:gd name="connsiteY8" fmla="*/ 101697 h 119062"/>
                    <a:gd name="connsiteX9" fmla="*/ 135326 w 147637"/>
                    <a:gd name="connsiteY9" fmla="*/ 2211 h 119062"/>
                    <a:gd name="connsiteX10" fmla="*/ 145427 w 147637"/>
                    <a:gd name="connsiteY10" fmla="*/ 1976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637" h="119062">
                      <a:moveTo>
                        <a:pt x="145427" y="1976"/>
                      </a:moveTo>
                      <a:cubicBezTo>
                        <a:pt x="148280" y="4701"/>
                        <a:pt x="148385" y="9222"/>
                        <a:pt x="145661" y="12076"/>
                      </a:cubicBezTo>
                      <a:lnTo>
                        <a:pt x="45649" y="116852"/>
                      </a:lnTo>
                      <a:cubicBezTo>
                        <a:pt x="44321" y="118242"/>
                        <a:pt x="42488" y="119040"/>
                        <a:pt x="40564" y="119063"/>
                      </a:cubicBezTo>
                      <a:cubicBezTo>
                        <a:pt x="38641" y="119084"/>
                        <a:pt x="36790" y="118330"/>
                        <a:pt x="35430" y="116970"/>
                      </a:cubicBezTo>
                      <a:lnTo>
                        <a:pt x="2092" y="83632"/>
                      </a:lnTo>
                      <a:cubicBezTo>
                        <a:pt x="-697" y="80843"/>
                        <a:pt x="-697" y="76320"/>
                        <a:pt x="2092" y="73530"/>
                      </a:cubicBezTo>
                      <a:cubicBezTo>
                        <a:pt x="4882" y="70740"/>
                        <a:pt x="9405" y="70740"/>
                        <a:pt x="12195" y="73530"/>
                      </a:cubicBezTo>
                      <a:lnTo>
                        <a:pt x="40362" y="101697"/>
                      </a:lnTo>
                      <a:lnTo>
                        <a:pt x="135326" y="2211"/>
                      </a:lnTo>
                      <a:cubicBezTo>
                        <a:pt x="138050" y="-643"/>
                        <a:pt x="142573" y="-748"/>
                        <a:pt x="145427" y="19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6C98AAEA-2678-C17D-A15C-6D2272FA7303}"/>
                  </a:ext>
                </a:extLst>
              </p:cNvPr>
              <p:cNvSpPr txBox="1"/>
              <p:nvPr/>
            </p:nvSpPr>
            <p:spPr>
              <a:xfrm>
                <a:off x="1079904" y="5046608"/>
                <a:ext cx="730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r>
                  <a:rPr lang="de-DE" sz="1600"/>
                  <a:t>Ein warmer Fußboden ist sehr komfortabel </a:t>
                </a:r>
              </a:p>
            </p:txBody>
          </p: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9DC75724-CCDC-F843-B7EA-1CC7DA4C8B80}"/>
                </a:ext>
              </a:extLst>
            </p:cNvPr>
            <p:cNvGrpSpPr/>
            <p:nvPr/>
          </p:nvGrpSpPr>
          <p:grpSpPr>
            <a:xfrm>
              <a:off x="479376" y="5337260"/>
              <a:ext cx="7909378" cy="432000"/>
              <a:chOff x="479376" y="5566250"/>
              <a:chExt cx="7909378" cy="432000"/>
            </a:xfrm>
          </p:grpSpPr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4C119F19-434F-4074-0831-7A3BCC1C0F9A}"/>
                  </a:ext>
                </a:extLst>
              </p:cNvPr>
              <p:cNvGrpSpPr/>
              <p:nvPr/>
            </p:nvGrpSpPr>
            <p:grpSpPr>
              <a:xfrm>
                <a:off x="479376" y="5566250"/>
                <a:ext cx="432000" cy="432000"/>
                <a:chOff x="1230188" y="3513708"/>
                <a:chExt cx="540000" cy="540000"/>
              </a:xfrm>
            </p:grpSpPr>
            <p:sp>
              <p:nvSpPr>
                <p:cNvPr id="48" name="Rechteck: abgerundete Ecken 47">
                  <a:extLst>
                    <a:ext uri="{FF2B5EF4-FFF2-40B4-BE49-F238E27FC236}">
                      <a16:creationId xmlns:a16="http://schemas.microsoft.com/office/drawing/2014/main" id="{BB14E391-B79F-BE04-E080-137A4C6C06DC}"/>
                    </a:ext>
                  </a:extLst>
                </p:cNvPr>
                <p:cNvSpPr/>
                <p:nvPr/>
              </p:nvSpPr>
              <p:spPr>
                <a:xfrm>
                  <a:off x="1230188" y="3513708"/>
                  <a:ext cx="540000" cy="540000"/>
                </a:xfrm>
                <a:prstGeom prst="round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Grafik 23">
                  <a:extLst>
                    <a:ext uri="{FF2B5EF4-FFF2-40B4-BE49-F238E27FC236}">
                      <a16:creationId xmlns:a16="http://schemas.microsoft.com/office/drawing/2014/main" id="{C8E0003C-75C4-0D35-5C26-F53FAB81512D}"/>
                    </a:ext>
                  </a:extLst>
                </p:cNvPr>
                <p:cNvSpPr/>
                <p:nvPr/>
              </p:nvSpPr>
              <p:spPr>
                <a:xfrm>
                  <a:off x="1328065" y="3644901"/>
                  <a:ext cx="344248" cy="277616"/>
                </a:xfrm>
                <a:custGeom>
                  <a:avLst/>
                  <a:gdLst>
                    <a:gd name="connsiteX0" fmla="*/ 145427 w 147637"/>
                    <a:gd name="connsiteY0" fmla="*/ 1976 h 119062"/>
                    <a:gd name="connsiteX1" fmla="*/ 145661 w 147637"/>
                    <a:gd name="connsiteY1" fmla="*/ 12076 h 119062"/>
                    <a:gd name="connsiteX2" fmla="*/ 45649 w 147637"/>
                    <a:gd name="connsiteY2" fmla="*/ 116852 h 119062"/>
                    <a:gd name="connsiteX3" fmla="*/ 40564 w 147637"/>
                    <a:gd name="connsiteY3" fmla="*/ 119063 h 119062"/>
                    <a:gd name="connsiteX4" fmla="*/ 35430 w 147637"/>
                    <a:gd name="connsiteY4" fmla="*/ 116970 h 119062"/>
                    <a:gd name="connsiteX5" fmla="*/ 2092 w 147637"/>
                    <a:gd name="connsiteY5" fmla="*/ 83632 h 119062"/>
                    <a:gd name="connsiteX6" fmla="*/ 2092 w 147637"/>
                    <a:gd name="connsiteY6" fmla="*/ 73530 h 119062"/>
                    <a:gd name="connsiteX7" fmla="*/ 12195 w 147637"/>
                    <a:gd name="connsiteY7" fmla="*/ 73530 h 119062"/>
                    <a:gd name="connsiteX8" fmla="*/ 40362 w 147637"/>
                    <a:gd name="connsiteY8" fmla="*/ 101697 h 119062"/>
                    <a:gd name="connsiteX9" fmla="*/ 135326 w 147637"/>
                    <a:gd name="connsiteY9" fmla="*/ 2211 h 119062"/>
                    <a:gd name="connsiteX10" fmla="*/ 145427 w 147637"/>
                    <a:gd name="connsiteY10" fmla="*/ 1976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637" h="119062">
                      <a:moveTo>
                        <a:pt x="145427" y="1976"/>
                      </a:moveTo>
                      <a:cubicBezTo>
                        <a:pt x="148280" y="4701"/>
                        <a:pt x="148385" y="9222"/>
                        <a:pt x="145661" y="12076"/>
                      </a:cubicBezTo>
                      <a:lnTo>
                        <a:pt x="45649" y="116852"/>
                      </a:lnTo>
                      <a:cubicBezTo>
                        <a:pt x="44321" y="118242"/>
                        <a:pt x="42488" y="119040"/>
                        <a:pt x="40564" y="119063"/>
                      </a:cubicBezTo>
                      <a:cubicBezTo>
                        <a:pt x="38641" y="119084"/>
                        <a:pt x="36790" y="118330"/>
                        <a:pt x="35430" y="116970"/>
                      </a:cubicBezTo>
                      <a:lnTo>
                        <a:pt x="2092" y="83632"/>
                      </a:lnTo>
                      <a:cubicBezTo>
                        <a:pt x="-697" y="80843"/>
                        <a:pt x="-697" y="76320"/>
                        <a:pt x="2092" y="73530"/>
                      </a:cubicBezTo>
                      <a:cubicBezTo>
                        <a:pt x="4882" y="70740"/>
                        <a:pt x="9405" y="70740"/>
                        <a:pt x="12195" y="73530"/>
                      </a:cubicBezTo>
                      <a:lnTo>
                        <a:pt x="40362" y="101697"/>
                      </a:lnTo>
                      <a:lnTo>
                        <a:pt x="135326" y="2211"/>
                      </a:lnTo>
                      <a:cubicBezTo>
                        <a:pt x="138050" y="-643"/>
                        <a:pt x="142573" y="-748"/>
                        <a:pt x="145427" y="19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7B3E063D-F3F6-FCE1-8917-AFA037BE9032}"/>
                  </a:ext>
                </a:extLst>
              </p:cNvPr>
              <p:cNvSpPr txBox="1"/>
              <p:nvPr/>
            </p:nvSpPr>
            <p:spPr>
              <a:xfrm>
                <a:off x="1079904" y="5659140"/>
                <a:ext cx="730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r>
                  <a:rPr lang="de-DE" sz="1600"/>
                  <a:t>Eine Wandheizung ist einfacher nachträglich einzubauen </a:t>
                </a:r>
              </a:p>
            </p:txBody>
          </p:sp>
        </p:grpSp>
      </p:grp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F95967CD-C431-40D6-F7F7-0207CF04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>
                <a:solidFill>
                  <a:schemeClr val="bg1"/>
                </a:solidFill>
              </a:rPr>
              <a:pPr/>
              <a:t>28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05091 -3.703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41E91-39DF-1FCC-BF1F-4D764E1C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Kosten, Finanzierung, Förderung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DBEEEB-F856-0C27-6AEA-0FA0E06C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t>29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A15451-8F61-6F84-2381-34A3D599E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1934B2D-DAB7-2774-5BA9-6DEB16437611}"/>
              </a:ext>
            </a:extLst>
          </p:cNvPr>
          <p:cNvSpPr/>
          <p:nvPr/>
        </p:nvSpPr>
        <p:spPr>
          <a:xfrm>
            <a:off x="0" y="1700213"/>
            <a:ext cx="12192000" cy="5157787"/>
          </a:xfrm>
          <a:prstGeom prst="rect">
            <a:avLst/>
          </a:prstGeom>
          <a:solidFill>
            <a:srgbClr val="1FB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B54F9E-F159-D282-0621-6A531F95939F}"/>
              </a:ext>
            </a:extLst>
          </p:cNvPr>
          <p:cNvSpPr txBox="1"/>
          <p:nvPr/>
        </p:nvSpPr>
        <p:spPr>
          <a:xfrm>
            <a:off x="479425" y="2964607"/>
            <a:ext cx="8675085" cy="258019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Eine Wärmepumpenheizung kostet über die Betriebsjahre hinweg weniger, als eine mit Gas oder Öl betriebene Heizung.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Weil</a:t>
            </a:r>
            <a:b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Insbesondere die CO₂-Kosten für fossile Brennstoffe steigen und derzeit hohe Förderungen von bis zu 70 Prozent für Wärmepumpenanlagen angeboten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Durch die Förderung des Bundes verringert sich der </a:t>
            </a:r>
            <a:r>
              <a:rPr lang="de-DE" dirty="0">
                <a:solidFill>
                  <a:schemeClr val="bg1"/>
                </a:solidFill>
                <a:latin typeface="+mj-lt"/>
                <a:cs typeface="Segoe UI" panose="020B0502040204020203" pitchFamily="34" charset="0"/>
                <a:sym typeface="Wingdings" panose="05000000000000000000" pitchFamily="2" charset="2"/>
              </a:rPr>
              <a:t>Investitionsbedarf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. </a:t>
            </a:r>
            <a:b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</a:br>
            <a:endParaRPr kumimoji="0" lang="de-DE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3995B98-C6CB-2ABE-E25C-D007E759B014}"/>
              </a:ext>
            </a:extLst>
          </p:cNvPr>
          <p:cNvGrpSpPr/>
          <p:nvPr/>
        </p:nvGrpSpPr>
        <p:grpSpPr>
          <a:xfrm>
            <a:off x="481372" y="2062518"/>
            <a:ext cx="639857" cy="723545"/>
            <a:chOff x="443272" y="2031415"/>
            <a:chExt cx="864828" cy="97794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11C5CE5-7B8E-A1C7-41CB-2BED3CD32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6112" y="2031415"/>
              <a:ext cx="365919" cy="365919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AFD7268-BC7A-9671-C938-16A58AB2F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272" y="2252631"/>
              <a:ext cx="864828" cy="756725"/>
            </a:xfrm>
            <a:prstGeom prst="rect">
              <a:avLst/>
            </a:prstGeom>
          </p:spPr>
        </p:pic>
      </p:grp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B4CCAFD-A8F0-0158-1F71-B9A7F7B3AD9C}"/>
              </a:ext>
            </a:extLst>
          </p:cNvPr>
          <p:cNvCxnSpPr>
            <a:cxnSpLocks/>
          </p:cNvCxnSpPr>
          <p:nvPr/>
        </p:nvCxnSpPr>
        <p:spPr>
          <a:xfrm>
            <a:off x="479425" y="4816228"/>
            <a:ext cx="3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48813-8DC2-B3E1-EEE3-F972647E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74" y="476780"/>
            <a:ext cx="7344787" cy="792000"/>
          </a:xfrm>
        </p:spPr>
        <p:txBody>
          <a:bodyPr/>
          <a:lstStyle/>
          <a:p>
            <a:r>
              <a:rPr lang="de-DE" dirty="0"/>
              <a:t>Das steht heute auf dem Programm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0700F0-384C-DA8D-A8F9-49319DA9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238464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88E31A7-48B6-B824-F15D-B41E6F2EA132}"/>
              </a:ext>
            </a:extLst>
          </p:cNvPr>
          <p:cNvSpPr/>
          <p:nvPr/>
        </p:nvSpPr>
        <p:spPr>
          <a:xfrm>
            <a:off x="894958" y="1712934"/>
            <a:ext cx="540060" cy="54006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5C3A49-1118-72A8-AD0A-C6D0A0DD8C4B}"/>
              </a:ext>
            </a:extLst>
          </p:cNvPr>
          <p:cNvSpPr txBox="1"/>
          <p:nvPr/>
        </p:nvSpPr>
        <p:spPr>
          <a:xfrm>
            <a:off x="2081755" y="1712934"/>
            <a:ext cx="4592314" cy="540000"/>
          </a:xfrm>
          <a:prstGeom prst="rect">
            <a:avLst/>
          </a:prstGeom>
          <a:noFill/>
        </p:spPr>
        <p:txBody>
          <a:bodyPr wrap="square" lIns="0" tIns="180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Aktueller Stand der gesetzlichen Vorgaben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C782574F-80FF-BB79-B435-863507D2B888}"/>
              </a:ext>
            </a:extLst>
          </p:cNvPr>
          <p:cNvSpPr/>
          <p:nvPr/>
        </p:nvSpPr>
        <p:spPr>
          <a:xfrm>
            <a:off x="895553" y="2403011"/>
            <a:ext cx="540060" cy="54006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C2468E3-F8E1-5A5B-51F8-7FD344E47BC9}"/>
              </a:ext>
            </a:extLst>
          </p:cNvPr>
          <p:cNvSpPr txBox="1"/>
          <p:nvPr/>
        </p:nvSpPr>
        <p:spPr>
          <a:xfrm>
            <a:off x="2082943" y="2403011"/>
            <a:ext cx="6167678" cy="540000"/>
          </a:xfrm>
          <a:prstGeom prst="rect">
            <a:avLst/>
          </a:prstGeom>
          <a:noFill/>
        </p:spPr>
        <p:txBody>
          <a:bodyPr wrap="square" lIns="0" tIns="180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Möglichkeiten des klimafreundlichen und kostengünstigen Heizens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D04AD776-CBB3-C85F-F119-4FAE08F5D4E9}"/>
              </a:ext>
            </a:extLst>
          </p:cNvPr>
          <p:cNvSpPr/>
          <p:nvPr/>
        </p:nvSpPr>
        <p:spPr>
          <a:xfrm>
            <a:off x="896148" y="3093088"/>
            <a:ext cx="540060" cy="54006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B53B313-B67A-FC11-0C6B-7577F12128E0}"/>
              </a:ext>
            </a:extLst>
          </p:cNvPr>
          <p:cNvSpPr txBox="1"/>
          <p:nvPr/>
        </p:nvSpPr>
        <p:spPr>
          <a:xfrm>
            <a:off x="2082945" y="3093088"/>
            <a:ext cx="5516034" cy="540000"/>
          </a:xfrm>
          <a:prstGeom prst="rect">
            <a:avLst/>
          </a:prstGeom>
          <a:noFill/>
        </p:spPr>
        <p:txBody>
          <a:bodyPr wrap="square" lIns="0" tIns="180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So funktioniert die Wärmepumpe + Wärmepumpentypen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33330A8B-662F-8A4D-7708-2847DEC05A53}"/>
              </a:ext>
            </a:extLst>
          </p:cNvPr>
          <p:cNvSpPr/>
          <p:nvPr/>
        </p:nvSpPr>
        <p:spPr>
          <a:xfrm>
            <a:off x="896743" y="3783165"/>
            <a:ext cx="540060" cy="54006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7D8E9F0-CDEB-001F-A251-3EAC261D7D0A}"/>
              </a:ext>
            </a:extLst>
          </p:cNvPr>
          <p:cNvSpPr txBox="1"/>
          <p:nvPr/>
        </p:nvSpPr>
        <p:spPr>
          <a:xfrm>
            <a:off x="2081755" y="4465269"/>
            <a:ext cx="4588518" cy="540000"/>
          </a:xfrm>
          <a:prstGeom prst="rect">
            <a:avLst/>
          </a:prstGeom>
          <a:noFill/>
        </p:spPr>
        <p:txBody>
          <a:bodyPr wrap="square" lIns="0" tIns="180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Kosten, Finanzierung und Förderung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9405CE98-5D42-88ED-F92A-BB6D630BDD23}"/>
              </a:ext>
            </a:extLst>
          </p:cNvPr>
          <p:cNvSpPr/>
          <p:nvPr/>
        </p:nvSpPr>
        <p:spPr>
          <a:xfrm>
            <a:off x="897338" y="4473242"/>
            <a:ext cx="540060" cy="54006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AD8F9CC-3D6A-9A69-6B46-D9E18EE8493E}"/>
              </a:ext>
            </a:extLst>
          </p:cNvPr>
          <p:cNvSpPr txBox="1"/>
          <p:nvPr/>
        </p:nvSpPr>
        <p:spPr>
          <a:xfrm>
            <a:off x="2081755" y="3767219"/>
            <a:ext cx="4592314" cy="540000"/>
          </a:xfrm>
          <a:prstGeom prst="rect">
            <a:avLst/>
          </a:prstGeom>
          <a:noFill/>
        </p:spPr>
        <p:txBody>
          <a:bodyPr wrap="square" lIns="0" tIns="180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Konkrete Tipps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68243044-2B79-624D-FAB9-6AF24433A7FD}"/>
              </a:ext>
            </a:extLst>
          </p:cNvPr>
          <p:cNvSpPr/>
          <p:nvPr/>
        </p:nvSpPr>
        <p:spPr>
          <a:xfrm>
            <a:off x="897933" y="5163319"/>
            <a:ext cx="540060" cy="54006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225D0B6-378E-E510-6FE1-3532FE8CA520}"/>
              </a:ext>
            </a:extLst>
          </p:cNvPr>
          <p:cNvSpPr txBox="1"/>
          <p:nvPr/>
        </p:nvSpPr>
        <p:spPr>
          <a:xfrm>
            <a:off x="2084730" y="5163319"/>
            <a:ext cx="4588518" cy="540000"/>
          </a:xfrm>
          <a:prstGeom prst="rect">
            <a:avLst/>
          </a:prstGeom>
          <a:noFill/>
        </p:spPr>
        <p:txBody>
          <a:bodyPr wrap="square" lIns="0" tIns="180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Informieren, beraten lassen und entscheiden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D9278-DF80-091C-2972-82C6DB0DC746}"/>
              </a:ext>
            </a:extLst>
          </p:cNvPr>
          <p:cNvSpPr/>
          <p:nvPr/>
        </p:nvSpPr>
        <p:spPr>
          <a:xfrm>
            <a:off x="8543926" y="1700212"/>
            <a:ext cx="3168650" cy="37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1AD4C46-33A6-1A10-8C9C-595B8DA3CD1E}"/>
              </a:ext>
            </a:extLst>
          </p:cNvPr>
          <p:cNvSpPr/>
          <p:nvPr/>
        </p:nvSpPr>
        <p:spPr>
          <a:xfrm>
            <a:off x="8616251" y="1772212"/>
            <a:ext cx="3024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6758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7C64211-0396-D8B0-1DAB-B42C78F5D2F8}"/>
              </a:ext>
            </a:extLst>
          </p:cNvPr>
          <p:cNvGrpSpPr/>
          <p:nvPr/>
        </p:nvGrpSpPr>
        <p:grpSpPr>
          <a:xfrm>
            <a:off x="4998055" y="1088739"/>
            <a:ext cx="2195840" cy="5769261"/>
            <a:chOff x="4998055" y="1088739"/>
            <a:chExt cx="2195840" cy="5769261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04BFE1F-7568-104A-7E58-31D14CD6DAD9}"/>
                </a:ext>
              </a:extLst>
            </p:cNvPr>
            <p:cNvSpPr/>
            <p:nvPr/>
          </p:nvSpPr>
          <p:spPr>
            <a:xfrm>
              <a:off x="4998055" y="2528900"/>
              <a:ext cx="2195840" cy="432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Effizienzbonus von 5 Prozent 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für effiziente, elektrisch angetriebene Wärme­pumpen sowie für die anteiligen Kosten für Wärme­pumpen bei bivalenten Kombi- und Kompakt­geräten (Voraussetzung ist, dass als Wärme­quelle Wasser, das Erd­reich oder Ab­wasser genutzt oder ein 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natürliches Kälte­mittel 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verwendet wird)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0A0DB27-C829-BA9D-3338-5161DDEEE3AB}"/>
                </a:ext>
              </a:extLst>
            </p:cNvPr>
            <p:cNvSpPr/>
            <p:nvPr/>
          </p:nvSpPr>
          <p:spPr>
            <a:xfrm>
              <a:off x="4998055" y="1088739"/>
              <a:ext cx="2195840" cy="1440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+ </a:t>
              </a:r>
              <a:r>
                <a:rPr kumimoji="0" lang="de-DE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</a:t>
              </a:r>
              <a:r>
                <a:rPr kumimoji="0" lang="de-DE" sz="20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%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Effizienzbonus</a:t>
              </a: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5D1E8A1-0146-F74F-7E0C-D99E44CA512A}"/>
                </a:ext>
              </a:extLst>
            </p:cNvPr>
            <p:cNvSpPr/>
            <p:nvPr/>
          </p:nvSpPr>
          <p:spPr>
            <a:xfrm>
              <a:off x="4998055" y="2168900"/>
              <a:ext cx="219584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1.500</a:t>
              </a:r>
              <a:r>
                <a:rPr kumimoji="0" lang="de-DE" sz="18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€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80E756-9F52-41CA-2A94-3179A76BC73D}"/>
              </a:ext>
            </a:extLst>
          </p:cNvPr>
          <p:cNvGrpSpPr/>
          <p:nvPr/>
        </p:nvGrpSpPr>
        <p:grpSpPr>
          <a:xfrm>
            <a:off x="7257395" y="1088739"/>
            <a:ext cx="2195840" cy="5769261"/>
            <a:chOff x="7257395" y="1088739"/>
            <a:chExt cx="2195840" cy="5769261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812CEAD-3B06-CAC4-0A1B-D4C5307D837D}"/>
                </a:ext>
              </a:extLst>
            </p:cNvPr>
            <p:cNvSpPr/>
            <p:nvPr/>
          </p:nvSpPr>
          <p:spPr>
            <a:xfrm>
              <a:off x="7257395" y="2528900"/>
              <a:ext cx="2195840" cy="432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>
                  <a:solidFill>
                    <a:srgbClr val="12027A"/>
                  </a:solidFill>
                  <a:latin typeface="Segoe UI"/>
                </a:rPr>
                <a:t>f</a:t>
              </a:r>
              <a:r>
                <a:rPr kumimoji="0" lang="de-DE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ür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selbstnutzende Eigentümerinnen</a:t>
              </a:r>
              <a:b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und Eigentümer mit 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40.000 Euro zu versteuerndem Haushaltsjahres-einkommen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24D73BC-B407-35AF-7F0F-BBA669A52220}"/>
                </a:ext>
              </a:extLst>
            </p:cNvPr>
            <p:cNvSpPr/>
            <p:nvPr/>
          </p:nvSpPr>
          <p:spPr>
            <a:xfrm>
              <a:off x="7257395" y="1088739"/>
              <a:ext cx="2195840" cy="1440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+ </a:t>
              </a:r>
              <a:r>
                <a:rPr kumimoji="0" lang="de-DE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</a:t>
              </a:r>
              <a:r>
                <a:rPr kumimoji="0" lang="de-DE" sz="20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%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Einkommensbonus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5DDEA050-BC93-4B23-C2F4-576343A40B2E}"/>
                </a:ext>
              </a:extLst>
            </p:cNvPr>
            <p:cNvSpPr/>
            <p:nvPr/>
          </p:nvSpPr>
          <p:spPr>
            <a:xfrm>
              <a:off x="7257395" y="2168900"/>
              <a:ext cx="219584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9.000</a:t>
              </a:r>
              <a:r>
                <a:rPr kumimoji="0" lang="de-DE" sz="18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€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7843221-1E6C-1620-AEA7-50C245429379}"/>
              </a:ext>
            </a:extLst>
          </p:cNvPr>
          <p:cNvGrpSpPr/>
          <p:nvPr/>
        </p:nvGrpSpPr>
        <p:grpSpPr>
          <a:xfrm>
            <a:off x="9516735" y="1088739"/>
            <a:ext cx="2195840" cy="5769261"/>
            <a:chOff x="9516735" y="1088739"/>
            <a:chExt cx="2195840" cy="5769261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273614E8-FC54-F5D2-6BAE-016765B9B07A}"/>
                </a:ext>
              </a:extLst>
            </p:cNvPr>
            <p:cNvSpPr/>
            <p:nvPr/>
          </p:nvSpPr>
          <p:spPr>
            <a:xfrm>
              <a:off x="9516735" y="2528900"/>
              <a:ext cx="2195840" cy="432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Gesamt-Förderung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gedeckelt 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chteck: eine Ecke abgerundet 27">
              <a:extLst>
                <a:ext uri="{FF2B5EF4-FFF2-40B4-BE49-F238E27FC236}">
                  <a16:creationId xmlns:a16="http://schemas.microsoft.com/office/drawing/2014/main" id="{0882934E-D763-7CDD-0D54-7AA5B1F4A507}"/>
                </a:ext>
              </a:extLst>
            </p:cNvPr>
            <p:cNvSpPr/>
            <p:nvPr/>
          </p:nvSpPr>
          <p:spPr>
            <a:xfrm>
              <a:off x="9516735" y="1088739"/>
              <a:ext cx="2195840" cy="1440161"/>
            </a:xfrm>
            <a:prstGeom prst="round1Rect">
              <a:avLst>
                <a:gd name="adj" fmla="val 106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</a:t>
              </a:r>
              <a:r>
                <a:rPr kumimoji="0" lang="de-DE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70</a:t>
              </a:r>
              <a:r>
                <a:rPr kumimoji="0" lang="de-DE" sz="20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%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Gesamtförderung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endPara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D585D906-A991-3F95-BBD2-7BA50BCD522A}"/>
                </a:ext>
              </a:extLst>
            </p:cNvPr>
            <p:cNvSpPr/>
            <p:nvPr/>
          </p:nvSpPr>
          <p:spPr>
            <a:xfrm>
              <a:off x="9516735" y="2168900"/>
              <a:ext cx="219584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21.000</a:t>
              </a:r>
              <a:r>
                <a:rPr kumimoji="0" lang="de-DE" sz="18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€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E9A84FB-64EC-06EE-B1A6-B0BC8186BB79}"/>
              </a:ext>
            </a:extLst>
          </p:cNvPr>
          <p:cNvGrpSpPr/>
          <p:nvPr/>
        </p:nvGrpSpPr>
        <p:grpSpPr>
          <a:xfrm>
            <a:off x="2738716" y="1088739"/>
            <a:ext cx="2195840" cy="5769261"/>
            <a:chOff x="2738716" y="1088739"/>
            <a:chExt cx="2195840" cy="576926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FEF09F6-70C4-0B06-8E2B-CEEDF7D24FA2}"/>
                </a:ext>
              </a:extLst>
            </p:cNvPr>
            <p:cNvSpPr/>
            <p:nvPr/>
          </p:nvSpPr>
          <p:spPr>
            <a:xfrm>
              <a:off x="2738716" y="2528900"/>
              <a:ext cx="2195840" cy="432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Ende 2028 für den 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frühzeitigen Austausch alter fossiler Heizungen 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(für funktionstüchtige</a:t>
              </a:r>
              <a:b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Öl-, Kohle-, Gasetagen- oder Nachtspeicher-heizungen sowie mehr als zwanzig Jahre alte Biomasse- und Gasheizungen) für selbstnutzende Eigentümerinnen und Eigentümer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D4DE5ED-B853-3254-94C3-553C0595E20F}"/>
                </a:ext>
              </a:extLst>
            </p:cNvPr>
            <p:cNvSpPr/>
            <p:nvPr/>
          </p:nvSpPr>
          <p:spPr>
            <a:xfrm>
              <a:off x="2738716" y="1088739"/>
              <a:ext cx="2195840" cy="1440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+ </a:t>
              </a:r>
              <a:r>
                <a:rPr kumimoji="0" lang="de-DE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</a:t>
              </a:r>
              <a:r>
                <a:rPr kumimoji="0" lang="de-DE" sz="20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%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Klimageschwindig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</a:t>
              </a:r>
              <a:r>
                <a:rPr kumimoji="0" lang="de-DE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keits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-Bonus 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31B6F732-43F9-2446-28F8-CBF606B5F61A}"/>
                </a:ext>
              </a:extLst>
            </p:cNvPr>
            <p:cNvSpPr/>
            <p:nvPr/>
          </p:nvSpPr>
          <p:spPr>
            <a:xfrm>
              <a:off x="2738716" y="2168900"/>
              <a:ext cx="219584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6.000</a:t>
              </a:r>
              <a:r>
                <a:rPr kumimoji="0" lang="de-DE" sz="18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€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A56A3A6-39B9-A980-A9F3-0BC50CD382B3}"/>
              </a:ext>
            </a:extLst>
          </p:cNvPr>
          <p:cNvGrpSpPr/>
          <p:nvPr/>
        </p:nvGrpSpPr>
        <p:grpSpPr>
          <a:xfrm>
            <a:off x="479376" y="1088739"/>
            <a:ext cx="2195840" cy="5769261"/>
            <a:chOff x="479376" y="1088739"/>
            <a:chExt cx="2195840" cy="5769261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C691ABC-92B1-0EF9-7424-238ADC9B9D00}"/>
                </a:ext>
              </a:extLst>
            </p:cNvPr>
            <p:cNvSpPr/>
            <p:nvPr/>
          </p:nvSpPr>
          <p:spPr>
            <a:xfrm>
              <a:off x="479376" y="2528900"/>
              <a:ext cx="2195840" cy="432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Förderung für Wohn- und Nicht-wohngebäuden 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für alle 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Antragstellergruppen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Rechteck: eine Ecke abgerundet 23">
              <a:extLst>
                <a:ext uri="{FF2B5EF4-FFF2-40B4-BE49-F238E27FC236}">
                  <a16:creationId xmlns:a16="http://schemas.microsoft.com/office/drawing/2014/main" id="{44A00CE2-693E-80BB-A253-832C873A5984}"/>
                </a:ext>
              </a:extLst>
            </p:cNvPr>
            <p:cNvSpPr/>
            <p:nvPr/>
          </p:nvSpPr>
          <p:spPr>
            <a:xfrm flipH="1">
              <a:off x="479376" y="1088739"/>
              <a:ext cx="2195840" cy="1440161"/>
            </a:xfrm>
            <a:prstGeom prst="round1Rect">
              <a:avLst>
                <a:gd name="adj" fmla="val 898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</a:t>
              </a:r>
              <a:r>
                <a:rPr kumimoji="0" lang="de-DE" sz="20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%</a:t>
              </a: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Grundförderung</a:t>
              </a: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1200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70E02B0-5303-BF67-3A8D-6FA86CDBF5E8}"/>
                </a:ext>
              </a:extLst>
            </p:cNvPr>
            <p:cNvSpPr/>
            <p:nvPr/>
          </p:nvSpPr>
          <p:spPr>
            <a:xfrm>
              <a:off x="479376" y="2168900"/>
              <a:ext cx="219584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bis zu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9.000</a:t>
              </a:r>
              <a:r>
                <a:rPr kumimoji="0" lang="de-DE" sz="1800" b="1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€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3F40D4-727C-E6E7-4FF8-4D2CBBA0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  <a:noFill/>
        </p:spPr>
        <p:txBody>
          <a:bodyPr/>
          <a:lstStyle/>
          <a:p>
            <a:r>
              <a:rPr lang="de-DE" sz="2600"/>
              <a:t>Wie fördert die Bundesregierung den Umstieg auf Erneuerbares Heizen?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0297DB81-B8B8-4838-29E2-5288889669B4}"/>
              </a:ext>
            </a:extLst>
          </p:cNvPr>
          <p:cNvGrpSpPr/>
          <p:nvPr/>
        </p:nvGrpSpPr>
        <p:grpSpPr>
          <a:xfrm>
            <a:off x="-49" y="5436604"/>
            <a:ext cx="12192050" cy="1592796"/>
            <a:chOff x="-49" y="5436604"/>
            <a:chExt cx="12192050" cy="1592796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B48AFC5-6A55-887A-B5C3-12FE4EA5CABF}"/>
                </a:ext>
              </a:extLst>
            </p:cNvPr>
            <p:cNvSpPr/>
            <p:nvPr/>
          </p:nvSpPr>
          <p:spPr>
            <a:xfrm>
              <a:off x="-49" y="5436604"/>
              <a:ext cx="12192050" cy="1592796"/>
            </a:xfrm>
            <a:custGeom>
              <a:avLst/>
              <a:gdLst>
                <a:gd name="connsiteX0" fmla="*/ 49 w 11233199"/>
                <a:gd name="connsiteY0" fmla="*/ 0 h 1592796"/>
                <a:gd name="connsiteX1" fmla="*/ 1297 w 11233199"/>
                <a:gd name="connsiteY1" fmla="*/ 0 h 1592796"/>
                <a:gd name="connsiteX2" fmla="*/ 5616624 w 11233199"/>
                <a:gd name="connsiteY2" fmla="*/ 576064 h 1592796"/>
                <a:gd name="connsiteX3" fmla="*/ 11231951 w 11233199"/>
                <a:gd name="connsiteY3" fmla="*/ 0 h 1592796"/>
                <a:gd name="connsiteX4" fmla="*/ 11233199 w 11233199"/>
                <a:gd name="connsiteY4" fmla="*/ 0 h 1592796"/>
                <a:gd name="connsiteX5" fmla="*/ 11233199 w 11233199"/>
                <a:gd name="connsiteY5" fmla="*/ 1116000 h 1592796"/>
                <a:gd name="connsiteX6" fmla="*/ 11233199 w 11233199"/>
                <a:gd name="connsiteY6" fmla="*/ 1592796 h 1592796"/>
                <a:gd name="connsiteX7" fmla="*/ 0 w 11233199"/>
                <a:gd name="connsiteY7" fmla="*/ 1592796 h 1592796"/>
                <a:gd name="connsiteX8" fmla="*/ 0 w 11233199"/>
                <a:gd name="connsiteY8" fmla="*/ 1116000 h 1592796"/>
                <a:gd name="connsiteX9" fmla="*/ 49 w 11233199"/>
                <a:gd name="connsiteY9" fmla="*/ 1116000 h 159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3199" h="1592796">
                  <a:moveTo>
                    <a:pt x="49" y="0"/>
                  </a:moveTo>
                  <a:lnTo>
                    <a:pt x="1297" y="0"/>
                  </a:lnTo>
                  <a:lnTo>
                    <a:pt x="5616624" y="576064"/>
                  </a:lnTo>
                  <a:lnTo>
                    <a:pt x="11231951" y="0"/>
                  </a:lnTo>
                  <a:lnTo>
                    <a:pt x="11233199" y="0"/>
                  </a:lnTo>
                  <a:lnTo>
                    <a:pt x="11233199" y="1116000"/>
                  </a:lnTo>
                  <a:lnTo>
                    <a:pt x="11233199" y="1592796"/>
                  </a:lnTo>
                  <a:lnTo>
                    <a:pt x="0" y="1592796"/>
                  </a:lnTo>
                  <a:lnTo>
                    <a:pt x="0" y="1116000"/>
                  </a:lnTo>
                  <a:lnTo>
                    <a:pt x="49" y="111600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E9DF116-AD78-ED68-E4EB-2824D27D1163}"/>
                </a:ext>
              </a:extLst>
            </p:cNvPr>
            <p:cNvGrpSpPr/>
            <p:nvPr/>
          </p:nvGrpSpPr>
          <p:grpSpPr>
            <a:xfrm>
              <a:off x="911424" y="6228020"/>
              <a:ext cx="10539350" cy="369332"/>
              <a:chOff x="525153" y="6115333"/>
              <a:chExt cx="10539350" cy="369332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FA5511F-73CB-730A-B2F8-38DD6EA67AEE}"/>
                  </a:ext>
                </a:extLst>
              </p:cNvPr>
              <p:cNvSpPr txBox="1"/>
              <p:nvPr/>
            </p:nvSpPr>
            <p:spPr>
              <a:xfrm>
                <a:off x="666576" y="6115333"/>
                <a:ext cx="10397927" cy="36933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Tipp: Wer die Förderung bewilligt bekommen hat, hat 36 Monate / 3 Jahre Zeit für den Einbau</a:t>
                </a:r>
              </a:p>
            </p:txBody>
          </p:sp>
          <p:sp>
            <p:nvSpPr>
              <p:cNvPr id="17" name="Grafik 10">
                <a:extLst>
                  <a:ext uri="{FF2B5EF4-FFF2-40B4-BE49-F238E27FC236}">
                    <a16:creationId xmlns:a16="http://schemas.microsoft.com/office/drawing/2014/main" id="{B57235FD-C85D-A71F-B6CE-66E13C24CD30}"/>
                  </a:ext>
                </a:extLst>
              </p:cNvPr>
              <p:cNvSpPr/>
              <p:nvPr/>
            </p:nvSpPr>
            <p:spPr>
              <a:xfrm>
                <a:off x="525153" y="6152900"/>
                <a:ext cx="160474" cy="294200"/>
              </a:xfrm>
              <a:custGeom>
                <a:avLst/>
                <a:gdLst>
                  <a:gd name="connsiteX0" fmla="*/ 152409 w 1828819"/>
                  <a:gd name="connsiteY0" fmla="*/ 3352795 h 3352795"/>
                  <a:gd name="connsiteX1" fmla="*/ 44663 w 1828819"/>
                  <a:gd name="connsiteY1" fmla="*/ 3308142 h 3352795"/>
                  <a:gd name="connsiteX2" fmla="*/ 44663 w 1828819"/>
                  <a:gd name="connsiteY2" fmla="*/ 3092648 h 3352795"/>
                  <a:gd name="connsiteX3" fmla="*/ 1460916 w 1828819"/>
                  <a:gd name="connsiteY3" fmla="*/ 1676395 h 3352795"/>
                  <a:gd name="connsiteX4" fmla="*/ 44663 w 1828819"/>
                  <a:gd name="connsiteY4" fmla="*/ 260142 h 3352795"/>
                  <a:gd name="connsiteX5" fmla="*/ 44663 w 1828819"/>
                  <a:gd name="connsiteY5" fmla="*/ 44648 h 3352795"/>
                  <a:gd name="connsiteX6" fmla="*/ 260156 w 1828819"/>
                  <a:gd name="connsiteY6" fmla="*/ 44648 h 3352795"/>
                  <a:gd name="connsiteX7" fmla="*/ 1784156 w 1828819"/>
                  <a:gd name="connsiteY7" fmla="*/ 1568649 h 3352795"/>
                  <a:gd name="connsiteX8" fmla="*/ 1784156 w 1828819"/>
                  <a:gd name="connsiteY8" fmla="*/ 1784142 h 3352795"/>
                  <a:gd name="connsiteX9" fmla="*/ 260156 w 1828819"/>
                  <a:gd name="connsiteY9" fmla="*/ 3308142 h 3352795"/>
                  <a:gd name="connsiteX10" fmla="*/ 152409 w 1828819"/>
                  <a:gd name="connsiteY10" fmla="*/ 3352795 h 33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8819" h="3352795">
                    <a:moveTo>
                      <a:pt x="152409" y="3352795"/>
                    </a:moveTo>
                    <a:cubicBezTo>
                      <a:pt x="113433" y="3352795"/>
                      <a:pt x="74419" y="3337898"/>
                      <a:pt x="44663" y="3308142"/>
                    </a:cubicBezTo>
                    <a:cubicBezTo>
                      <a:pt x="-14888" y="3248592"/>
                      <a:pt x="-14888" y="3152161"/>
                      <a:pt x="44663" y="3092648"/>
                    </a:cubicBezTo>
                    <a:lnTo>
                      <a:pt x="1460916" y="1676395"/>
                    </a:lnTo>
                    <a:lnTo>
                      <a:pt x="44663" y="260142"/>
                    </a:lnTo>
                    <a:cubicBezTo>
                      <a:pt x="-14888" y="200592"/>
                      <a:pt x="-14888" y="104161"/>
                      <a:pt x="44663" y="44648"/>
                    </a:cubicBezTo>
                    <a:cubicBezTo>
                      <a:pt x="104213" y="-14864"/>
                      <a:pt x="200644" y="-14902"/>
                      <a:pt x="260156" y="44648"/>
                    </a:cubicBezTo>
                    <a:lnTo>
                      <a:pt x="1784156" y="1568649"/>
                    </a:lnTo>
                    <a:cubicBezTo>
                      <a:pt x="1843707" y="1628199"/>
                      <a:pt x="1843707" y="1724630"/>
                      <a:pt x="1784156" y="1784142"/>
                    </a:cubicBezTo>
                    <a:lnTo>
                      <a:pt x="260156" y="3308142"/>
                    </a:lnTo>
                    <a:cubicBezTo>
                      <a:pt x="230400" y="3337898"/>
                      <a:pt x="191386" y="3352795"/>
                      <a:pt x="152409" y="335279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ECFF25EB-6F19-35EE-CF39-AD33231170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8908" y="3688806"/>
            <a:ext cx="411492" cy="41149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B1880C1B-C654-5F97-49B4-88401DC72424}"/>
              </a:ext>
            </a:extLst>
          </p:cNvPr>
          <p:cNvSpPr txBox="1"/>
          <p:nvPr/>
        </p:nvSpPr>
        <p:spPr>
          <a:xfrm>
            <a:off x="9516734" y="4123306"/>
            <a:ext cx="2195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Installateur hilft bei</a:t>
            </a:r>
            <a:b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der Beantragung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A44B4596-A195-DD67-5BD0-C56ABC02467F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2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3F3FB8B-A54E-2B02-663F-C57631384A15}"/>
              </a:ext>
            </a:extLst>
          </p:cNvPr>
          <p:cNvSpPr/>
          <p:nvPr/>
        </p:nvSpPr>
        <p:spPr>
          <a:xfrm>
            <a:off x="4876800" y="2621212"/>
            <a:ext cx="7315200" cy="2302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C79757-C557-0969-D0E9-818A456BD3D2}"/>
              </a:ext>
            </a:extLst>
          </p:cNvPr>
          <p:cNvSpPr txBox="1"/>
          <p:nvPr/>
        </p:nvSpPr>
        <p:spPr>
          <a:xfrm>
            <a:off x="5868653" y="2621650"/>
            <a:ext cx="5411925" cy="1831981"/>
          </a:xfrm>
          <a:prstGeom prst="rect">
            <a:avLst/>
          </a:prstGeom>
          <a:noFill/>
        </p:spPr>
        <p:txBody>
          <a:bodyPr wrap="square" lIns="0" tIns="25200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Die Gesamtkosten inklusive Installation liegen für eine Luft-Wasser-Wärmepumpe zwischen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29.000 und 38.000 Euro.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Aktuell werden Wärmepumpen mit bis zu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70</a:t>
            </a:r>
            <a:r>
              <a:rPr kumimoji="0" lang="de-DE" sz="2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%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gefördert: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also bis zu 21.000 Euro.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1" name="Pfeil: Fünfeck 40">
            <a:extLst>
              <a:ext uri="{FF2B5EF4-FFF2-40B4-BE49-F238E27FC236}">
                <a16:creationId xmlns:a16="http://schemas.microsoft.com/office/drawing/2014/main" id="{6A52C4D1-1ABE-3A4B-4B0B-9BE13C9DE1D9}"/>
              </a:ext>
            </a:extLst>
          </p:cNvPr>
          <p:cNvSpPr/>
          <p:nvPr/>
        </p:nvSpPr>
        <p:spPr>
          <a:xfrm>
            <a:off x="0" y="2621211"/>
            <a:ext cx="5411924" cy="2302214"/>
          </a:xfrm>
          <a:prstGeom prst="homePlate">
            <a:avLst>
              <a:gd name="adj" fmla="val 103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86000" tIns="25200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Ein Angebot enthält viele Positionen </a:t>
            </a:r>
            <a:endParaRPr lang="de-DE" sz="1600" b="1">
              <a:solidFill>
                <a:prstClr val="white"/>
              </a:solidFill>
              <a:latin typeface="Segoe UI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Die Planung mit Berechnung, Wärmepumpe, Pufferspeicher, ggf. Tausch einiger Heizkörper, hydraulischer Abgleich, Verrohrung, Elektroinstallation, Fundament, Montage 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 Anfahrt für mehrere Tage etc. 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C44782-549C-4847-D326-5329D550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</p:spPr>
        <p:txBody>
          <a:bodyPr/>
          <a:lstStyle/>
          <a:p>
            <a:r>
              <a:rPr lang="de-DE"/>
              <a:t>Kosten für die Umstellung auf eine Luft-Wasser-Wärmepumpe.</a:t>
            </a:r>
            <a:br>
              <a:rPr lang="de-DE"/>
            </a:br>
            <a:r>
              <a:rPr lang="de-DE" b="0"/>
              <a:t>Typische Kosten für ein Haus mit 120 m</a:t>
            </a:r>
            <a:r>
              <a:rPr lang="de-DE" b="0" baseline="30000"/>
              <a:t>2</a:t>
            </a:r>
            <a:r>
              <a:rPr lang="de-DE" b="0"/>
              <a:t>, das 15.000 kWh/a Wärme braucht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5C7C78-1488-E2F2-8A7F-E669CC13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2B0A85A-291D-2A30-4D71-B37B523DBF9F}"/>
              </a:ext>
            </a:extLst>
          </p:cNvPr>
          <p:cNvSpPr txBox="1">
            <a:spLocks/>
          </p:cNvSpPr>
          <p:nvPr/>
        </p:nvSpPr>
        <p:spPr>
          <a:xfrm>
            <a:off x="6554673" y="5069973"/>
            <a:ext cx="5093827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de-DE" sz="1800" b="0" i="0" u="none" strike="noStrike" kern="1200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Eine neue Gasheizung inklusive eines hydraulischen Abgleichs Investitionskosten von</a:t>
            </a:r>
            <a:r>
              <a:rPr kumimoji="0" lang="de-DE" sz="1600" b="0" i="0" u="none" strike="noStrike" kern="1200" cap="none" spc="0" normalizeH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durchschnittlich 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13.000 Euro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anfallen. Eine Förderung, Bonus oder 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KFW-Kredite gibt es hier nicht. </a:t>
            </a: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highlight>
                <a:srgbClr val="00FFFF"/>
              </a:highlight>
              <a:uLnTx/>
              <a:uFillTx/>
              <a:latin typeface="Segoe UI"/>
              <a:ea typeface="Calibri"/>
              <a:cs typeface="Segoe UI" panose="020B0502040204020203" pitchFamily="34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80841F8-B3F2-FE34-6117-9C17CC5B34C5}"/>
              </a:ext>
            </a:extLst>
          </p:cNvPr>
          <p:cNvGrpSpPr/>
          <p:nvPr/>
        </p:nvGrpSpPr>
        <p:grpSpPr>
          <a:xfrm>
            <a:off x="5892800" y="5069973"/>
            <a:ext cx="432000" cy="432000"/>
            <a:chOff x="4367213" y="2348880"/>
            <a:chExt cx="540060" cy="540060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E7AB29E7-C3A1-B947-701E-1B491E27F38B}"/>
                </a:ext>
              </a:extLst>
            </p:cNvPr>
            <p:cNvSpPr/>
            <p:nvPr/>
          </p:nvSpPr>
          <p:spPr>
            <a:xfrm>
              <a:off x="4367213" y="2348880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Grafik 10">
              <a:extLst>
                <a:ext uri="{FF2B5EF4-FFF2-40B4-BE49-F238E27FC236}">
                  <a16:creationId xmlns:a16="http://schemas.microsoft.com/office/drawing/2014/main" id="{6D9919D5-828D-25CB-4F7E-E6B0D1FA0BD3}"/>
                </a:ext>
              </a:extLst>
            </p:cNvPr>
            <p:cNvSpPr/>
            <p:nvPr/>
          </p:nvSpPr>
          <p:spPr>
            <a:xfrm>
              <a:off x="4552086" y="2420881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3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05091 -2.59259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/>
      <p:bldP spid="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A0113-C4F9-EDD0-60B5-CF835208B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EBDAE-829F-7769-CC1C-DD741FC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42041"/>
            <a:ext cx="11449223" cy="792163"/>
          </a:xfrm>
        </p:spPr>
        <p:txBody>
          <a:bodyPr/>
          <a:lstStyle/>
          <a:p>
            <a:pPr lvl="0"/>
            <a:r>
              <a:rPr lang="de-DE"/>
              <a:t>So rechnet sich eine Wärmepumpe</a:t>
            </a:r>
            <a:br>
              <a:rPr lang="de-DE"/>
            </a:br>
            <a:r>
              <a:rPr lang="de-DE" sz="2400" b="0"/>
              <a:t>Beispiel Luft-Wasser-Wärmepumpe*</a:t>
            </a:r>
            <a:br>
              <a:rPr lang="de-DE"/>
            </a:br>
            <a:endParaRPr lang="de-DE" b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E55BE3-25E5-BE42-11DA-F1121D59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B67E5A6-DD6C-2471-BA33-8F9122696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11998"/>
              </p:ext>
            </p:extLst>
          </p:nvPr>
        </p:nvGraphicFramePr>
        <p:xfrm>
          <a:off x="479425" y="1994390"/>
          <a:ext cx="11232577" cy="413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23">
                  <a:extLst>
                    <a:ext uri="{9D8B030D-6E8A-4147-A177-3AD203B41FA5}">
                      <a16:colId xmlns:a16="http://schemas.microsoft.com/office/drawing/2014/main" val="535665413"/>
                    </a:ext>
                  </a:extLst>
                </a:gridCol>
                <a:gridCol w="3492077">
                  <a:extLst>
                    <a:ext uri="{9D8B030D-6E8A-4147-A177-3AD203B41FA5}">
                      <a16:colId xmlns:a16="http://schemas.microsoft.com/office/drawing/2014/main" val="2744097658"/>
                    </a:ext>
                  </a:extLst>
                </a:gridCol>
                <a:gridCol w="3492077">
                  <a:extLst>
                    <a:ext uri="{9D8B030D-6E8A-4147-A177-3AD203B41FA5}">
                      <a16:colId xmlns:a16="http://schemas.microsoft.com/office/drawing/2014/main" val="1999920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Höchste Förderung +</a:t>
                      </a:r>
                      <a:br>
                        <a:rPr lang="de-DE" sz="16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günstiger Preis </a:t>
                      </a:r>
                      <a:endParaRPr lang="de-DE" sz="1600" b="0">
                        <a:solidFill>
                          <a:schemeClr val="bg1"/>
                        </a:solidFill>
                      </a:endParaRPr>
                    </a:p>
                  </a:txBody>
                  <a:tcPr marL="1044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Geringere Förderung +</a:t>
                      </a:r>
                      <a:br>
                        <a:rPr lang="de-DE" sz="16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hoher Preis </a:t>
                      </a:r>
                      <a:endParaRPr lang="de-DE" sz="1600" b="0">
                        <a:solidFill>
                          <a:schemeClr val="bg1"/>
                        </a:solidFill>
                      </a:endParaRPr>
                    </a:p>
                  </a:txBody>
                  <a:tcPr marL="1044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83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>
                          <a:solidFill>
                            <a:schemeClr val="accent1"/>
                          </a:solidFill>
                        </a:rPr>
                        <a:t>Anschaffungskosten Wärmepumpe </a:t>
                      </a: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052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>
                          <a:solidFill>
                            <a:schemeClr val="accent1"/>
                          </a:solidFill>
                        </a:rPr>
                        <a:t>Förderung der Bundesregierung </a:t>
                      </a:r>
                      <a:br>
                        <a:rPr lang="de-DE" sz="1600" b="0">
                          <a:solidFill>
                            <a:schemeClr val="accent1"/>
                          </a:solidFill>
                        </a:rPr>
                      </a:br>
                      <a:r>
                        <a:rPr lang="de-DE" sz="1400" b="0" i="0">
                          <a:solidFill>
                            <a:schemeClr val="accent1"/>
                          </a:solidFill>
                        </a:rPr>
                        <a:t>(maximal förderfähiger Betrag 30.000 Euro)</a:t>
                      </a:r>
                      <a:endParaRPr lang="de-DE" sz="1600" b="0" i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095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accent1"/>
                          </a:solidFill>
                        </a:rPr>
                        <a:t>Eigenanteil für Wärmepumpe</a:t>
                      </a: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74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accent1"/>
                          </a:solidFill>
                        </a:rPr>
                        <a:t>Vermiedener Invest für neue Gasheizung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47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accent1"/>
                          </a:solidFill>
                        </a:rPr>
                        <a:t>Schätzung Betriebskosteneinsparung wegen Erneuerbarer Energien auf 10 Jahre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u="none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44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Bilanz einer Wärmepumpenanschaffung nach 10 Jahren </a:t>
                      </a:r>
                      <a:r>
                        <a:rPr lang="de-DE" sz="1600" b="1">
                          <a:solidFill>
                            <a:schemeClr val="bg1"/>
                          </a:solidFill>
                          <a:ea typeface="Calibri"/>
                          <a:cs typeface="Segoe UI" panose="020B0502040204020203" pitchFamily="34" charset="0"/>
                        </a:rPr>
                        <a:t>   </a:t>
                      </a:r>
                      <a:endParaRPr lang="de-DE" sz="1600" b="1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u="none">
                        <a:solidFill>
                          <a:schemeClr val="bg1"/>
                        </a:solidFill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1" u="none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144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1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accent1"/>
                          </a:solidFill>
                        </a:rPr>
                        <a:t>+ Wertsteigerung des Hauses</a:t>
                      </a: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72000" marB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1">
                        <a:solidFill>
                          <a:schemeClr val="accent2"/>
                        </a:solidFill>
                      </a:endParaRPr>
                    </a:p>
                  </a:txBody>
                  <a:tcPr marL="108000" marR="108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8475"/>
                  </a:ext>
                </a:extLst>
              </a:tr>
            </a:tbl>
          </a:graphicData>
        </a:graphic>
      </p:graphicFrame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A534C36-E62B-68CE-D2FD-1B3BF6592FB9}"/>
              </a:ext>
            </a:extLst>
          </p:cNvPr>
          <p:cNvSpPr txBox="1">
            <a:spLocks/>
          </p:cNvSpPr>
          <p:nvPr/>
        </p:nvSpPr>
        <p:spPr>
          <a:xfrm>
            <a:off x="479424" y="6309320"/>
            <a:ext cx="11053180" cy="3971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de-DE" sz="900" b="0" i="0" u="none" strike="noStrike" kern="1200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kumimoji="0" lang="de-DE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*Die Gesamtkosten inklusive Installation liegen für eine Luft-Wasser-Wärmepumpe zwischen 29.000 und 38.000 Euro. Grundförderung + Effizienzbonus liegen bei 10.500 €, die maximale Fördersumme liegt bei 21.000 € Rechnungsbasis: „Heizkosten und Treibhausgasemissionen in Bestandswohngebäuden Aktualisierung auf Basis der GEG-Novelle 2024“ Ariadne-Analyse [Studie von Fraunhofer ISE]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D94E93-4456-C9E5-BAB5-BDECA9FF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96" y="2062791"/>
            <a:ext cx="432048" cy="432046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20AE5A5-BA71-1B2C-16B6-0286E706BFD6}"/>
              </a:ext>
            </a:extLst>
          </p:cNvPr>
          <p:cNvGrpSpPr/>
          <p:nvPr/>
        </p:nvGrpSpPr>
        <p:grpSpPr>
          <a:xfrm>
            <a:off x="5576956" y="2693680"/>
            <a:ext cx="2367509" cy="1301911"/>
            <a:chOff x="5576956" y="2693680"/>
            <a:chExt cx="2367509" cy="1301911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7E37B8A-10ED-4049-C52C-048CFEDFEEE3}"/>
                </a:ext>
              </a:extLst>
            </p:cNvPr>
            <p:cNvSpPr txBox="1"/>
            <p:nvPr/>
          </p:nvSpPr>
          <p:spPr>
            <a:xfrm>
              <a:off x="6311900" y="2693680"/>
              <a:ext cx="16325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- 29.000 Euro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2B520B4-8E55-1D23-EDF4-15CA3BE3C299}"/>
                </a:ext>
              </a:extLst>
            </p:cNvPr>
            <p:cNvSpPr txBox="1"/>
            <p:nvPr/>
          </p:nvSpPr>
          <p:spPr>
            <a:xfrm>
              <a:off x="5576956" y="3161809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+ 20.300 Euro (70 %) 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A783BED-0B25-4B54-EAAA-DD26EA1AAC06}"/>
                </a:ext>
              </a:extLst>
            </p:cNvPr>
            <p:cNvSpPr txBox="1"/>
            <p:nvPr/>
          </p:nvSpPr>
          <p:spPr>
            <a:xfrm>
              <a:off x="5576956" y="3718592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- 8.700 Euro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B9E4B8C-9DBD-057A-6C72-03764DBFE8AD}"/>
              </a:ext>
            </a:extLst>
          </p:cNvPr>
          <p:cNvGrpSpPr/>
          <p:nvPr/>
        </p:nvGrpSpPr>
        <p:grpSpPr>
          <a:xfrm>
            <a:off x="5576956" y="4126813"/>
            <a:ext cx="2367509" cy="1451394"/>
            <a:chOff x="5576956" y="4126813"/>
            <a:chExt cx="2367509" cy="145139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17E81EF-D90C-949F-8713-B3EAB487A966}"/>
                </a:ext>
              </a:extLst>
            </p:cNvPr>
            <p:cNvSpPr txBox="1"/>
            <p:nvPr/>
          </p:nvSpPr>
          <p:spPr>
            <a:xfrm>
              <a:off x="5576956" y="4126813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+13.000 Euro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34AC9C7-5249-D752-D05F-0075131C4BDD}"/>
                </a:ext>
              </a:extLst>
            </p:cNvPr>
            <p:cNvSpPr txBox="1"/>
            <p:nvPr/>
          </p:nvSpPr>
          <p:spPr>
            <a:xfrm>
              <a:off x="5576956" y="4653136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+10.000 Euro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EA26B38-00C8-CD57-639E-3EADDA4BA525}"/>
                </a:ext>
              </a:extLst>
            </p:cNvPr>
            <p:cNvSpPr txBox="1"/>
            <p:nvPr/>
          </p:nvSpPr>
          <p:spPr>
            <a:xfrm>
              <a:off x="5576956" y="5301208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+14.300 Euro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2E710FC-AD29-E2A0-F685-95F5BD033796}"/>
              </a:ext>
            </a:extLst>
          </p:cNvPr>
          <p:cNvGrpSpPr/>
          <p:nvPr/>
        </p:nvGrpSpPr>
        <p:grpSpPr>
          <a:xfrm>
            <a:off x="9165095" y="2693680"/>
            <a:ext cx="2367509" cy="1301911"/>
            <a:chOff x="9165095" y="2693680"/>
            <a:chExt cx="2367509" cy="1301911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61AF8F8-C61D-034B-9B0E-825F1A84AAE9}"/>
                </a:ext>
              </a:extLst>
            </p:cNvPr>
            <p:cNvSpPr txBox="1"/>
            <p:nvPr/>
          </p:nvSpPr>
          <p:spPr>
            <a:xfrm>
              <a:off x="9900039" y="2693680"/>
              <a:ext cx="16325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- 38.000 Euro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5FD0ED2-E14A-88ED-679E-98AB9ACD8964}"/>
                </a:ext>
              </a:extLst>
            </p:cNvPr>
            <p:cNvSpPr txBox="1"/>
            <p:nvPr/>
          </p:nvSpPr>
          <p:spPr>
            <a:xfrm>
              <a:off x="9165095" y="3161809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+ 10.500 Euro (35 %)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6409B01-D2D0-0E00-BEA5-CC6B27E37EA0}"/>
                </a:ext>
              </a:extLst>
            </p:cNvPr>
            <p:cNvSpPr txBox="1"/>
            <p:nvPr/>
          </p:nvSpPr>
          <p:spPr>
            <a:xfrm>
              <a:off x="9165095" y="3718592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- 27.500 Euro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ADA749E-E4E6-ABCA-D47A-C724BD37B31A}"/>
              </a:ext>
            </a:extLst>
          </p:cNvPr>
          <p:cNvGrpSpPr/>
          <p:nvPr/>
        </p:nvGrpSpPr>
        <p:grpSpPr>
          <a:xfrm>
            <a:off x="9165095" y="4126813"/>
            <a:ext cx="2367509" cy="1451394"/>
            <a:chOff x="9165095" y="4126813"/>
            <a:chExt cx="2367509" cy="1451394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6D924B6-E198-A8AF-3AD0-C5BA6BE7D742}"/>
                </a:ext>
              </a:extLst>
            </p:cNvPr>
            <p:cNvSpPr txBox="1"/>
            <p:nvPr/>
          </p:nvSpPr>
          <p:spPr>
            <a:xfrm>
              <a:off x="9165095" y="4126813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+13.000 Euro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C8CD9EB-F465-BF07-52C0-E6DC30E8D21C}"/>
                </a:ext>
              </a:extLst>
            </p:cNvPr>
            <p:cNvSpPr txBox="1"/>
            <p:nvPr/>
          </p:nvSpPr>
          <p:spPr>
            <a:xfrm>
              <a:off x="9165095" y="4653136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+10.000 Euro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9A21DB2-0A6C-2F00-5D08-D8A41F9CE94B}"/>
                </a:ext>
              </a:extLst>
            </p:cNvPr>
            <p:cNvSpPr txBox="1"/>
            <p:nvPr/>
          </p:nvSpPr>
          <p:spPr>
            <a:xfrm>
              <a:off x="9165095" y="5301208"/>
              <a:ext cx="23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-4.500 Euro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7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B630A-506C-C11C-0329-7F691BA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Drei Modelle zur Finanzierung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588BE19-70ED-4FEE-06D9-49AF9B2B6E0C}"/>
              </a:ext>
            </a:extLst>
          </p:cNvPr>
          <p:cNvGrpSpPr/>
          <p:nvPr/>
        </p:nvGrpSpPr>
        <p:grpSpPr>
          <a:xfrm>
            <a:off x="8256588" y="0"/>
            <a:ext cx="3935412" cy="6858000"/>
            <a:chOff x="8256588" y="-99392"/>
            <a:chExt cx="3935412" cy="6858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FB75527-51DB-677F-B077-B49B4A71B211}"/>
                </a:ext>
              </a:extLst>
            </p:cNvPr>
            <p:cNvSpPr/>
            <p:nvPr/>
          </p:nvSpPr>
          <p:spPr>
            <a:xfrm>
              <a:off x="8256588" y="-99392"/>
              <a:ext cx="393541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E77A77D-EA8A-2BEC-1E08-5450706C3E69}"/>
                </a:ext>
              </a:extLst>
            </p:cNvPr>
            <p:cNvSpPr txBox="1"/>
            <p:nvPr/>
          </p:nvSpPr>
          <p:spPr>
            <a:xfrm>
              <a:off x="8582869" y="1944614"/>
              <a:ext cx="3273771" cy="276998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Auch Ältere bekommen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bei den großen Herstellern einen Vertrag, wenn Dritte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Segoe UI" panose="020B0502040204020203" pitchFamily="34" charset="0"/>
                  <a:sym typeface="Wingdings" panose="05000000000000000000" pitchFamily="2" charset="2"/>
                </a:rPr>
                <a:t>(z. B. Erben) mit unter-schreiben. Bei einem Haus-verkauf wird der Vertrag übernommen oder auf-gelöst und die Anlage übernommen. 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99E959A-D75F-29F8-416E-AC06B24DC24A}"/>
              </a:ext>
            </a:extLst>
          </p:cNvPr>
          <p:cNvGrpSpPr/>
          <p:nvPr/>
        </p:nvGrpSpPr>
        <p:grpSpPr>
          <a:xfrm>
            <a:off x="481872" y="1702718"/>
            <a:ext cx="6403514" cy="540000"/>
            <a:chOff x="481872" y="1702718"/>
            <a:chExt cx="6403514" cy="54000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BFA0E87-3729-D549-2D2D-B31C8BF67857}"/>
                </a:ext>
              </a:extLst>
            </p:cNvPr>
            <p:cNvSpPr txBox="1"/>
            <p:nvPr/>
          </p:nvSpPr>
          <p:spPr>
            <a:xfrm>
              <a:off x="1197157" y="1834219"/>
              <a:ext cx="56882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Direkt kaufen und bezahlen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63C53AE9-1379-90B7-2AE8-39632B750E6A}"/>
                </a:ext>
              </a:extLst>
            </p:cNvPr>
            <p:cNvSpPr/>
            <p:nvPr/>
          </p:nvSpPr>
          <p:spPr>
            <a:xfrm>
              <a:off x="481872" y="1702718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19CC94C-CD7D-45B2-9E4E-FAE627E53A20}"/>
              </a:ext>
            </a:extLst>
          </p:cNvPr>
          <p:cNvGrpSpPr/>
          <p:nvPr/>
        </p:nvGrpSpPr>
        <p:grpSpPr>
          <a:xfrm>
            <a:off x="480624" y="2548469"/>
            <a:ext cx="7344164" cy="1085608"/>
            <a:chOff x="480624" y="2372029"/>
            <a:chExt cx="7344164" cy="1085608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9D164654-3B6B-821F-3584-9441108C46B9}"/>
                </a:ext>
              </a:extLst>
            </p:cNvPr>
            <p:cNvSpPr/>
            <p:nvPr/>
          </p:nvSpPr>
          <p:spPr>
            <a:xfrm>
              <a:off x="480624" y="2372029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1016E49-0D64-E621-615F-3A0FC974A3DA}"/>
                </a:ext>
              </a:extLst>
            </p:cNvPr>
            <p:cNvSpPr txBox="1"/>
            <p:nvPr/>
          </p:nvSpPr>
          <p:spPr>
            <a:xfrm>
              <a:off x="1197157" y="2380419"/>
              <a:ext cx="662763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Direkt kaufen und den Restbetrag</a:t>
              </a:r>
              <a:b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über einen Kredit finanzieren </a:t>
              </a:r>
              <a:b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17C1E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wie z. B. KfW-Ergänzungskredit mit niedrigen Zinsen für 10 Jahre </a:t>
              </a: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(Zinsen des KfW-Ergänzungskredit an Einkommensgrenze gekoppelt) </a:t>
              </a: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48DDE69-673F-115D-A9BA-9FE5C04235B2}"/>
              </a:ext>
            </a:extLst>
          </p:cNvPr>
          <p:cNvGrpSpPr/>
          <p:nvPr/>
        </p:nvGrpSpPr>
        <p:grpSpPr>
          <a:xfrm>
            <a:off x="479376" y="3909050"/>
            <a:ext cx="7777212" cy="2323713"/>
            <a:chOff x="479376" y="3857270"/>
            <a:chExt cx="7777212" cy="2323713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F40C403E-BFCE-CC14-235C-352B750F6236}"/>
                </a:ext>
              </a:extLst>
            </p:cNvPr>
            <p:cNvSpPr/>
            <p:nvPr/>
          </p:nvSpPr>
          <p:spPr>
            <a:xfrm>
              <a:off x="479376" y="3857270"/>
              <a:ext cx="540000" cy="54000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4320D88-566E-19D5-4347-1F5AAC662E36}"/>
                </a:ext>
              </a:extLst>
            </p:cNvPr>
            <p:cNvSpPr txBox="1"/>
            <p:nvPr/>
          </p:nvSpPr>
          <p:spPr>
            <a:xfrm>
              <a:off x="1197157" y="3857270"/>
              <a:ext cx="7059431" cy="232371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Mietkauf (auch Leasing genannt)</a:t>
              </a:r>
              <a:b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für 10 oder 15 Jahre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Die Förderung ist auch hier gesichert. Keine Restsumme und auch kein eigener Kredit nötig: stattdessen monatlich stabile Raten.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Die Kosten für Wärmepumpe + Installation + Heizkörpertausch, jahrelange Wartung und ggf. Reparaturen trägt der Anbieter.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2027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Die Anlage geht dann nach 10 oder 15 Jahren in den Besitz über. </a:t>
              </a:r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198284D-84F2-C450-33A5-8F6F00161C3D}"/>
                </a:ext>
              </a:extLst>
            </p:cNvPr>
            <p:cNvCxnSpPr>
              <a:cxnSpLocks/>
            </p:cNvCxnSpPr>
            <p:nvPr/>
          </p:nvCxnSpPr>
          <p:spPr>
            <a:xfrm>
              <a:off x="1197157" y="5143492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A3F71888-694B-F1DF-ED9F-1FF781D43AEB}"/>
                </a:ext>
              </a:extLst>
            </p:cNvPr>
            <p:cNvCxnSpPr>
              <a:cxnSpLocks/>
            </p:cNvCxnSpPr>
            <p:nvPr/>
          </p:nvCxnSpPr>
          <p:spPr>
            <a:xfrm>
              <a:off x="1197157" y="5806996"/>
              <a:ext cx="3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40786599-2201-A4C7-099E-10CB37D54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3066" y="712319"/>
            <a:ext cx="773376" cy="773376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F06399B-557E-13FB-0336-C15D7A094E1E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4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0FD9B6-6BD8-C661-5779-3CCD2A0B3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77C27C-4D6B-3748-9798-A3A5592245E3}"/>
              </a:ext>
            </a:extLst>
          </p:cNvPr>
          <p:cNvSpPr/>
          <p:nvPr/>
        </p:nvSpPr>
        <p:spPr>
          <a:xfrm>
            <a:off x="1887762" y="2350376"/>
            <a:ext cx="5267908" cy="254026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Informieren, beraten lassen und entscheiden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17C1E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5FA0D22-4B2B-D22B-CE2E-781517AEAEEA}"/>
              </a:ext>
            </a:extLst>
          </p:cNvPr>
          <p:cNvSpPr/>
          <p:nvPr/>
        </p:nvSpPr>
        <p:spPr>
          <a:xfrm>
            <a:off x="8998455" y="788275"/>
            <a:ext cx="2425545" cy="1562101"/>
          </a:xfrm>
          <a:custGeom>
            <a:avLst/>
            <a:gdLst>
              <a:gd name="connsiteX0" fmla="*/ 0 w 2425545"/>
              <a:gd name="connsiteY0" fmla="*/ 0 h 1562101"/>
              <a:gd name="connsiteX1" fmla="*/ 2425545 w 2425545"/>
              <a:gd name="connsiteY1" fmla="*/ 0 h 1562101"/>
              <a:gd name="connsiteX2" fmla="*/ 2425545 w 2425545"/>
              <a:gd name="connsiteY2" fmla="*/ 1475295 h 1562101"/>
              <a:gd name="connsiteX3" fmla="*/ 2338739 w 2425545"/>
              <a:gd name="connsiteY3" fmla="*/ 1562101 h 1562101"/>
              <a:gd name="connsiteX4" fmla="*/ 86806 w 2425545"/>
              <a:gd name="connsiteY4" fmla="*/ 1562101 h 1562101"/>
              <a:gd name="connsiteX5" fmla="*/ 0 w 2425545"/>
              <a:gd name="connsiteY5" fmla="*/ 1475295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545" h="1562101">
                <a:moveTo>
                  <a:pt x="0" y="0"/>
                </a:moveTo>
                <a:lnTo>
                  <a:pt x="2425545" y="0"/>
                </a:lnTo>
                <a:lnTo>
                  <a:pt x="2425545" y="1475295"/>
                </a:lnTo>
                <a:cubicBezTo>
                  <a:pt x="2425545" y="1523237"/>
                  <a:pt x="2386681" y="1562101"/>
                  <a:pt x="2338739" y="1562101"/>
                </a:cubicBezTo>
                <a:lnTo>
                  <a:pt x="86806" y="1562101"/>
                </a:lnTo>
                <a:cubicBezTo>
                  <a:pt x="38864" y="1562101"/>
                  <a:pt x="0" y="1523237"/>
                  <a:pt x="0" y="1475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484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009A32D-9BA3-C8A5-F8A8-FA26BCF78A78}"/>
              </a:ext>
            </a:extLst>
          </p:cNvPr>
          <p:cNvSpPr/>
          <p:nvPr/>
        </p:nvSpPr>
        <p:spPr>
          <a:xfrm>
            <a:off x="-1" y="0"/>
            <a:ext cx="82565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5230EFCB-BDEA-3EBD-B0BC-4DEED607CA4B}"/>
              </a:ext>
            </a:extLst>
          </p:cNvPr>
          <p:cNvSpPr txBox="1">
            <a:spLocks/>
          </p:cNvSpPr>
          <p:nvPr/>
        </p:nvSpPr>
        <p:spPr>
          <a:xfrm>
            <a:off x="480000" y="1196672"/>
            <a:ext cx="7776588" cy="443891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Zahlen ermitteln und Orientierung finden: </a:t>
            </a:r>
            <a:endParaRPr lang="de-DE" sz="2000" b="1" dirty="0">
              <a:solidFill>
                <a:srgbClr val="12027A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>
                <a:solidFill>
                  <a:srgbClr val="1202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kWh/m² pro Jahr heraussuchen und Heizungswegweiser von </a:t>
            </a:r>
            <a:r>
              <a:rPr lang="de-DE" sz="1600" b="1" i="1" dirty="0">
                <a:solidFill>
                  <a:srgbClr val="1202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energiewechsel.de </a:t>
            </a:r>
            <a:br>
              <a:rPr lang="de-DE" sz="1600" b="1" i="1" dirty="0">
                <a:solidFill>
                  <a:srgbClr val="1202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00" dirty="0">
                <a:solidFill>
                  <a:srgbClr val="1202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benutzen (vergleichbar mit Energieberater-Checkliste, gibt erste Orientierung)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600" dirty="0">
              <a:solidFill>
                <a:srgbClr val="1202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1" dirty="0">
                <a:solidFill>
                  <a:srgbClr val="12027A"/>
                </a:solidFill>
                <a:latin typeface="Segoe UI" panose="020B0502040204020203" pitchFamily="34" charset="0"/>
              </a:rPr>
              <a:t>Informationen für Bürgerinnen und Bürger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dirty="0">
                <a:solidFill>
                  <a:srgbClr val="1202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www.energiewechsel.de</a:t>
            </a:r>
            <a:br>
              <a:rPr lang="de-DE" sz="1800" dirty="0">
                <a:solidFill>
                  <a:srgbClr val="1202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www.co2online.de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www.wochederwärmepumpe.de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800" dirty="0">
              <a:solidFill>
                <a:srgbClr val="1202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1" dirty="0">
                <a:solidFill>
                  <a:srgbClr val="12027A"/>
                </a:solidFill>
                <a:latin typeface="Segoe UI" panose="020B0502040204020203" pitchFamily="34" charset="0"/>
              </a:rPr>
              <a:t>Informationen für Fachleute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www.gebaeudeforum.de (Gebäudeforum Klimaneutral)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www.bbsr-geg.bund.de (Bundesinstitut für Bau-, Stadt- und Raumforschung)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E503AF-823A-1942-E7D9-BCAE09B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Verlässlich informieren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AFB55E-37DC-71F7-69D5-CBB46BCD4BA1}"/>
              </a:ext>
            </a:extLst>
          </p:cNvPr>
          <p:cNvGrpSpPr/>
          <p:nvPr/>
        </p:nvGrpSpPr>
        <p:grpSpPr>
          <a:xfrm>
            <a:off x="9295318" y="476672"/>
            <a:ext cx="2896682" cy="792000"/>
            <a:chOff x="9295318" y="499582"/>
            <a:chExt cx="2896682" cy="792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0078DFE-881F-4067-9FF2-E593AAA9B43B}"/>
                </a:ext>
              </a:extLst>
            </p:cNvPr>
            <p:cNvSpPr/>
            <p:nvPr/>
          </p:nvSpPr>
          <p:spPr>
            <a:xfrm>
              <a:off x="9295318" y="499582"/>
              <a:ext cx="2896682" cy="792000"/>
            </a:xfrm>
            <a:custGeom>
              <a:avLst/>
              <a:gdLst>
                <a:gd name="connsiteX0" fmla="*/ 396000 w 2896682"/>
                <a:gd name="connsiteY0" fmla="*/ 0 h 792000"/>
                <a:gd name="connsiteX1" fmla="*/ 2896682 w 2896682"/>
                <a:gd name="connsiteY1" fmla="*/ 0 h 792000"/>
                <a:gd name="connsiteX2" fmla="*/ 2896682 w 2896682"/>
                <a:gd name="connsiteY2" fmla="*/ 792000 h 792000"/>
                <a:gd name="connsiteX3" fmla="*/ 396000 w 2896682"/>
                <a:gd name="connsiteY3" fmla="*/ 792000 h 792000"/>
                <a:gd name="connsiteX4" fmla="*/ 0 w 2896682"/>
                <a:gd name="connsiteY4" fmla="*/ 396000 h 792000"/>
                <a:gd name="connsiteX5" fmla="*/ 396000 w 2896682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82" h="792000">
                  <a:moveTo>
                    <a:pt x="396000" y="0"/>
                  </a:moveTo>
                  <a:lnTo>
                    <a:pt x="2896682" y="0"/>
                  </a:lnTo>
                  <a:lnTo>
                    <a:pt x="2896682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027A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Gerne 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fotografieren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5B9988D-33CB-77E8-A6CA-6D8741EB520C}"/>
                </a:ext>
              </a:extLst>
            </p:cNvPr>
            <p:cNvGrpSpPr/>
            <p:nvPr/>
          </p:nvGrpSpPr>
          <p:grpSpPr>
            <a:xfrm>
              <a:off x="9367326" y="571582"/>
              <a:ext cx="648000" cy="648000"/>
              <a:chOff x="9102787" y="601457"/>
              <a:chExt cx="819752" cy="81499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DCB962B-0AFB-EC74-928B-6FB32021234C}"/>
                  </a:ext>
                </a:extLst>
              </p:cNvPr>
              <p:cNvSpPr/>
              <p:nvPr/>
            </p:nvSpPr>
            <p:spPr>
              <a:xfrm>
                <a:off x="9102787" y="601457"/>
                <a:ext cx="819752" cy="814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4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57F5206D-8EB2-4DCD-E6FA-24AFA010A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274661" y="822919"/>
                <a:ext cx="476004" cy="372075"/>
              </a:xfrm>
              <a:prstGeom prst="rect">
                <a:avLst/>
              </a:prstGeom>
            </p:spPr>
          </p:pic>
        </p:grpSp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F75B1D2-B675-9F81-5F31-FBE2BEB9E76A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4F8512-2024-4653-9815-B42385B370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742" y="2279529"/>
            <a:ext cx="2963440" cy="5836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4DA025E-BD26-A2DE-CAAC-E64B59F8E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934" y="4715195"/>
            <a:ext cx="2553056" cy="115268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DFD6CF-BDD2-4D46-9751-D07D02941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652" y="3072514"/>
            <a:ext cx="2071620" cy="13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64DAE147-8EE3-7F79-ED2A-94CE925F0720}"/>
              </a:ext>
            </a:extLst>
          </p:cNvPr>
          <p:cNvSpPr/>
          <p:nvPr/>
        </p:nvSpPr>
        <p:spPr>
          <a:xfrm>
            <a:off x="-1" y="0"/>
            <a:ext cx="82565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CED2FF6-8ED1-E052-8C61-8110B221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 Ort informieren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96201BF-BE4B-2D7B-2EB8-7E051C06A7A9}"/>
              </a:ext>
            </a:extLst>
          </p:cNvPr>
          <p:cNvGrpSpPr/>
          <p:nvPr/>
        </p:nvGrpSpPr>
        <p:grpSpPr>
          <a:xfrm>
            <a:off x="9295318" y="476672"/>
            <a:ext cx="2896682" cy="792000"/>
            <a:chOff x="9295318" y="499582"/>
            <a:chExt cx="2896682" cy="792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BBA7F64-0D0C-8405-8D09-04E94EBD4F3A}"/>
                </a:ext>
              </a:extLst>
            </p:cNvPr>
            <p:cNvSpPr/>
            <p:nvPr/>
          </p:nvSpPr>
          <p:spPr>
            <a:xfrm>
              <a:off x="9295318" y="499582"/>
              <a:ext cx="2896682" cy="792000"/>
            </a:xfrm>
            <a:custGeom>
              <a:avLst/>
              <a:gdLst>
                <a:gd name="connsiteX0" fmla="*/ 396000 w 2896682"/>
                <a:gd name="connsiteY0" fmla="*/ 0 h 792000"/>
                <a:gd name="connsiteX1" fmla="*/ 2896682 w 2896682"/>
                <a:gd name="connsiteY1" fmla="*/ 0 h 792000"/>
                <a:gd name="connsiteX2" fmla="*/ 2896682 w 2896682"/>
                <a:gd name="connsiteY2" fmla="*/ 792000 h 792000"/>
                <a:gd name="connsiteX3" fmla="*/ 396000 w 2896682"/>
                <a:gd name="connsiteY3" fmla="*/ 792000 h 792000"/>
                <a:gd name="connsiteX4" fmla="*/ 0 w 2896682"/>
                <a:gd name="connsiteY4" fmla="*/ 396000 h 792000"/>
                <a:gd name="connsiteX5" fmla="*/ 396000 w 2896682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82" h="792000">
                  <a:moveTo>
                    <a:pt x="396000" y="0"/>
                  </a:moveTo>
                  <a:lnTo>
                    <a:pt x="2896682" y="0"/>
                  </a:lnTo>
                  <a:lnTo>
                    <a:pt x="2896682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027A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Gerne 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fotografieren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948E8E3-9C54-FBE7-CC7E-D9316A316DF3}"/>
                </a:ext>
              </a:extLst>
            </p:cNvPr>
            <p:cNvGrpSpPr/>
            <p:nvPr/>
          </p:nvGrpSpPr>
          <p:grpSpPr>
            <a:xfrm>
              <a:off x="9367326" y="571582"/>
              <a:ext cx="648000" cy="648000"/>
              <a:chOff x="9102787" y="601457"/>
              <a:chExt cx="819752" cy="81499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6965F6A6-B965-A938-A5A1-49BAA43B8324}"/>
                  </a:ext>
                </a:extLst>
              </p:cNvPr>
              <p:cNvSpPr/>
              <p:nvPr/>
            </p:nvSpPr>
            <p:spPr>
              <a:xfrm>
                <a:off x="9102787" y="601457"/>
                <a:ext cx="819752" cy="814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4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CF4FFA2-10B3-54A9-FC63-4D826BB5D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274661" y="822919"/>
                <a:ext cx="476004" cy="372075"/>
              </a:xfrm>
              <a:prstGeom prst="rect">
                <a:avLst/>
              </a:prstGeom>
            </p:spPr>
          </p:pic>
        </p:grpSp>
      </p:grp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9A9C7259-8A0F-DD84-E10F-1ACC7C0217D6}"/>
              </a:ext>
            </a:extLst>
          </p:cNvPr>
          <p:cNvSpPr txBox="1">
            <a:spLocks/>
          </p:cNvSpPr>
          <p:nvPr/>
        </p:nvSpPr>
        <p:spPr>
          <a:xfrm>
            <a:off x="480001" y="2419082"/>
            <a:ext cx="7344787" cy="34214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Neutrale Informationen zur Wärmepumpe erhalten Sie hier: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Lokale Energieagentur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Kommunale Klimaschutzmanager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>
                <a:solidFill>
                  <a:srgbClr val="12027A"/>
                </a:solidFill>
                <a:latin typeface="Segoe UI" panose="020B0502040204020203" pitchFamily="34" charset="0"/>
              </a:rPr>
              <a:t>Handwerkskammern/SHK-Innungen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Anbieter zur wettbewerbsneutralen Beratung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Lokaler Energietreff (es gibt in fast jedem Landkreis einen Solarstammtisch o.ä.)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Lokaler Fördermittelgeber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….</a:t>
            </a:r>
          </a:p>
        </p:txBody>
      </p:sp>
      <p:sp>
        <p:nvSpPr>
          <p:cNvPr id="23" name="Foliennummernplatzhalter 4">
            <a:extLst>
              <a:ext uri="{FF2B5EF4-FFF2-40B4-BE49-F238E27FC236}">
                <a16:creationId xmlns:a16="http://schemas.microsoft.com/office/drawing/2014/main" id="{92348646-3A4E-9544-719E-4CC31C3B2112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DC15BE-D014-8762-DC8B-CCB6331E6429}"/>
              </a:ext>
            </a:extLst>
          </p:cNvPr>
          <p:cNvSpPr/>
          <p:nvPr/>
        </p:nvSpPr>
        <p:spPr>
          <a:xfrm>
            <a:off x="8543926" y="1700212"/>
            <a:ext cx="3168650" cy="37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007A212-D195-6ABF-1743-93CE95770E45}"/>
              </a:ext>
            </a:extLst>
          </p:cNvPr>
          <p:cNvSpPr/>
          <p:nvPr/>
        </p:nvSpPr>
        <p:spPr>
          <a:xfrm>
            <a:off x="8616251" y="1772212"/>
            <a:ext cx="3024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Hier können Sie die konkreten Kontaktdaten und Links zu regionalen Informationsangeboten einfügen. Beispiele dafür sind genannt.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2C9EFE-73EC-10C4-03CB-A9B448D083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6" y="1647850"/>
            <a:ext cx="688096" cy="6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009A32D-9BA3-C8A5-F8A8-FA26BCF78A78}"/>
              </a:ext>
            </a:extLst>
          </p:cNvPr>
          <p:cNvSpPr/>
          <p:nvPr/>
        </p:nvSpPr>
        <p:spPr>
          <a:xfrm>
            <a:off x="-1" y="0"/>
            <a:ext cx="82565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5230EFCB-BDEA-3EBD-B0BC-4DEED607CA4B}"/>
              </a:ext>
            </a:extLst>
          </p:cNvPr>
          <p:cNvSpPr txBox="1">
            <a:spLocks/>
          </p:cNvSpPr>
          <p:nvPr/>
        </p:nvSpPr>
        <p:spPr>
          <a:xfrm>
            <a:off x="480001" y="2419082"/>
            <a:ext cx="6912143" cy="443891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Eine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Energieberatung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rund ums Bauen und Sanieren erhalten Sie durch qualifizierte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Energieeffizienz-Expertinnen und -Experten.</a:t>
            </a:r>
            <a:b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Die rund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20.000 Fachleute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beraten Sie, was zu Ihrem Gebäude passt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www.energie-effizienz-experten.de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Die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Energieberatung der Verbraucherzentrale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bieten Ihnen an rund 900 Standorten in ganz Deutschland ein unabhängiges Beratungsangebot.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Fast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1.000 Energieberaterinnen und Energieberater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sind unterwegs, um mit Ihnen individuelle Lösungen zur effizienten Energienutzung zu finden.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www.verbraucherzentrale-energieberatung.de </a:t>
            </a:r>
          </a:p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Calibri"/>
              <a:cs typeface="Segoe UI" panose="020B0502040204020203" pitchFamily="34" charset="0"/>
            </a:endParaRPr>
          </a:p>
          <a:p>
            <a:pPr marL="0" marR="0" lvl="0" indent="0" algn="l" defTabSz="120039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E503AF-823A-1942-E7D9-BCAE09B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Beraten lassen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AFB55E-37DC-71F7-69D5-CBB46BCD4BA1}"/>
              </a:ext>
            </a:extLst>
          </p:cNvPr>
          <p:cNvGrpSpPr/>
          <p:nvPr/>
        </p:nvGrpSpPr>
        <p:grpSpPr>
          <a:xfrm>
            <a:off x="9295318" y="476672"/>
            <a:ext cx="2896682" cy="792000"/>
            <a:chOff x="9295318" y="499582"/>
            <a:chExt cx="2896682" cy="792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0078DFE-881F-4067-9FF2-E593AAA9B43B}"/>
                </a:ext>
              </a:extLst>
            </p:cNvPr>
            <p:cNvSpPr/>
            <p:nvPr/>
          </p:nvSpPr>
          <p:spPr>
            <a:xfrm>
              <a:off x="9295318" y="499582"/>
              <a:ext cx="2896682" cy="792000"/>
            </a:xfrm>
            <a:custGeom>
              <a:avLst/>
              <a:gdLst>
                <a:gd name="connsiteX0" fmla="*/ 396000 w 2896682"/>
                <a:gd name="connsiteY0" fmla="*/ 0 h 792000"/>
                <a:gd name="connsiteX1" fmla="*/ 2896682 w 2896682"/>
                <a:gd name="connsiteY1" fmla="*/ 0 h 792000"/>
                <a:gd name="connsiteX2" fmla="*/ 2896682 w 2896682"/>
                <a:gd name="connsiteY2" fmla="*/ 792000 h 792000"/>
                <a:gd name="connsiteX3" fmla="*/ 396000 w 2896682"/>
                <a:gd name="connsiteY3" fmla="*/ 792000 h 792000"/>
                <a:gd name="connsiteX4" fmla="*/ 0 w 2896682"/>
                <a:gd name="connsiteY4" fmla="*/ 396000 h 792000"/>
                <a:gd name="connsiteX5" fmla="*/ 396000 w 2896682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82" h="792000">
                  <a:moveTo>
                    <a:pt x="396000" y="0"/>
                  </a:moveTo>
                  <a:lnTo>
                    <a:pt x="2896682" y="0"/>
                  </a:lnTo>
                  <a:lnTo>
                    <a:pt x="2896682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027A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Gerne 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fotografieren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5B9988D-33CB-77E8-A6CA-6D8741EB520C}"/>
                </a:ext>
              </a:extLst>
            </p:cNvPr>
            <p:cNvGrpSpPr/>
            <p:nvPr/>
          </p:nvGrpSpPr>
          <p:grpSpPr>
            <a:xfrm>
              <a:off x="9367326" y="571582"/>
              <a:ext cx="648000" cy="648000"/>
              <a:chOff x="9102787" y="601457"/>
              <a:chExt cx="819752" cy="81499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DCB962B-0AFB-EC74-928B-6FB32021234C}"/>
                  </a:ext>
                </a:extLst>
              </p:cNvPr>
              <p:cNvSpPr/>
              <p:nvPr/>
            </p:nvSpPr>
            <p:spPr>
              <a:xfrm>
                <a:off x="9102787" y="601457"/>
                <a:ext cx="819752" cy="814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4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57F5206D-8EB2-4DCD-E6FA-24AFA010A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274661" y="822919"/>
                <a:ext cx="476004" cy="372075"/>
              </a:xfrm>
              <a:prstGeom prst="rect">
                <a:avLst/>
              </a:prstGeom>
            </p:spPr>
          </p:pic>
        </p:grp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FC8A29DA-810C-834A-75F1-15E91660D4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6" y="1647850"/>
            <a:ext cx="688096" cy="688096"/>
          </a:xfrm>
          <a:prstGeom prst="rect">
            <a:avLst/>
          </a:prstGeom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C3EA93C-5F87-E735-86A7-7FEF72F80BBE}"/>
              </a:ext>
            </a:extLst>
          </p:cNvPr>
          <p:cNvCxnSpPr>
            <a:cxnSpLocks/>
          </p:cNvCxnSpPr>
          <p:nvPr/>
        </p:nvCxnSpPr>
        <p:spPr>
          <a:xfrm>
            <a:off x="479425" y="3788716"/>
            <a:ext cx="39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42216A35-256C-0D0E-8C4C-8FF2F054AA96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6B16F43-595A-611B-5B78-416D27684559}"/>
              </a:ext>
            </a:extLst>
          </p:cNvPr>
          <p:cNvSpPr/>
          <p:nvPr/>
        </p:nvSpPr>
        <p:spPr>
          <a:xfrm>
            <a:off x="-1" y="0"/>
            <a:ext cx="782478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89CE3D-BB13-013B-6D1E-76E25572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044"/>
            <a:ext cx="7824787" cy="498598"/>
          </a:xfrm>
        </p:spPr>
        <p:txBody>
          <a:bodyPr wrap="square">
            <a:spAutoFit/>
          </a:bodyPr>
          <a:lstStyle/>
          <a:p>
            <a:pPr algn="ctr"/>
            <a:r>
              <a:rPr lang="de-DE" sz="3600" dirty="0"/>
              <a:t>Fragerunde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FB09DC-B914-FA54-440B-6BFEA057D1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3254" y="2123579"/>
            <a:ext cx="1358280" cy="1358280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F92A5D3-A86C-FA19-1FC3-4A5563E45D36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76E0AFE-4427-4283-A090-309BCBB7C5F9}"/>
              </a:ext>
            </a:extLst>
          </p:cNvPr>
          <p:cNvSpPr txBox="1">
            <a:spLocks/>
          </p:cNvSpPr>
          <p:nvPr/>
        </p:nvSpPr>
        <p:spPr>
          <a:xfrm>
            <a:off x="8256588" y="2576459"/>
            <a:ext cx="3455412" cy="209288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buClr>
                <a:srgbClr val="246082"/>
              </a:buClr>
              <a:defRPr/>
            </a:pPr>
            <a:r>
              <a:rPr lang="de-DE" dirty="0"/>
              <a:t>Wir freuen uns auf Ihr Feedback! </a:t>
            </a:r>
          </a:p>
          <a:p>
            <a:pPr algn="ctr">
              <a:spcBef>
                <a:spcPts val="1200"/>
              </a:spcBef>
              <a:buClr>
                <a:srgbClr val="246082"/>
              </a:buClr>
              <a:defRPr/>
            </a:pPr>
            <a:r>
              <a:rPr lang="de-DE" dirty="0"/>
              <a:t>Nutzen Sie dafür gerne die Feedback-Bögen. </a:t>
            </a:r>
          </a:p>
        </p:txBody>
      </p:sp>
    </p:spTree>
    <p:extLst>
      <p:ext uri="{BB962C8B-B14F-4D97-AF65-F5344CB8AC3E}">
        <p14:creationId xmlns:p14="http://schemas.microsoft.com/office/powerpoint/2010/main" val="34569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020F22D-9FDA-6C55-72F9-BB26A23CC903}"/>
              </a:ext>
            </a:extLst>
          </p:cNvPr>
          <p:cNvSpPr/>
          <p:nvPr/>
        </p:nvSpPr>
        <p:spPr>
          <a:xfrm>
            <a:off x="3359448" y="2564904"/>
            <a:ext cx="5904904" cy="429309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80000">
                <a:srgbClr val="FFFFFF"/>
              </a:gs>
              <a:gs pos="26000">
                <a:srgbClr val="FFFFFF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8557EE5-5531-F8B5-020A-562F09E04436}"/>
              </a:ext>
            </a:extLst>
          </p:cNvPr>
          <p:cNvSpPr txBox="1"/>
          <p:nvPr/>
        </p:nvSpPr>
        <p:spPr>
          <a:xfrm>
            <a:off x="3143673" y="2687712"/>
            <a:ext cx="5904656" cy="16559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Vielen Dank für Ihre Aufmerksamkeit!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1F64E62-EAAE-50EC-0979-526EC867CD9F}"/>
              </a:ext>
            </a:extLst>
          </p:cNvPr>
          <p:cNvSpPr txBox="1">
            <a:spLocks/>
          </p:cNvSpPr>
          <p:nvPr/>
        </p:nvSpPr>
        <p:spPr>
          <a:xfrm>
            <a:off x="5077036" y="4537768"/>
            <a:ext cx="2037931" cy="360000"/>
          </a:xfrm>
          <a:prstGeom prst="rect">
            <a:avLst/>
          </a:prstGeom>
          <a:noFill/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+mn-cs"/>
              </a:rPr>
              <a:t>Kontakt: (Platzhalter)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0877CC1-7887-8C77-32BF-756C6FFE8DA7}"/>
              </a:ext>
            </a:extLst>
          </p:cNvPr>
          <p:cNvSpPr/>
          <p:nvPr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C2886F4-03D9-ED11-FAE9-FB3786980E52}"/>
              </a:ext>
            </a:extLst>
          </p:cNvPr>
          <p:cNvGrpSpPr/>
          <p:nvPr/>
        </p:nvGrpSpPr>
        <p:grpSpPr>
          <a:xfrm>
            <a:off x="3491243" y="6299618"/>
            <a:ext cx="1414182" cy="324764"/>
            <a:chOff x="5311624" y="4920075"/>
            <a:chExt cx="1414182" cy="324764"/>
          </a:xfrm>
          <a:solidFill>
            <a:schemeClr val="bg1"/>
          </a:solidFill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9D3EE0F-4850-8560-BB18-3FAE5A2A6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11624" y="4920075"/>
              <a:ext cx="324766" cy="324764"/>
            </a:xfrm>
            <a:prstGeom prst="rect">
              <a:avLst/>
            </a:prstGeom>
          </p:spPr>
        </p:pic>
        <p:sp>
          <p:nvSpPr>
            <p:cNvPr id="6" name="Textplatzhalter 2">
              <a:extLst>
                <a:ext uri="{FF2B5EF4-FFF2-40B4-BE49-F238E27FC236}">
                  <a16:creationId xmlns:a16="http://schemas.microsoft.com/office/drawing/2014/main" id="{2221D92B-9DC9-7CAE-E856-6FAF7E4AB841}"/>
                </a:ext>
              </a:extLst>
            </p:cNvPr>
            <p:cNvSpPr txBox="1">
              <a:spLocks/>
            </p:cNvSpPr>
            <p:nvPr/>
          </p:nvSpPr>
          <p:spPr>
            <a:xfrm>
              <a:off x="5640252" y="4937748"/>
              <a:ext cx="1085554" cy="2862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Roboto" panose="02000000000000000000" pitchFamily="2" charset="0"/>
                  <a:cs typeface="+mn-cs"/>
                </a:rPr>
                <a:t>xxx@xxx.de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C0268A7-2582-4235-C50C-2E9E311B92BB}"/>
              </a:ext>
            </a:extLst>
          </p:cNvPr>
          <p:cNvGrpSpPr/>
          <p:nvPr/>
        </p:nvGrpSpPr>
        <p:grpSpPr>
          <a:xfrm>
            <a:off x="5764780" y="6255901"/>
            <a:ext cx="1568505" cy="412199"/>
            <a:chOff x="5267908" y="5475121"/>
            <a:chExt cx="1568505" cy="412199"/>
          </a:xfrm>
          <a:solidFill>
            <a:schemeClr val="bg1"/>
          </a:solidFill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D9FB111-E015-C634-FDEA-C9D8A326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7908" y="5475121"/>
              <a:ext cx="412199" cy="412199"/>
            </a:xfrm>
            <a:prstGeom prst="rect">
              <a:avLst/>
            </a:prstGeom>
          </p:spPr>
        </p:pic>
        <p:sp>
          <p:nvSpPr>
            <p:cNvPr id="9" name="Textplatzhalter 2">
              <a:extLst>
                <a:ext uri="{FF2B5EF4-FFF2-40B4-BE49-F238E27FC236}">
                  <a16:creationId xmlns:a16="http://schemas.microsoft.com/office/drawing/2014/main" id="{642D19E8-E3F4-82AC-E41A-F5F54099338B}"/>
                </a:ext>
              </a:extLst>
            </p:cNvPr>
            <p:cNvSpPr txBox="1">
              <a:spLocks/>
            </p:cNvSpPr>
            <p:nvPr/>
          </p:nvSpPr>
          <p:spPr>
            <a:xfrm>
              <a:off x="5640252" y="5528029"/>
              <a:ext cx="1196161" cy="2862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Roboto" panose="02000000000000000000" pitchFamily="2" charset="0"/>
                  <a:cs typeface="+mn-cs"/>
                </a:rPr>
                <a:t>0000 000000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E24C034-8E8B-D782-D14F-B76413190381}"/>
              </a:ext>
            </a:extLst>
          </p:cNvPr>
          <p:cNvGrpSpPr/>
          <p:nvPr/>
        </p:nvGrpSpPr>
        <p:grpSpPr>
          <a:xfrm>
            <a:off x="7900539" y="6281997"/>
            <a:ext cx="800218" cy="360007"/>
            <a:chOff x="5294004" y="6111103"/>
            <a:chExt cx="800218" cy="360007"/>
          </a:xfrm>
          <a:solidFill>
            <a:schemeClr val="bg1"/>
          </a:solidFill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100322E-7DDC-82BD-549D-DF3ACC5C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94004" y="6111103"/>
              <a:ext cx="360007" cy="360007"/>
            </a:xfrm>
            <a:prstGeom prst="rect">
              <a:avLst/>
            </a:prstGeom>
          </p:spPr>
        </p:pic>
        <p:sp>
          <p:nvSpPr>
            <p:cNvPr id="10" name="Textplatzhalter 2">
              <a:extLst>
                <a:ext uri="{FF2B5EF4-FFF2-40B4-BE49-F238E27FC236}">
                  <a16:creationId xmlns:a16="http://schemas.microsoft.com/office/drawing/2014/main" id="{CE25F235-519C-A038-0D84-087871C7A7B2}"/>
                </a:ext>
              </a:extLst>
            </p:cNvPr>
            <p:cNvSpPr txBox="1">
              <a:spLocks/>
            </p:cNvSpPr>
            <p:nvPr/>
          </p:nvSpPr>
          <p:spPr>
            <a:xfrm>
              <a:off x="5640252" y="6118311"/>
              <a:ext cx="453970" cy="2862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Roboto" panose="02000000000000000000" pitchFamily="2" charset="0"/>
                  <a:cs typeface="+mn-cs"/>
                </a:rPr>
                <a:t>Xxx</a:t>
              </a: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6366090A-7A36-FB9D-FC76-DE2071121C60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93288D1-9517-F5E1-C05A-D8A5D41BFF1D}"/>
              </a:ext>
            </a:extLst>
          </p:cNvPr>
          <p:cNvSpPr/>
          <p:nvPr/>
        </p:nvSpPr>
        <p:spPr>
          <a:xfrm>
            <a:off x="9953190" y="515285"/>
            <a:ext cx="1720710" cy="162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Bitte hier mit Ihren Daten ausfüllen</a:t>
            </a:r>
          </a:p>
        </p:txBody>
      </p:sp>
    </p:spTree>
    <p:extLst>
      <p:ext uri="{BB962C8B-B14F-4D97-AF65-F5344CB8AC3E}">
        <p14:creationId xmlns:p14="http://schemas.microsoft.com/office/powerpoint/2010/main" val="7185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feil: Chevron 64">
            <a:extLst>
              <a:ext uri="{FF2B5EF4-FFF2-40B4-BE49-F238E27FC236}">
                <a16:creationId xmlns:a16="http://schemas.microsoft.com/office/drawing/2014/main" id="{4E7CB6A4-6455-C9B5-9153-751BE99ABE61}"/>
              </a:ext>
            </a:extLst>
          </p:cNvPr>
          <p:cNvSpPr/>
          <p:nvPr/>
        </p:nvSpPr>
        <p:spPr>
          <a:xfrm>
            <a:off x="2919744" y="0"/>
            <a:ext cx="2595337" cy="6858000"/>
          </a:xfrm>
          <a:prstGeom prst="chevron">
            <a:avLst>
              <a:gd name="adj" fmla="val 460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A5CA951-124B-CB23-81A9-1358B79F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925" y="476672"/>
            <a:ext cx="5947182" cy="792000"/>
          </a:xfrm>
        </p:spPr>
        <p:txBody>
          <a:bodyPr/>
          <a:lstStyle/>
          <a:p>
            <a:r>
              <a:rPr lang="de-DE">
                <a:solidFill>
                  <a:schemeClr val="accent1"/>
                </a:solidFill>
              </a:rPr>
              <a:t>Ein kurzes Kennenlernen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306129-C598-ECBA-B1B4-8D51E00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83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1E49CE-9424-29CB-28BC-F49C1C80E491}"/>
              </a:ext>
            </a:extLst>
          </p:cNvPr>
          <p:cNvSpPr/>
          <p:nvPr/>
        </p:nvSpPr>
        <p:spPr>
          <a:xfrm>
            <a:off x="3920925" y="1337839"/>
            <a:ext cx="5357833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/>
            <a:r>
              <a:rPr lang="de-DE" sz="1600">
                <a:solidFill>
                  <a:srgbClr val="12027A"/>
                </a:solidFill>
                <a:latin typeface="Segoe UI" panose="020B0502040204020203" pitchFamily="34" charset="0"/>
              </a:rPr>
              <a:t>Wer von Ihnen </a:t>
            </a:r>
            <a:r>
              <a:rPr lang="de-DE" sz="1600" b="1">
                <a:solidFill>
                  <a:srgbClr val="12027A"/>
                </a:solidFill>
                <a:latin typeface="Segoe UI" panose="020B0502040204020203" pitchFamily="34" charset="0"/>
              </a:rPr>
              <a:t>hat ein Ein-/Zweifamilienhaus?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365BC8-FD79-5EE0-C8D3-8742DB8D031C}"/>
              </a:ext>
            </a:extLst>
          </p:cNvPr>
          <p:cNvSpPr/>
          <p:nvPr/>
        </p:nvSpPr>
        <p:spPr>
          <a:xfrm>
            <a:off x="4208283" y="2196005"/>
            <a:ext cx="5070475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>
                <a:solidFill>
                  <a:schemeClr val="tx1"/>
                </a:solidFill>
              </a:rPr>
              <a:t>Wer von Ihnen meint, dass </a:t>
            </a:r>
            <a:r>
              <a:rPr lang="de-DE" sz="1600" b="1">
                <a:solidFill>
                  <a:schemeClr val="tx1"/>
                </a:solidFill>
              </a:rPr>
              <a:t>Gas und Öl in 10 Jahren</a:t>
            </a:r>
            <a:br>
              <a:rPr lang="de-DE" sz="1600" b="1">
                <a:solidFill>
                  <a:schemeClr val="tx1"/>
                </a:solidFill>
              </a:rPr>
            </a:br>
            <a:r>
              <a:rPr lang="de-DE" sz="1600" b="1">
                <a:solidFill>
                  <a:schemeClr val="tx1"/>
                </a:solidFill>
              </a:rPr>
              <a:t>noch genauso viel kosten werden wie heute?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76DD49-BC73-AC9D-8758-2C359D51F526}"/>
              </a:ext>
            </a:extLst>
          </p:cNvPr>
          <p:cNvSpPr/>
          <p:nvPr/>
        </p:nvSpPr>
        <p:spPr>
          <a:xfrm>
            <a:off x="4469257" y="3054171"/>
            <a:ext cx="480950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>
                <a:solidFill>
                  <a:schemeClr val="tx1"/>
                </a:solidFill>
              </a:rPr>
              <a:t>Wer von Ihnen kennt jemanden,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 b="1">
                <a:solidFill>
                  <a:schemeClr val="tx1"/>
                </a:solidFill>
              </a:rPr>
              <a:t>der eine Wärmepumpe hat?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4A2B74-5C7E-9EA1-CE53-500EA3545AF6}"/>
              </a:ext>
            </a:extLst>
          </p:cNvPr>
          <p:cNvSpPr/>
          <p:nvPr/>
        </p:nvSpPr>
        <p:spPr>
          <a:xfrm>
            <a:off x="4240033" y="3912337"/>
            <a:ext cx="503815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>
                <a:solidFill>
                  <a:schemeClr val="tx1"/>
                </a:solidFill>
              </a:rPr>
              <a:t>Wer von Ihnen </a:t>
            </a:r>
            <a:r>
              <a:rPr lang="de-DE" sz="1600" b="1">
                <a:solidFill>
                  <a:schemeClr val="tx1"/>
                </a:solidFill>
              </a:rPr>
              <a:t>besitzt eine Photovoltaikanlage?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148183-32BF-4439-C00E-416ECC50CB98}"/>
              </a:ext>
            </a:extLst>
          </p:cNvPr>
          <p:cNvSpPr/>
          <p:nvPr/>
        </p:nvSpPr>
        <p:spPr>
          <a:xfrm>
            <a:off x="3947933" y="4770503"/>
            <a:ext cx="533025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>
                <a:solidFill>
                  <a:schemeClr val="tx1"/>
                </a:solidFill>
              </a:rPr>
              <a:t>Wer </a:t>
            </a:r>
            <a:r>
              <a:rPr lang="de-DE" sz="1600" b="1">
                <a:solidFill>
                  <a:schemeClr val="tx1"/>
                </a:solidFill>
              </a:rPr>
              <a:t>besitzt ein Balkonkraftwerk?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E11DA68-7DD7-0B30-7679-9252E9E24BD4}"/>
              </a:ext>
            </a:extLst>
          </p:cNvPr>
          <p:cNvSpPr/>
          <p:nvPr/>
        </p:nvSpPr>
        <p:spPr>
          <a:xfrm>
            <a:off x="3662183" y="5628668"/>
            <a:ext cx="561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>
                <a:solidFill>
                  <a:schemeClr val="tx1"/>
                </a:solidFill>
              </a:rPr>
              <a:t>Wer hat von der </a:t>
            </a:r>
            <a:r>
              <a:rPr lang="de-DE" sz="1600" b="1">
                <a:solidFill>
                  <a:schemeClr val="tx1"/>
                </a:solidFill>
              </a:rPr>
              <a:t>Förderung für diese Anlagen profitiert?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1BFC8B1-A1B6-FF85-B0F6-F2B27B80D622}"/>
              </a:ext>
            </a:extLst>
          </p:cNvPr>
          <p:cNvCxnSpPr>
            <a:cxnSpLocks/>
          </p:cNvCxnSpPr>
          <p:nvPr/>
        </p:nvCxnSpPr>
        <p:spPr>
          <a:xfrm>
            <a:off x="3920925" y="2090922"/>
            <a:ext cx="90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C54644FE-4C43-123A-3D43-482D0C7A9678}"/>
              </a:ext>
            </a:extLst>
          </p:cNvPr>
          <p:cNvCxnSpPr>
            <a:cxnSpLocks/>
          </p:cNvCxnSpPr>
          <p:nvPr/>
        </p:nvCxnSpPr>
        <p:spPr>
          <a:xfrm>
            <a:off x="4208283" y="2949088"/>
            <a:ext cx="90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08316EF1-8451-03B4-FDFF-DB233ACD3980}"/>
              </a:ext>
            </a:extLst>
          </p:cNvPr>
          <p:cNvCxnSpPr>
            <a:cxnSpLocks/>
          </p:cNvCxnSpPr>
          <p:nvPr/>
        </p:nvCxnSpPr>
        <p:spPr>
          <a:xfrm>
            <a:off x="4240033" y="3807254"/>
            <a:ext cx="90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1BC84F45-C48E-061A-EF19-6D79FE4E2873}"/>
              </a:ext>
            </a:extLst>
          </p:cNvPr>
          <p:cNvCxnSpPr>
            <a:cxnSpLocks/>
          </p:cNvCxnSpPr>
          <p:nvPr/>
        </p:nvCxnSpPr>
        <p:spPr>
          <a:xfrm>
            <a:off x="3947933" y="4665420"/>
            <a:ext cx="90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5F80559D-5546-5A50-1BFB-D5EB86C33D68}"/>
              </a:ext>
            </a:extLst>
          </p:cNvPr>
          <p:cNvCxnSpPr>
            <a:cxnSpLocks/>
          </p:cNvCxnSpPr>
          <p:nvPr/>
        </p:nvCxnSpPr>
        <p:spPr>
          <a:xfrm>
            <a:off x="3662183" y="5523586"/>
            <a:ext cx="90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feil: Chevron 99">
            <a:extLst>
              <a:ext uri="{FF2B5EF4-FFF2-40B4-BE49-F238E27FC236}">
                <a16:creationId xmlns:a16="http://schemas.microsoft.com/office/drawing/2014/main" id="{839267A8-27CB-BC2C-A9D8-60C89808C801}"/>
              </a:ext>
            </a:extLst>
          </p:cNvPr>
          <p:cNvSpPr/>
          <p:nvPr/>
        </p:nvSpPr>
        <p:spPr>
          <a:xfrm>
            <a:off x="2493039" y="1"/>
            <a:ext cx="1639351" cy="6857999"/>
          </a:xfrm>
          <a:prstGeom prst="chevron">
            <a:avLst>
              <a:gd name="adj" fmla="val 72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5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5091 -1.1111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5092 -1.11111E-6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05091 -2.59259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05091 -2.59259E-6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5091 -4.07407E-6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05091 4.44444E-6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020F22D-9FDA-6C55-72F9-BB26A23CC903}"/>
              </a:ext>
            </a:extLst>
          </p:cNvPr>
          <p:cNvSpPr/>
          <p:nvPr/>
        </p:nvSpPr>
        <p:spPr>
          <a:xfrm>
            <a:off x="3359448" y="2564904"/>
            <a:ext cx="5904904" cy="429309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80000">
                <a:srgbClr val="FFFFFF"/>
              </a:gs>
              <a:gs pos="26000">
                <a:srgbClr val="FFFFFF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8557EE5-5531-F8B5-020A-562F09E04436}"/>
              </a:ext>
            </a:extLst>
          </p:cNvPr>
          <p:cNvSpPr txBox="1"/>
          <p:nvPr/>
        </p:nvSpPr>
        <p:spPr>
          <a:xfrm>
            <a:off x="3143673" y="2687712"/>
            <a:ext cx="5904656" cy="16559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Backup-Folien</a:t>
            </a:r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6366090A-7A36-FB9D-FC76-DE2071121C60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6454DEE-B9ED-505F-5413-010E4BFE6C5C}"/>
              </a:ext>
            </a:extLst>
          </p:cNvPr>
          <p:cNvSpPr/>
          <p:nvPr/>
        </p:nvSpPr>
        <p:spPr>
          <a:xfrm>
            <a:off x="1" y="2420938"/>
            <a:ext cx="3215679" cy="4437062"/>
          </a:xfrm>
          <a:prstGeom prst="rect">
            <a:avLst/>
          </a:prstGeom>
          <a:solidFill>
            <a:srgbClr val="1FB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2B82A7F-11B7-C742-8154-996F9F82544E}"/>
              </a:ext>
            </a:extLst>
          </p:cNvPr>
          <p:cNvSpPr/>
          <p:nvPr/>
        </p:nvSpPr>
        <p:spPr>
          <a:xfrm>
            <a:off x="3647479" y="476250"/>
            <a:ext cx="8065095" cy="5905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21F843D-3BFC-705F-60C5-49B470816035}"/>
              </a:ext>
            </a:extLst>
          </p:cNvPr>
          <p:cNvSpPr/>
          <p:nvPr/>
        </p:nvSpPr>
        <p:spPr>
          <a:xfrm>
            <a:off x="3719736" y="549264"/>
            <a:ext cx="7920000" cy="57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Anteil am Bestand der Wärmeerzeuger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1B3AD1-CD6B-D837-FCA0-E95EEBBB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2735680" cy="1296144"/>
          </a:xfrm>
        </p:spPr>
        <p:txBody>
          <a:bodyPr/>
          <a:lstStyle/>
          <a:p>
            <a:r>
              <a:rPr lang="de-DE" sz="2400" dirty="0"/>
              <a:t>Was erwarten Expertinnen und Experten für Deutschland?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27B737-7C82-D23D-8A01-A61A5123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D9A45F-EC12-28E8-7875-22EECF0B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480" y="6562500"/>
            <a:ext cx="7633644" cy="144000"/>
          </a:xfrm>
        </p:spPr>
        <p:txBody>
          <a:bodyPr/>
          <a:lstStyle/>
          <a:p>
            <a:r>
              <a:rPr lang="de-DE"/>
              <a:t>Quelle: Ariadne-Projekt (2022)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9DA1ADC-B732-840F-4705-5938688830CF}"/>
              </a:ext>
            </a:extLst>
          </p:cNvPr>
          <p:cNvGraphicFramePr/>
          <p:nvPr/>
        </p:nvGraphicFramePr>
        <p:xfrm>
          <a:off x="3719735" y="981788"/>
          <a:ext cx="7920877" cy="532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9DFD40A6-B302-BF62-D2F3-BAE2392D680B}"/>
              </a:ext>
            </a:extLst>
          </p:cNvPr>
          <p:cNvSpPr txBox="1"/>
          <p:nvPr/>
        </p:nvSpPr>
        <p:spPr>
          <a:xfrm>
            <a:off x="843974" y="2890718"/>
            <a:ext cx="2484227" cy="184665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In rund 10 Jahren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wird sich die Zahl derjenigen, die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noch mit Gas oder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Öl heizen, halbiert haben.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E5ED17-BA81-67C8-EACD-FB46D9DDC35C}"/>
              </a:ext>
            </a:extLst>
          </p:cNvPr>
          <p:cNvSpPr/>
          <p:nvPr/>
        </p:nvSpPr>
        <p:spPr>
          <a:xfrm>
            <a:off x="9548085" y="1873653"/>
            <a:ext cx="1468671" cy="338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Wärmepumpe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FCCF1C2-9260-6E02-9DF7-ED9CFE1BA032}"/>
              </a:ext>
            </a:extLst>
          </p:cNvPr>
          <p:cNvSpPr/>
          <p:nvPr/>
        </p:nvSpPr>
        <p:spPr>
          <a:xfrm>
            <a:off x="9666710" y="3657950"/>
            <a:ext cx="1321195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Wärmenetze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7AC478-CB85-C7CD-074C-F342FC7813B6}"/>
              </a:ext>
            </a:extLst>
          </p:cNvPr>
          <p:cNvSpPr/>
          <p:nvPr/>
        </p:nvSpPr>
        <p:spPr>
          <a:xfrm>
            <a:off x="5184714" y="2318583"/>
            <a:ext cx="51648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F52875B-2D1B-042D-0B78-94C9CA26E667}"/>
              </a:ext>
            </a:extLst>
          </p:cNvPr>
          <p:cNvSpPr/>
          <p:nvPr/>
        </p:nvSpPr>
        <p:spPr>
          <a:xfrm>
            <a:off x="5122200" y="3974882"/>
            <a:ext cx="75052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Heizöl</a:t>
            </a:r>
          </a:p>
        </p:txBody>
      </p:sp>
      <p:sp>
        <p:nvSpPr>
          <p:cNvPr id="13" name="Grafik 10">
            <a:extLst>
              <a:ext uri="{FF2B5EF4-FFF2-40B4-BE49-F238E27FC236}">
                <a16:creationId xmlns:a16="http://schemas.microsoft.com/office/drawing/2014/main" id="{1C9B0454-3C58-F6DF-5F98-979D60695963}"/>
              </a:ext>
            </a:extLst>
          </p:cNvPr>
          <p:cNvSpPr/>
          <p:nvPr/>
        </p:nvSpPr>
        <p:spPr>
          <a:xfrm>
            <a:off x="479376" y="2816932"/>
            <a:ext cx="252028" cy="462046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8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02A4A73-6138-A5CD-6EFF-71BA3825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27" y="476672"/>
            <a:ext cx="8791714" cy="792000"/>
          </a:xfrm>
        </p:spPr>
        <p:txBody>
          <a:bodyPr/>
          <a:lstStyle/>
          <a:p>
            <a:r>
              <a:rPr lang="de-DE" dirty="0"/>
              <a:t>Diese technischen Zahlen sind jetzt wichtig</a:t>
            </a:r>
            <a:endParaRPr lang="de-DE" b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EEE63B-127D-A174-79EE-4B57A262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23A891D-E0BE-9169-B323-6EEAE695C099}"/>
              </a:ext>
            </a:extLst>
          </p:cNvPr>
          <p:cNvGrpSpPr/>
          <p:nvPr/>
        </p:nvGrpSpPr>
        <p:grpSpPr>
          <a:xfrm>
            <a:off x="594027" y="2276872"/>
            <a:ext cx="540060" cy="540060"/>
            <a:chOff x="4367213" y="2348880"/>
            <a:chExt cx="540060" cy="540060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CA5E812-3F07-ED19-012A-9B23BD1B5422}"/>
                </a:ext>
              </a:extLst>
            </p:cNvPr>
            <p:cNvSpPr/>
            <p:nvPr/>
          </p:nvSpPr>
          <p:spPr>
            <a:xfrm>
              <a:off x="4367213" y="2348880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Grafik 10">
              <a:extLst>
                <a:ext uri="{FF2B5EF4-FFF2-40B4-BE49-F238E27FC236}">
                  <a16:creationId xmlns:a16="http://schemas.microsoft.com/office/drawing/2014/main" id="{D338ED54-77C0-4940-BD76-123C4A3AEC2C}"/>
                </a:ext>
              </a:extLst>
            </p:cNvPr>
            <p:cNvSpPr/>
            <p:nvPr/>
          </p:nvSpPr>
          <p:spPr>
            <a:xfrm>
              <a:off x="4552086" y="2420881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66C7D110-4D54-047D-5103-DC81BB0CC5B3}"/>
              </a:ext>
            </a:extLst>
          </p:cNvPr>
          <p:cNvSpPr txBox="1"/>
          <p:nvPr/>
        </p:nvSpPr>
        <p:spPr>
          <a:xfrm>
            <a:off x="1318960" y="2276872"/>
            <a:ext cx="9923600" cy="54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Der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Energieverbrauch wird in Kilowattstunden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gemessen (kWh). Dies gilt sowohl für den Stromverbrauch als auch den Wärmeverbrauch. 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3D331DD-BC38-763E-6766-3B025C7017A2}"/>
              </a:ext>
            </a:extLst>
          </p:cNvPr>
          <p:cNvGrpSpPr/>
          <p:nvPr/>
        </p:nvGrpSpPr>
        <p:grpSpPr>
          <a:xfrm>
            <a:off x="594622" y="3104964"/>
            <a:ext cx="540060" cy="540060"/>
            <a:chOff x="4367808" y="3176972"/>
            <a:chExt cx="540060" cy="540060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4C600D72-7417-CB3A-3004-F6FEFB304A39}"/>
                </a:ext>
              </a:extLst>
            </p:cNvPr>
            <p:cNvSpPr/>
            <p:nvPr/>
          </p:nvSpPr>
          <p:spPr>
            <a:xfrm>
              <a:off x="4367808" y="3176972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Grafik 10">
              <a:extLst>
                <a:ext uri="{FF2B5EF4-FFF2-40B4-BE49-F238E27FC236}">
                  <a16:creationId xmlns:a16="http://schemas.microsoft.com/office/drawing/2014/main" id="{F135F6D6-CB99-DA0B-8D99-3A57A6F11532}"/>
                </a:ext>
              </a:extLst>
            </p:cNvPr>
            <p:cNvSpPr/>
            <p:nvPr/>
          </p:nvSpPr>
          <p:spPr>
            <a:xfrm>
              <a:off x="4552681" y="3248973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CE8A071C-815C-F64B-2536-75DA094E8ECB}"/>
              </a:ext>
            </a:extLst>
          </p:cNvPr>
          <p:cNvSpPr txBox="1"/>
          <p:nvPr/>
        </p:nvSpPr>
        <p:spPr>
          <a:xfrm>
            <a:off x="1319555" y="3104964"/>
            <a:ext cx="9923600" cy="54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Häuser sind unterschiedlich groß. Die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Wohnfläche wird in Quadratmetern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angegeben (m</a:t>
            </a:r>
            <a:r>
              <a:rPr kumimoji="0" lang="de-DE" sz="1600" b="0" i="0" u="none" strike="noStrike" kern="1200" cap="none" spc="0" normalizeH="0" baseline="30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).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9014BB1-B6EB-F28B-1236-FA200469DDA7}"/>
              </a:ext>
            </a:extLst>
          </p:cNvPr>
          <p:cNvGrpSpPr/>
          <p:nvPr/>
        </p:nvGrpSpPr>
        <p:grpSpPr>
          <a:xfrm>
            <a:off x="595217" y="3933056"/>
            <a:ext cx="540060" cy="540060"/>
            <a:chOff x="4368403" y="4005064"/>
            <a:chExt cx="540060" cy="54006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963B888-EA18-9F7E-2D52-7CA068FACA50}"/>
                </a:ext>
              </a:extLst>
            </p:cNvPr>
            <p:cNvSpPr/>
            <p:nvPr/>
          </p:nvSpPr>
          <p:spPr>
            <a:xfrm>
              <a:off x="4368403" y="4005064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Grafik 10">
              <a:extLst>
                <a:ext uri="{FF2B5EF4-FFF2-40B4-BE49-F238E27FC236}">
                  <a16:creationId xmlns:a16="http://schemas.microsoft.com/office/drawing/2014/main" id="{20E6F51F-AD62-3FFB-CB7D-C15281B99CAD}"/>
                </a:ext>
              </a:extLst>
            </p:cNvPr>
            <p:cNvSpPr/>
            <p:nvPr/>
          </p:nvSpPr>
          <p:spPr>
            <a:xfrm>
              <a:off x="4553276" y="4077065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A4383A7D-C185-7666-8C3B-9366FC7D1CFF}"/>
              </a:ext>
            </a:extLst>
          </p:cNvPr>
          <p:cNvSpPr txBox="1"/>
          <p:nvPr/>
        </p:nvSpPr>
        <p:spPr>
          <a:xfrm>
            <a:off x="1320150" y="3933056"/>
            <a:ext cx="9923600" cy="54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Der Wärmeverbrauch von Gebäuden lässt sich vergleichen, wenn man den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Wärmeverbrauch pro Quadratmeter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berechnet (kWh/m</a:t>
            </a:r>
            <a:r>
              <a:rPr kumimoji="0" lang="de-DE" sz="1600" b="0" i="0" u="none" strike="noStrike" kern="1200" cap="none" spc="0" normalizeH="0" baseline="3000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). 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E31AAB9-F07C-1BD3-B728-B4BCC1D3B16A}"/>
              </a:ext>
            </a:extLst>
          </p:cNvPr>
          <p:cNvGrpSpPr/>
          <p:nvPr/>
        </p:nvGrpSpPr>
        <p:grpSpPr>
          <a:xfrm>
            <a:off x="595812" y="4761148"/>
            <a:ext cx="540060" cy="540060"/>
            <a:chOff x="4368998" y="4833156"/>
            <a:chExt cx="540060" cy="540060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3C59CD63-ABB2-7DD1-4484-0E83B2A11C08}"/>
                </a:ext>
              </a:extLst>
            </p:cNvPr>
            <p:cNvSpPr/>
            <p:nvPr/>
          </p:nvSpPr>
          <p:spPr>
            <a:xfrm>
              <a:off x="4368998" y="4833156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Grafik 10">
              <a:extLst>
                <a:ext uri="{FF2B5EF4-FFF2-40B4-BE49-F238E27FC236}">
                  <a16:creationId xmlns:a16="http://schemas.microsoft.com/office/drawing/2014/main" id="{10E7ED3A-F181-FABE-A8B6-FD88A9871561}"/>
                </a:ext>
              </a:extLst>
            </p:cNvPr>
            <p:cNvSpPr/>
            <p:nvPr/>
          </p:nvSpPr>
          <p:spPr>
            <a:xfrm>
              <a:off x="4553871" y="4905157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745AF44A-7295-98FF-03BD-6188F8042D80}"/>
              </a:ext>
            </a:extLst>
          </p:cNvPr>
          <p:cNvSpPr txBox="1"/>
          <p:nvPr/>
        </p:nvSpPr>
        <p:spPr>
          <a:xfrm>
            <a:off x="1320745" y="4761148"/>
            <a:ext cx="9923600" cy="54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Besonders effizient heizt die Wärmepumpe, wenn das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Heizwasser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nicht so warm sein muss. Die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Temperatur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geben wir in Grad Celsius an (°C).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B275EA-A28F-754A-FC7C-B8CCFF27EF97}"/>
              </a:ext>
            </a:extLst>
          </p:cNvPr>
          <p:cNvSpPr txBox="1"/>
          <p:nvPr/>
        </p:nvSpPr>
        <p:spPr>
          <a:xfrm>
            <a:off x="594027" y="1700212"/>
            <a:ext cx="62451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Einige betreffen Ihr Gebäude, andere die Wärmepumpe</a:t>
            </a:r>
          </a:p>
        </p:txBody>
      </p:sp>
    </p:spTree>
    <p:extLst>
      <p:ext uri="{BB962C8B-B14F-4D97-AF65-F5344CB8AC3E}">
        <p14:creationId xmlns:p14="http://schemas.microsoft.com/office/powerpoint/2010/main" val="23928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5092 3.703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092 3.7037E-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5092 -2.96296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5092 -4.81481E-6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6FB43DD-CB75-F19B-5CB1-F1202E3FAE58}"/>
              </a:ext>
            </a:extLst>
          </p:cNvPr>
          <p:cNvSpPr/>
          <p:nvPr/>
        </p:nvSpPr>
        <p:spPr>
          <a:xfrm>
            <a:off x="0" y="-1"/>
            <a:ext cx="3935413" cy="3969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306129-C598-ECBA-B1B4-8D51E00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377EBE7-5922-1042-FBB3-3AE54331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637" y="476672"/>
            <a:ext cx="7345363" cy="791999"/>
          </a:xfrm>
        </p:spPr>
        <p:txBody>
          <a:bodyPr/>
          <a:lstStyle/>
          <a:p>
            <a:r>
              <a:rPr lang="de-DE"/>
              <a:t>Der europäische Emissionshandel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AB06F0-78B3-C3ED-FF27-40EE6AE44411}"/>
              </a:ext>
            </a:extLst>
          </p:cNvPr>
          <p:cNvSpPr txBox="1"/>
          <p:nvPr/>
        </p:nvSpPr>
        <p:spPr>
          <a:xfrm>
            <a:off x="479999" y="476673"/>
            <a:ext cx="3236519" cy="273891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Emissionshandel in Deutschland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Aktuell gibt es bereits CO</a:t>
            </a:r>
            <a:r>
              <a:rPr kumimoji="0" lang="de-DE" sz="1600" b="0" i="0" u="none" strike="noStrike" kern="1200" cap="none" spc="0" normalizeH="0" baseline="-25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2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-</a:t>
            </a:r>
            <a:br>
              <a:rPr kumimoji="0" lang="de-DE" sz="1600" b="0" i="0" u="none" strike="noStrike" kern="1200" cap="none" spc="0" normalizeH="0" baseline="-25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Abgaben auf Öl und Gas. Sie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liegen 2024-2026 bei etwa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1 </a:t>
            </a:r>
            <a:r>
              <a:rPr lang="de-DE" sz="1600">
                <a:solidFill>
                  <a:srgbClr val="12027A"/>
                </a:solidFill>
                <a:latin typeface="Segoe UI"/>
                <a:ea typeface="+mn-lt"/>
                <a:cs typeface="Segoe UI"/>
              </a:rPr>
              <a:t>C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ent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 Mehrkosten pro kWh.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Europäischer Emissionshandel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gilt ab 2027 für den Verkehrs- und Gebäudebereich. Die Preisbildung dafür ist noch offen.</a:t>
            </a: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lt"/>
              <a:cs typeface="Segoe UI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B2E23B5-FA71-9C34-1698-92691D7E3A92}"/>
              </a:ext>
            </a:extLst>
          </p:cNvPr>
          <p:cNvSpPr txBox="1">
            <a:spLocks/>
          </p:cNvSpPr>
          <p:nvPr/>
        </p:nvSpPr>
        <p:spPr>
          <a:xfrm>
            <a:off x="4366637" y="1700808"/>
            <a:ext cx="7426946" cy="792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Mögliche jährliche Mehrkosten durch den Co</a:t>
            </a:r>
            <a:r>
              <a:rPr kumimoji="0" lang="de-DE" sz="1600" b="0" i="0" u="none" strike="noStrike" kern="1200" cap="none" spc="0" normalizeH="0" baseline="-25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2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Preis durch den europäischen Emissionshandel am Beispiel von Preisszenario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niedrig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, moderat,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E59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hoch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. 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E9ABE32-D7CC-D6D9-DADC-AF878B66749A}"/>
              </a:ext>
            </a:extLst>
          </p:cNvPr>
          <p:cNvSpPr txBox="1"/>
          <p:nvPr/>
        </p:nvSpPr>
        <p:spPr>
          <a:xfrm>
            <a:off x="488739" y="5166434"/>
            <a:ext cx="3236519" cy="154006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027A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lt"/>
                <a:cs typeface="Segoe UI"/>
              </a:rPr>
              <a:t>Die CO</a:t>
            </a:r>
            <a:r>
              <a:rPr kumimoji="0" lang="de-DE" sz="16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Segoe UI"/>
                <a:ea typeface="+mn-lt"/>
                <a:cs typeface="Segoe UI"/>
              </a:rPr>
              <a:t>2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lt"/>
                <a:cs typeface="Segoe UI"/>
              </a:rPr>
              <a:t>-Preise werden künftig steigen.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lt"/>
                <a:cs typeface="Segoe UI"/>
              </a:rPr>
              <a:t>Mit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 dem Emissionshandel werden Gas und Öl teurer. Der Umstieg auf Erneuerbare Energien soll damit attraktiver werden.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lt"/>
              <a:cs typeface="Segoe UI"/>
            </a:endParaRP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31AEECE7-1DC3-1C7E-8BF0-4CA5299ACFCC}"/>
              </a:ext>
            </a:extLst>
          </p:cNvPr>
          <p:cNvCxnSpPr/>
          <p:nvPr/>
        </p:nvCxnSpPr>
        <p:spPr>
          <a:xfrm>
            <a:off x="479425" y="1932620"/>
            <a:ext cx="396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fik 49">
            <a:extLst>
              <a:ext uri="{FF2B5EF4-FFF2-40B4-BE49-F238E27FC236}">
                <a16:creationId xmlns:a16="http://schemas.microsoft.com/office/drawing/2014/main" id="{B42D2BB7-4F5A-F364-0E1D-C0CC0892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287" y="4194853"/>
            <a:ext cx="773376" cy="773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AF2CBBC-DA42-E786-CB8C-C69CECBBE771}"/>
              </a:ext>
            </a:extLst>
          </p:cNvPr>
          <p:cNvSpPr/>
          <p:nvPr/>
        </p:nvSpPr>
        <p:spPr>
          <a:xfrm>
            <a:off x="4372080" y="2457356"/>
            <a:ext cx="7345363" cy="3924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421BF8A-7BF7-4DF9-3FE2-EAC47F4FDD4D}"/>
              </a:ext>
            </a:extLst>
          </p:cNvPr>
          <p:cNvSpPr/>
          <p:nvPr/>
        </p:nvSpPr>
        <p:spPr>
          <a:xfrm>
            <a:off x="4444839" y="2529356"/>
            <a:ext cx="7200000" cy="377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Mögliche jährliche Kosten durch CO</a:t>
            </a:r>
            <a:r>
              <a:rPr kumimoji="0" lang="de-DE" sz="1600" b="1" i="0" u="none" strike="noStrike" kern="1200" cap="none" spc="0" normalizeH="0" baseline="-25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-Preis für einen 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3-Personen-Haushalt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87EC298A-4809-B097-01F4-4B865DAA097B}"/>
              </a:ext>
            </a:extLst>
          </p:cNvPr>
          <p:cNvGraphicFramePr/>
          <p:nvPr/>
        </p:nvGraphicFramePr>
        <p:xfrm>
          <a:off x="4538615" y="3249356"/>
          <a:ext cx="6993989" cy="284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9047C632-C798-1A1F-908C-E423CFEDCA72}"/>
              </a:ext>
            </a:extLst>
          </p:cNvPr>
          <p:cNvSpPr/>
          <p:nvPr/>
        </p:nvSpPr>
        <p:spPr>
          <a:xfrm>
            <a:off x="5908675" y="6002155"/>
            <a:ext cx="9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100 Euro/t CO</a:t>
            </a:r>
            <a:r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B23E689-0DCB-51CA-4344-417C10FC7CBD}"/>
              </a:ext>
            </a:extLst>
          </p:cNvPr>
          <p:cNvSpPr/>
          <p:nvPr/>
        </p:nvSpPr>
        <p:spPr>
          <a:xfrm>
            <a:off x="7464152" y="6002155"/>
            <a:ext cx="900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200 Euro/t CO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0F1F9FB-00C3-336C-3E15-DADDF86F8DB8}"/>
              </a:ext>
            </a:extLst>
          </p:cNvPr>
          <p:cNvSpPr/>
          <p:nvPr/>
        </p:nvSpPr>
        <p:spPr>
          <a:xfrm>
            <a:off x="8868308" y="6002155"/>
            <a:ext cx="90000" cy="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solidFill>
                  <a:srgbClr val="12027A"/>
                </a:solidFill>
                <a:latin typeface="Segoe UI"/>
              </a:rPr>
              <a:t>3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00 Euro/t CO</a:t>
            </a:r>
            <a:r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26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5F27463-7FB8-241B-5437-36A5B34BD31F}"/>
              </a:ext>
            </a:extLst>
          </p:cNvPr>
          <p:cNvSpPr/>
          <p:nvPr/>
        </p:nvSpPr>
        <p:spPr>
          <a:xfrm>
            <a:off x="4367808" y="3537012"/>
            <a:ext cx="7345363" cy="28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D4201DE-8404-E4CA-AAEB-CD51099E3D46}"/>
              </a:ext>
            </a:extLst>
          </p:cNvPr>
          <p:cNvSpPr/>
          <p:nvPr/>
        </p:nvSpPr>
        <p:spPr>
          <a:xfrm>
            <a:off x="4440616" y="3609020"/>
            <a:ext cx="7200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FB43DD-CB75-F19B-5CB1-F1202E3FAE58}"/>
              </a:ext>
            </a:extLst>
          </p:cNvPr>
          <p:cNvSpPr/>
          <p:nvPr/>
        </p:nvSpPr>
        <p:spPr>
          <a:xfrm>
            <a:off x="0" y="-1"/>
            <a:ext cx="3935413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A5CA951-124B-CB23-81A9-1358B79F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2549500" cy="1708150"/>
          </a:xfrm>
        </p:spPr>
        <p:txBody>
          <a:bodyPr/>
          <a:lstStyle/>
          <a:p>
            <a:r>
              <a:rPr lang="de-DE"/>
              <a:t>Umsteuern auf </a:t>
            </a:r>
            <a:br>
              <a:rPr lang="de-DE"/>
            </a:br>
            <a:r>
              <a:rPr lang="de-DE"/>
              <a:t>Erneuerbare Energien</a:t>
            </a:r>
            <a:br>
              <a:rPr lang="de-DE"/>
            </a:br>
            <a:r>
              <a:rPr lang="de-DE" b="0"/>
              <a:t>Klimaneutralität</a:t>
            </a:r>
            <a:br>
              <a:rPr lang="de-DE" b="0"/>
            </a:br>
            <a:r>
              <a:rPr lang="de-DE" b="0"/>
              <a:t>2045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306129-C598-ECBA-B1B4-8D51E00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5F5613-3645-B2C5-B1FF-B3B0BF475564}"/>
              </a:ext>
            </a:extLst>
          </p:cNvPr>
          <p:cNvSpPr txBox="1"/>
          <p:nvPr/>
        </p:nvSpPr>
        <p:spPr>
          <a:xfrm>
            <a:off x="4367213" y="476250"/>
            <a:ext cx="747698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7C1E3"/>
                </a:solidFill>
                <a:effectLst/>
                <a:uLnTx/>
                <a:uFillTx/>
                <a:latin typeface="Segoe UI"/>
                <a:ea typeface="Calibri"/>
                <a:cs typeface="Segoe UI" panose="020B0502040204020203" pitchFamily="34" charset="0"/>
              </a:rPr>
              <a:t>Beimischungspflicht ab 2029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7C1E3"/>
              </a:solidFill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0FA380F-0240-DC40-6CE3-861F77747F4B}"/>
              </a:ext>
            </a:extLst>
          </p:cNvPr>
          <p:cNvSpPr/>
          <p:nvPr/>
        </p:nvSpPr>
        <p:spPr>
          <a:xfrm>
            <a:off x="4968335" y="980728"/>
            <a:ext cx="6744239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Geht eine Gas- oder Ölheizung vor Mitte 2026 bzw. 2028 irreparabel kaputt, kann sie durch eine neue oder gebrauchte Heizung ersetzt werden.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051D25-11D3-DF7C-EE21-5AE912BB1C1B}"/>
              </a:ext>
            </a:extLst>
          </p:cNvPr>
          <p:cNvGrpSpPr/>
          <p:nvPr/>
        </p:nvGrpSpPr>
        <p:grpSpPr>
          <a:xfrm>
            <a:off x="4367808" y="980728"/>
            <a:ext cx="432000" cy="432000"/>
            <a:chOff x="4367213" y="2443578"/>
            <a:chExt cx="540060" cy="540060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49988A19-8F95-7E7B-5A6F-2F46188A3674}"/>
                </a:ext>
              </a:extLst>
            </p:cNvPr>
            <p:cNvSpPr/>
            <p:nvPr/>
          </p:nvSpPr>
          <p:spPr>
            <a:xfrm>
              <a:off x="4367213" y="2443578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Grafik 10">
              <a:extLst>
                <a:ext uri="{FF2B5EF4-FFF2-40B4-BE49-F238E27FC236}">
                  <a16:creationId xmlns:a16="http://schemas.microsoft.com/office/drawing/2014/main" id="{6FCA102D-0BAB-8BB3-F70B-0E5E41E89CDB}"/>
                </a:ext>
              </a:extLst>
            </p:cNvPr>
            <p:cNvSpPr/>
            <p:nvPr/>
          </p:nvSpPr>
          <p:spPr>
            <a:xfrm>
              <a:off x="4552086" y="2515578"/>
              <a:ext cx="216034" cy="396057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87C80AD9-5D26-A7E8-ADFE-7226340D0033}"/>
              </a:ext>
            </a:extLst>
          </p:cNvPr>
          <p:cNvSpPr/>
          <p:nvPr/>
        </p:nvSpPr>
        <p:spPr>
          <a:xfrm>
            <a:off x="4968335" y="1778599"/>
            <a:ext cx="6744239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Wird diese Heizung noch mit Gas oder Öl beheizt, muss sie ab 2029 schrittweise steigende Erneuerbaren-Anteile nutzen – und spätestens 2045 auf 100 % Erneuerbare umgestellt sein.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8D5CC48-1A45-9940-5738-B35BBB01D85E}"/>
              </a:ext>
            </a:extLst>
          </p:cNvPr>
          <p:cNvGrpSpPr/>
          <p:nvPr/>
        </p:nvGrpSpPr>
        <p:grpSpPr>
          <a:xfrm>
            <a:off x="4367808" y="1778599"/>
            <a:ext cx="432000" cy="432000"/>
            <a:chOff x="4367213" y="2443578"/>
            <a:chExt cx="540060" cy="540060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20B1E10F-5ABE-5026-E985-F43FEEE778A7}"/>
                </a:ext>
              </a:extLst>
            </p:cNvPr>
            <p:cNvSpPr/>
            <p:nvPr/>
          </p:nvSpPr>
          <p:spPr>
            <a:xfrm>
              <a:off x="4367213" y="2443578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Grafik 10">
              <a:extLst>
                <a:ext uri="{FF2B5EF4-FFF2-40B4-BE49-F238E27FC236}">
                  <a16:creationId xmlns:a16="http://schemas.microsoft.com/office/drawing/2014/main" id="{C0D2BA09-949F-5409-DDE1-5AF35B702013}"/>
                </a:ext>
              </a:extLst>
            </p:cNvPr>
            <p:cNvSpPr/>
            <p:nvPr/>
          </p:nvSpPr>
          <p:spPr>
            <a:xfrm>
              <a:off x="4552086" y="2515578"/>
              <a:ext cx="216034" cy="396057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9151485-07EF-D9DC-E083-258F0B4E2450}"/>
              </a:ext>
            </a:extLst>
          </p:cNvPr>
          <p:cNvSpPr/>
          <p:nvPr/>
        </p:nvSpPr>
        <p:spPr>
          <a:xfrm>
            <a:off x="4968335" y="2756537"/>
            <a:ext cx="6744239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Diese Brennstoffe wie Biogas oder Wasserstoff sind jedoch mit erheblichen Preisrisiken verbunden, da sie nur begrenzt verfügbar sind.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BCCB897-7605-C546-5DE8-E0A38093F557}"/>
              </a:ext>
            </a:extLst>
          </p:cNvPr>
          <p:cNvGrpSpPr/>
          <p:nvPr/>
        </p:nvGrpSpPr>
        <p:grpSpPr>
          <a:xfrm>
            <a:off x="4367808" y="2756537"/>
            <a:ext cx="432000" cy="432000"/>
            <a:chOff x="4367213" y="2443578"/>
            <a:chExt cx="540060" cy="540060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59B0AB14-EDD5-72A8-5C95-09D787DA6879}"/>
                </a:ext>
              </a:extLst>
            </p:cNvPr>
            <p:cNvSpPr/>
            <p:nvPr/>
          </p:nvSpPr>
          <p:spPr>
            <a:xfrm>
              <a:off x="4367213" y="2443578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Grafik 10">
              <a:extLst>
                <a:ext uri="{FF2B5EF4-FFF2-40B4-BE49-F238E27FC236}">
                  <a16:creationId xmlns:a16="http://schemas.microsoft.com/office/drawing/2014/main" id="{6144E481-109D-CB8B-D1F6-4CDFC12362BA}"/>
                </a:ext>
              </a:extLst>
            </p:cNvPr>
            <p:cNvSpPr/>
            <p:nvPr/>
          </p:nvSpPr>
          <p:spPr>
            <a:xfrm>
              <a:off x="4552086" y="2515578"/>
              <a:ext cx="216034" cy="396057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aphicFrame>
        <p:nvGraphicFramePr>
          <p:cNvPr id="41" name="Diagramm 40">
            <a:extLst>
              <a:ext uri="{FF2B5EF4-FFF2-40B4-BE49-F238E27FC236}">
                <a16:creationId xmlns:a16="http://schemas.microsoft.com/office/drawing/2014/main" id="{B448C912-F000-3A4F-831D-FAC92408A67A}"/>
              </a:ext>
            </a:extLst>
          </p:cNvPr>
          <p:cNvGraphicFramePr/>
          <p:nvPr/>
        </p:nvGraphicFramePr>
        <p:xfrm>
          <a:off x="4515691" y="3609020"/>
          <a:ext cx="7016914" cy="262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2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1A31-ACC0-3D91-C110-EFE79FD4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9FAE338-8A06-8927-74BE-F0C1EBC0E940}"/>
              </a:ext>
            </a:extLst>
          </p:cNvPr>
          <p:cNvSpPr/>
          <p:nvPr/>
        </p:nvSpPr>
        <p:spPr>
          <a:xfrm>
            <a:off x="0" y="1700212"/>
            <a:ext cx="2628000" cy="467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D314A7-196A-5990-F6F1-11ACEDDA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476672"/>
            <a:ext cx="11232575" cy="792000"/>
          </a:xfrm>
        </p:spPr>
        <p:txBody>
          <a:bodyPr/>
          <a:lstStyle/>
          <a:p>
            <a:r>
              <a:rPr lang="de-DE" spc="-20"/>
              <a:t>Und International? D unter den Schlusslichtern</a:t>
            </a:r>
            <a:br>
              <a:rPr lang="de-DE" spc="-20"/>
            </a:br>
            <a:r>
              <a:rPr lang="de-DE" sz="2800" b="0" spc="-20"/>
              <a:t>Norwegen, Finnland, Schweden und Estland führen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8AAD86-7E3D-EEFC-0CB3-AA3766AB9A45}"/>
              </a:ext>
            </a:extLst>
          </p:cNvPr>
          <p:cNvSpPr txBox="1"/>
          <p:nvPr/>
        </p:nvSpPr>
        <p:spPr>
          <a:xfrm>
            <a:off x="479999" y="2636912"/>
            <a:ext cx="2088231" cy="1992066"/>
          </a:xfrm>
          <a:prstGeom prst="rect">
            <a:avLst/>
          </a:prstGeom>
          <a:noFill/>
        </p:spPr>
        <p:txBody>
          <a:bodyPr wrap="square" lIns="0" tIns="72000" rIns="72000" bIns="72000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Wärme-</a:t>
            </a:r>
            <a:br>
              <a:rPr lang="de-DE" sz="2400" b="1" dirty="0">
                <a:solidFill>
                  <a:schemeClr val="accent1"/>
                </a:solidFill>
              </a:rPr>
            </a:br>
            <a:r>
              <a:rPr lang="de-DE" sz="2400" b="1" dirty="0">
                <a:solidFill>
                  <a:schemeClr val="accent1"/>
                </a:solidFill>
              </a:rPr>
              <a:t>pumpen </a:t>
            </a:r>
            <a:br>
              <a:rPr lang="de-DE" sz="2400" b="1" dirty="0">
                <a:solidFill>
                  <a:schemeClr val="accent1"/>
                </a:solidFill>
              </a:rPr>
            </a:br>
            <a:r>
              <a:rPr lang="de-DE" sz="2400" b="1" dirty="0">
                <a:solidFill>
                  <a:schemeClr val="accent1"/>
                </a:solidFill>
              </a:rPr>
              <a:t>pro 1.000 Haushalte</a:t>
            </a:r>
            <a:br>
              <a:rPr lang="de-DE" sz="2400" b="1" dirty="0">
                <a:solidFill>
                  <a:schemeClr val="accent1"/>
                </a:solidFill>
              </a:rPr>
            </a:br>
            <a:r>
              <a:rPr lang="de-DE" sz="2400" b="1" dirty="0">
                <a:solidFill>
                  <a:schemeClr val="accent2"/>
                </a:solidFill>
              </a:rPr>
              <a:t>Ende 2023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0B9099-1FF6-3FD2-ECAB-23E5D64AA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489486"/>
            <a:ext cx="5544567" cy="217014"/>
          </a:xfrm>
        </p:spPr>
        <p:txBody>
          <a:bodyPr>
            <a:normAutofit fontScale="92500"/>
          </a:bodyPr>
          <a:lstStyle/>
          <a:p>
            <a:r>
              <a:rPr lang="de-DE" dirty="0"/>
              <a:t>* https://www.ehpa.org/news-and-resources/news/eu-could-end-up-15-million-heat-pumps-short-of-2030-ambition/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4C11740-C0FC-FDB3-A59E-D391BBFF5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1917228"/>
            <a:ext cx="571972" cy="571972"/>
          </a:xfrm>
          <a:prstGeom prst="rect">
            <a:avLst/>
          </a:prstGeom>
        </p:spPr>
      </p:pic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831096C9-146B-71A7-DD3A-237C3B85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/>
              <a:pPr/>
              <a:t>45</a:t>
            </a:fld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E39E0CE-69D2-C004-2D5C-75E49D488C8B}"/>
              </a:ext>
            </a:extLst>
          </p:cNvPr>
          <p:cNvGraphicFramePr>
            <a:graphicFrameLocks/>
          </p:cNvGraphicFramePr>
          <p:nvPr/>
        </p:nvGraphicFramePr>
        <p:xfrm>
          <a:off x="2860302" y="1268672"/>
          <a:ext cx="8782893" cy="511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9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02A4A73-6138-A5CD-6EFF-71BA3825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14" y="476672"/>
            <a:ext cx="7706059" cy="792000"/>
          </a:xfrm>
        </p:spPr>
        <p:txBody>
          <a:bodyPr/>
          <a:lstStyle/>
          <a:p>
            <a:r>
              <a:rPr lang="de-DE" dirty="0"/>
              <a:t>Ist das Stromnetz für einen flächendeckenden Einsatz von Wärmepumpen bereit?</a:t>
            </a:r>
            <a:endParaRPr lang="de-DE" b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EEE63B-127D-A174-79EE-4B57A262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23A891D-E0BE-9169-B323-6EEAE695C099}"/>
              </a:ext>
            </a:extLst>
          </p:cNvPr>
          <p:cNvGrpSpPr/>
          <p:nvPr/>
        </p:nvGrpSpPr>
        <p:grpSpPr>
          <a:xfrm>
            <a:off x="539435" y="1965087"/>
            <a:ext cx="540060" cy="540060"/>
            <a:chOff x="4367213" y="2348880"/>
            <a:chExt cx="540060" cy="540060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CA5E812-3F07-ED19-012A-9B23BD1B5422}"/>
                </a:ext>
              </a:extLst>
            </p:cNvPr>
            <p:cNvSpPr/>
            <p:nvPr/>
          </p:nvSpPr>
          <p:spPr>
            <a:xfrm>
              <a:off x="4367213" y="2348880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Grafik 10">
              <a:extLst>
                <a:ext uri="{FF2B5EF4-FFF2-40B4-BE49-F238E27FC236}">
                  <a16:creationId xmlns:a16="http://schemas.microsoft.com/office/drawing/2014/main" id="{D338ED54-77C0-4940-BD76-123C4A3AEC2C}"/>
                </a:ext>
              </a:extLst>
            </p:cNvPr>
            <p:cNvSpPr/>
            <p:nvPr/>
          </p:nvSpPr>
          <p:spPr>
            <a:xfrm>
              <a:off x="4552086" y="2420881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66C7D110-4D54-047D-5103-DC81BB0CC5B3}"/>
              </a:ext>
            </a:extLst>
          </p:cNvPr>
          <p:cNvSpPr txBox="1"/>
          <p:nvPr/>
        </p:nvSpPr>
        <p:spPr>
          <a:xfrm>
            <a:off x="1326809" y="1893096"/>
            <a:ext cx="9183535" cy="1224101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Die </a:t>
            </a:r>
            <a:r>
              <a:rPr lang="de-DE" sz="1600" b="1" dirty="0">
                <a:solidFill>
                  <a:srgbClr val="12027A"/>
                </a:solidFill>
                <a:cs typeface="Segoe UI" panose="020B0502040204020203" pitchFamily="34" charset="0"/>
              </a:rPr>
              <a:t>Stromversorgung in Deutschland und Europa ist sehr sicher </a:t>
            </a: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und wird regelmäßig überprüft. Auch in einem klimaneutralen Energiesystem wird es in Zukunft genug Energie geben.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9014BB1-B6EB-F28B-1236-FA200469DDA7}"/>
              </a:ext>
            </a:extLst>
          </p:cNvPr>
          <p:cNvGrpSpPr/>
          <p:nvPr/>
        </p:nvGrpSpPr>
        <p:grpSpPr>
          <a:xfrm>
            <a:off x="539435" y="3163002"/>
            <a:ext cx="540060" cy="540060"/>
            <a:chOff x="4368403" y="4005064"/>
            <a:chExt cx="540060" cy="54006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963B888-EA18-9F7E-2D52-7CA068FACA50}"/>
                </a:ext>
              </a:extLst>
            </p:cNvPr>
            <p:cNvSpPr/>
            <p:nvPr/>
          </p:nvSpPr>
          <p:spPr>
            <a:xfrm>
              <a:off x="4368403" y="4005064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Grafik 10">
              <a:extLst>
                <a:ext uri="{FF2B5EF4-FFF2-40B4-BE49-F238E27FC236}">
                  <a16:creationId xmlns:a16="http://schemas.microsoft.com/office/drawing/2014/main" id="{20E6F51F-AD62-3FFB-CB7D-C15281B99CAD}"/>
                </a:ext>
              </a:extLst>
            </p:cNvPr>
            <p:cNvSpPr/>
            <p:nvPr/>
          </p:nvSpPr>
          <p:spPr>
            <a:xfrm>
              <a:off x="4553276" y="4077065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5F4772D8-EB07-43A1-93E8-B8C0E546446B}"/>
              </a:ext>
            </a:extLst>
          </p:cNvPr>
          <p:cNvSpPr txBox="1"/>
          <p:nvPr/>
        </p:nvSpPr>
        <p:spPr>
          <a:xfrm>
            <a:off x="1326809" y="3080920"/>
            <a:ext cx="8952307" cy="1224101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Dafür werden vor allem </a:t>
            </a:r>
            <a:r>
              <a:rPr lang="de-DE" sz="1600" b="1" dirty="0">
                <a:solidFill>
                  <a:srgbClr val="12027A"/>
                </a:solidFill>
                <a:cs typeface="Segoe UI" panose="020B0502040204020203" pitchFamily="34" charset="0"/>
              </a:rPr>
              <a:t>Windkraft</a:t>
            </a: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 und </a:t>
            </a:r>
            <a:r>
              <a:rPr lang="de-DE" sz="1600" b="1" dirty="0">
                <a:solidFill>
                  <a:srgbClr val="12027A"/>
                </a:solidFill>
                <a:cs typeface="Segoe UI" panose="020B0502040204020203" pitchFamily="34" charset="0"/>
              </a:rPr>
              <a:t>Photovoltaikanlagen</a:t>
            </a: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 sowie die </a:t>
            </a:r>
            <a:r>
              <a:rPr lang="de-DE" sz="1600" b="1" dirty="0">
                <a:solidFill>
                  <a:srgbClr val="12027A"/>
                </a:solidFill>
                <a:cs typeface="Segoe UI" panose="020B0502040204020203" pitchFamily="34" charset="0"/>
              </a:rPr>
              <a:t>Stromnetze ausgebaut </a:t>
            </a: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und um </a:t>
            </a:r>
            <a:r>
              <a:rPr lang="de-DE" sz="1600" b="1" dirty="0">
                <a:solidFill>
                  <a:srgbClr val="12027A"/>
                </a:solidFill>
                <a:cs typeface="Segoe UI" panose="020B0502040204020203" pitchFamily="34" charset="0"/>
              </a:rPr>
              <a:t>Stromspeicher</a:t>
            </a:r>
            <a:r>
              <a:rPr lang="de-DE" sz="1600" dirty="0">
                <a:solidFill>
                  <a:srgbClr val="12027A"/>
                </a:solidFill>
                <a:cs typeface="Segoe UI" panose="020B0502040204020203" pitchFamily="34" charset="0"/>
              </a:rPr>
              <a:t> ergänzt, sodass die Netze die neuen Anforderungen durch Wärmepumpen, Klimaanlagen und Ladepunkten für Elektroautos aufnehmen und bedienen können.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091 2.2222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5091 4.07407E-6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6" grpId="0"/>
      <p:bldP spid="2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009A32D-9BA3-C8A5-F8A8-FA26BCF78A78}"/>
              </a:ext>
            </a:extLst>
          </p:cNvPr>
          <p:cNvSpPr/>
          <p:nvPr/>
        </p:nvSpPr>
        <p:spPr>
          <a:xfrm>
            <a:off x="-1" y="0"/>
            <a:ext cx="82565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E503AF-823A-1942-E7D9-BCAE09B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Markt der Energieexperten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AFB55E-37DC-71F7-69D5-CBB46BCD4BA1}"/>
              </a:ext>
            </a:extLst>
          </p:cNvPr>
          <p:cNvGrpSpPr/>
          <p:nvPr/>
        </p:nvGrpSpPr>
        <p:grpSpPr>
          <a:xfrm>
            <a:off x="9295318" y="476672"/>
            <a:ext cx="2896682" cy="792000"/>
            <a:chOff x="9295318" y="499582"/>
            <a:chExt cx="2896682" cy="792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0078DFE-881F-4067-9FF2-E593AAA9B43B}"/>
                </a:ext>
              </a:extLst>
            </p:cNvPr>
            <p:cNvSpPr/>
            <p:nvPr/>
          </p:nvSpPr>
          <p:spPr>
            <a:xfrm>
              <a:off x="9295318" y="499582"/>
              <a:ext cx="2896682" cy="792000"/>
            </a:xfrm>
            <a:custGeom>
              <a:avLst/>
              <a:gdLst>
                <a:gd name="connsiteX0" fmla="*/ 396000 w 2896682"/>
                <a:gd name="connsiteY0" fmla="*/ 0 h 792000"/>
                <a:gd name="connsiteX1" fmla="*/ 2896682 w 2896682"/>
                <a:gd name="connsiteY1" fmla="*/ 0 h 792000"/>
                <a:gd name="connsiteX2" fmla="*/ 2896682 w 2896682"/>
                <a:gd name="connsiteY2" fmla="*/ 792000 h 792000"/>
                <a:gd name="connsiteX3" fmla="*/ 396000 w 2896682"/>
                <a:gd name="connsiteY3" fmla="*/ 792000 h 792000"/>
                <a:gd name="connsiteX4" fmla="*/ 0 w 2896682"/>
                <a:gd name="connsiteY4" fmla="*/ 396000 h 792000"/>
                <a:gd name="connsiteX5" fmla="*/ 396000 w 2896682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82" h="792000">
                  <a:moveTo>
                    <a:pt x="396000" y="0"/>
                  </a:moveTo>
                  <a:lnTo>
                    <a:pt x="2896682" y="0"/>
                  </a:lnTo>
                  <a:lnTo>
                    <a:pt x="2896682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027A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Gerne </a:t>
              </a:r>
              <a:b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fotografieren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5B9988D-33CB-77E8-A6CA-6D8741EB520C}"/>
                </a:ext>
              </a:extLst>
            </p:cNvPr>
            <p:cNvGrpSpPr/>
            <p:nvPr/>
          </p:nvGrpSpPr>
          <p:grpSpPr>
            <a:xfrm>
              <a:off x="9367326" y="571582"/>
              <a:ext cx="648000" cy="648000"/>
              <a:chOff x="9102787" y="601457"/>
              <a:chExt cx="819752" cy="81499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DCB962B-0AFB-EC74-928B-6FB32021234C}"/>
                  </a:ext>
                </a:extLst>
              </p:cNvPr>
              <p:cNvSpPr/>
              <p:nvPr/>
            </p:nvSpPr>
            <p:spPr>
              <a:xfrm>
                <a:off x="9102787" y="601457"/>
                <a:ext cx="819752" cy="814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4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57F5206D-8EB2-4DCD-E6FA-24AFA010A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274661" y="822919"/>
                <a:ext cx="476004" cy="372075"/>
              </a:xfrm>
              <a:prstGeom prst="rect">
                <a:avLst/>
              </a:prstGeom>
            </p:spPr>
          </p:pic>
        </p:grpSp>
      </p:grp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9F5E474-5B48-6FA8-3446-48AC5FD88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4794"/>
              </p:ext>
            </p:extLst>
          </p:nvPr>
        </p:nvGraphicFramePr>
        <p:xfrm>
          <a:off x="479424" y="1700213"/>
          <a:ext cx="7345364" cy="449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235">
                  <a:extLst>
                    <a:ext uri="{9D8B030D-6E8A-4147-A177-3AD203B41FA5}">
                      <a16:colId xmlns:a16="http://schemas.microsoft.com/office/drawing/2014/main" val="535665413"/>
                    </a:ext>
                  </a:extLst>
                </a:gridCol>
                <a:gridCol w="3646129">
                  <a:extLst>
                    <a:ext uri="{9D8B030D-6E8A-4147-A177-3AD203B41FA5}">
                      <a16:colId xmlns:a16="http://schemas.microsoft.com/office/drawing/2014/main" val="2744097658"/>
                    </a:ext>
                  </a:extLst>
                </a:gridCol>
              </a:tblGrid>
              <a:tr h="407507"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accent1"/>
                          </a:solidFill>
                        </a:rPr>
                        <a:t>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accent1"/>
                          </a:solidFill>
                        </a:rPr>
                        <a:t>Firma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83805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r>
                        <a:rPr lang="de-DE" sz="1600" b="0">
                          <a:solidFill>
                            <a:schemeClr val="accent1"/>
                          </a:solidFill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>
                          <a:solidFill>
                            <a:schemeClr val="accent1"/>
                          </a:solidFill>
                        </a:rPr>
                        <a:t>Firma</a:t>
                      </a: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052531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r>
                        <a:rPr lang="de-DE" sz="1600" b="0">
                          <a:solidFill>
                            <a:schemeClr val="accent1"/>
                          </a:solidFill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472831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509453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007836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397065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0618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815978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591699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583669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19406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509806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Vorname Nachname</a:t>
                      </a:r>
                    </a:p>
                  </a:txBody>
                  <a:tcPr marL="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027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Firma</a:t>
                      </a:r>
                      <a:endParaRPr lang="de-DE" sz="1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566525"/>
                  </a:ext>
                </a:extLst>
              </a:tr>
            </a:tbl>
          </a:graphicData>
        </a:graphic>
      </p:graphicFrame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47293F5-5C18-4E4C-A393-AD4C91B7BA64}"/>
              </a:ext>
            </a:extLst>
          </p:cNvPr>
          <p:cNvSpPr txBox="1">
            <a:spLocks/>
          </p:cNvSpPr>
          <p:nvPr/>
        </p:nvSpPr>
        <p:spPr>
          <a:xfrm>
            <a:off x="11424000" y="6562500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0FD9B6-6BD8-C661-5779-3CCD2A0B3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EB5A1-DB5C-4ED8-84F5-FECAB95FC62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77C27C-4D6B-3748-9798-A3A5592245E3}"/>
              </a:ext>
            </a:extLst>
          </p:cNvPr>
          <p:cNvSpPr/>
          <p:nvPr/>
        </p:nvSpPr>
        <p:spPr>
          <a:xfrm>
            <a:off x="1887762" y="2350376"/>
            <a:ext cx="5267908" cy="254026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16000" rtlCol="0" anchor="ctr"/>
          <a:lstStyle/>
          <a:p>
            <a:pPr defTabSz="914400">
              <a:defRPr/>
            </a:pPr>
            <a:r>
              <a:rPr lang="de-DE" sz="3200" b="1" dirty="0">
                <a:solidFill>
                  <a:srgbClr val="12027A"/>
                </a:solidFill>
                <a:latin typeface="Segoe UI"/>
              </a:rPr>
              <a:t>Aktueller Stand der gesetzlichen Vorgaben </a:t>
            </a:r>
          </a:p>
          <a:p>
            <a:pPr defTabSz="914400">
              <a:defRPr/>
            </a:pPr>
            <a:r>
              <a:rPr lang="de-DE" sz="3200" b="1" dirty="0">
                <a:solidFill>
                  <a:schemeClr val="accent2"/>
                </a:solidFill>
                <a:latin typeface="Segoe UI"/>
              </a:rPr>
              <a:t>+ Energiepreise </a:t>
            </a:r>
          </a:p>
          <a:p>
            <a:pPr defTabSz="914400">
              <a:defRPr/>
            </a:pPr>
            <a:r>
              <a:rPr lang="de-DE" sz="3200" b="1" dirty="0">
                <a:solidFill>
                  <a:schemeClr val="accent2"/>
                </a:solidFill>
                <a:latin typeface="Segoe UI"/>
              </a:rPr>
              <a:t>+ Marktzahlen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5FA0D22-4B2B-D22B-CE2E-781517AEAEEA}"/>
              </a:ext>
            </a:extLst>
          </p:cNvPr>
          <p:cNvSpPr/>
          <p:nvPr/>
        </p:nvSpPr>
        <p:spPr>
          <a:xfrm>
            <a:off x="8998455" y="788275"/>
            <a:ext cx="2425545" cy="1562101"/>
          </a:xfrm>
          <a:custGeom>
            <a:avLst/>
            <a:gdLst>
              <a:gd name="connsiteX0" fmla="*/ 0 w 2425545"/>
              <a:gd name="connsiteY0" fmla="*/ 0 h 1562101"/>
              <a:gd name="connsiteX1" fmla="*/ 2425545 w 2425545"/>
              <a:gd name="connsiteY1" fmla="*/ 0 h 1562101"/>
              <a:gd name="connsiteX2" fmla="*/ 2425545 w 2425545"/>
              <a:gd name="connsiteY2" fmla="*/ 1475295 h 1562101"/>
              <a:gd name="connsiteX3" fmla="*/ 2338739 w 2425545"/>
              <a:gd name="connsiteY3" fmla="*/ 1562101 h 1562101"/>
              <a:gd name="connsiteX4" fmla="*/ 86806 w 2425545"/>
              <a:gd name="connsiteY4" fmla="*/ 1562101 h 1562101"/>
              <a:gd name="connsiteX5" fmla="*/ 0 w 2425545"/>
              <a:gd name="connsiteY5" fmla="*/ 1475295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545" h="1562101">
                <a:moveTo>
                  <a:pt x="0" y="0"/>
                </a:moveTo>
                <a:lnTo>
                  <a:pt x="2425545" y="0"/>
                </a:lnTo>
                <a:lnTo>
                  <a:pt x="2425545" y="1475295"/>
                </a:lnTo>
                <a:cubicBezTo>
                  <a:pt x="2425545" y="1523237"/>
                  <a:pt x="2386681" y="1562101"/>
                  <a:pt x="2338739" y="1562101"/>
                </a:cubicBezTo>
                <a:lnTo>
                  <a:pt x="86806" y="1562101"/>
                </a:lnTo>
                <a:cubicBezTo>
                  <a:pt x="38864" y="1562101"/>
                  <a:pt x="0" y="1523237"/>
                  <a:pt x="0" y="1475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0EBE4">
                    <a:lumMod val="9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5041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5CA951-124B-CB23-81A9-1358B79F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115003" cy="792163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Umsteuern auf erneuerbare Energien und Effizienz steigern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b="0" dirty="0">
                <a:solidFill>
                  <a:schemeClr val="accent1"/>
                </a:solidFill>
              </a:rPr>
              <a:t>Klimaneutralität 2045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6A7FEFC-99CB-74E2-5232-F91990AD1F97}"/>
              </a:ext>
            </a:extLst>
          </p:cNvPr>
          <p:cNvGrpSpPr/>
          <p:nvPr/>
        </p:nvGrpSpPr>
        <p:grpSpPr>
          <a:xfrm>
            <a:off x="479376" y="2247569"/>
            <a:ext cx="432000" cy="432000"/>
            <a:chOff x="4367213" y="2348880"/>
            <a:chExt cx="540060" cy="540060"/>
          </a:xfrm>
          <a:solidFill>
            <a:schemeClr val="accent2"/>
          </a:solidFill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C2373886-1D2C-4E34-BFC2-7FE07BCCAF5F}"/>
                </a:ext>
              </a:extLst>
            </p:cNvPr>
            <p:cNvSpPr/>
            <p:nvPr/>
          </p:nvSpPr>
          <p:spPr>
            <a:xfrm>
              <a:off x="4367213" y="2348880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Grafik 10">
              <a:extLst>
                <a:ext uri="{FF2B5EF4-FFF2-40B4-BE49-F238E27FC236}">
                  <a16:creationId xmlns:a16="http://schemas.microsoft.com/office/drawing/2014/main" id="{C80456EA-DFFD-DC29-F3C3-590BE8ED515A}"/>
                </a:ext>
              </a:extLst>
            </p:cNvPr>
            <p:cNvSpPr/>
            <p:nvPr/>
          </p:nvSpPr>
          <p:spPr>
            <a:xfrm>
              <a:off x="4552086" y="2420881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41B2F025-66D4-AE8B-71E3-E22AB3CCEE43}"/>
              </a:ext>
            </a:extLst>
          </p:cNvPr>
          <p:cNvSpPr txBox="1"/>
          <p:nvPr/>
        </p:nvSpPr>
        <p:spPr>
          <a:xfrm>
            <a:off x="1079953" y="2247569"/>
            <a:ext cx="7065564" cy="54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defRPr/>
            </a:pPr>
            <a:r>
              <a:rPr lang="de-DE" sz="1600" dirty="0">
                <a:cs typeface="Segoe UI" panose="020B0502040204020203" pitchFamily="34" charset="0"/>
              </a:rPr>
              <a:t>Deutschland soll </a:t>
            </a:r>
            <a:r>
              <a:rPr lang="de-DE" sz="1600" b="1" dirty="0">
                <a:cs typeface="Segoe UI" panose="020B0502040204020203" pitchFamily="34" charset="0"/>
              </a:rPr>
              <a:t>bis 2045 klimaneutral werden.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0C9A472-07DE-9C1C-9999-87800ACA01F5}"/>
              </a:ext>
            </a:extLst>
          </p:cNvPr>
          <p:cNvGrpSpPr/>
          <p:nvPr/>
        </p:nvGrpSpPr>
        <p:grpSpPr>
          <a:xfrm>
            <a:off x="479971" y="3211726"/>
            <a:ext cx="432000" cy="432000"/>
            <a:chOff x="4367808" y="3176972"/>
            <a:chExt cx="540060" cy="540060"/>
          </a:xfrm>
          <a:solidFill>
            <a:schemeClr val="accent2"/>
          </a:solidFill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1C4234DE-C1BE-40A6-C4BC-EDF986C2AE25}"/>
                </a:ext>
              </a:extLst>
            </p:cNvPr>
            <p:cNvSpPr/>
            <p:nvPr/>
          </p:nvSpPr>
          <p:spPr>
            <a:xfrm>
              <a:off x="4367808" y="3176972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Grafik 10">
              <a:extLst>
                <a:ext uri="{FF2B5EF4-FFF2-40B4-BE49-F238E27FC236}">
                  <a16:creationId xmlns:a16="http://schemas.microsoft.com/office/drawing/2014/main" id="{73A9DC24-015E-2FA1-DE8D-ECF2C293A46A}"/>
                </a:ext>
              </a:extLst>
            </p:cNvPr>
            <p:cNvSpPr/>
            <p:nvPr/>
          </p:nvSpPr>
          <p:spPr>
            <a:xfrm>
              <a:off x="4552681" y="3248973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3D86D547-5E9E-A62D-2693-5BDAFEE9DE0D}"/>
              </a:ext>
            </a:extLst>
          </p:cNvPr>
          <p:cNvSpPr txBox="1"/>
          <p:nvPr/>
        </p:nvSpPr>
        <p:spPr>
          <a:xfrm>
            <a:off x="1079953" y="3211726"/>
            <a:ext cx="7065564" cy="956592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defRPr/>
            </a:pPr>
            <a:r>
              <a:rPr lang="de-DE" sz="1600" b="1">
                <a:cs typeface="Segoe UI" panose="020B0502040204020203" pitchFamily="34" charset="0"/>
              </a:rPr>
              <a:t>Die Energiewende ist zentral </a:t>
            </a:r>
            <a:r>
              <a:rPr lang="de-DE" sz="1600">
                <a:cs typeface="Segoe UI" panose="020B0502040204020203" pitchFamily="34" charset="0"/>
              </a:rPr>
              <a:t>für eine sichere, umweltverträgliche und wirtschaftlich erfolgreiche Zukunft. 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F4D2F29-A171-1E21-8014-D25F274E116F}"/>
              </a:ext>
            </a:extLst>
          </p:cNvPr>
          <p:cNvGrpSpPr/>
          <p:nvPr/>
        </p:nvGrpSpPr>
        <p:grpSpPr>
          <a:xfrm>
            <a:off x="480566" y="4420346"/>
            <a:ext cx="432000" cy="432000"/>
            <a:chOff x="4368403" y="4005064"/>
            <a:chExt cx="540060" cy="540060"/>
          </a:xfrm>
          <a:solidFill>
            <a:schemeClr val="accent2"/>
          </a:solidFill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C76522A9-6811-6D39-7AAA-5BEC9FA12CFA}"/>
                </a:ext>
              </a:extLst>
            </p:cNvPr>
            <p:cNvSpPr/>
            <p:nvPr/>
          </p:nvSpPr>
          <p:spPr>
            <a:xfrm>
              <a:off x="4368403" y="4005064"/>
              <a:ext cx="540060" cy="540060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Grafik 10">
              <a:extLst>
                <a:ext uri="{FF2B5EF4-FFF2-40B4-BE49-F238E27FC236}">
                  <a16:creationId xmlns:a16="http://schemas.microsoft.com/office/drawing/2014/main" id="{38D4F85A-95B8-1283-5FE6-DA5DD9E74E7F}"/>
                </a:ext>
              </a:extLst>
            </p:cNvPr>
            <p:cNvSpPr/>
            <p:nvPr/>
          </p:nvSpPr>
          <p:spPr>
            <a:xfrm>
              <a:off x="4553276" y="4077065"/>
              <a:ext cx="216034" cy="396058"/>
            </a:xfrm>
            <a:custGeom>
              <a:avLst/>
              <a:gdLst>
                <a:gd name="connsiteX0" fmla="*/ 152409 w 1828819"/>
                <a:gd name="connsiteY0" fmla="*/ 3352795 h 3352795"/>
                <a:gd name="connsiteX1" fmla="*/ 44663 w 1828819"/>
                <a:gd name="connsiteY1" fmla="*/ 3308142 h 3352795"/>
                <a:gd name="connsiteX2" fmla="*/ 44663 w 1828819"/>
                <a:gd name="connsiteY2" fmla="*/ 3092648 h 3352795"/>
                <a:gd name="connsiteX3" fmla="*/ 1460916 w 1828819"/>
                <a:gd name="connsiteY3" fmla="*/ 1676395 h 3352795"/>
                <a:gd name="connsiteX4" fmla="*/ 44663 w 1828819"/>
                <a:gd name="connsiteY4" fmla="*/ 260142 h 3352795"/>
                <a:gd name="connsiteX5" fmla="*/ 44663 w 1828819"/>
                <a:gd name="connsiteY5" fmla="*/ 44648 h 3352795"/>
                <a:gd name="connsiteX6" fmla="*/ 260156 w 1828819"/>
                <a:gd name="connsiteY6" fmla="*/ 44648 h 3352795"/>
                <a:gd name="connsiteX7" fmla="*/ 1784156 w 1828819"/>
                <a:gd name="connsiteY7" fmla="*/ 1568649 h 3352795"/>
                <a:gd name="connsiteX8" fmla="*/ 1784156 w 1828819"/>
                <a:gd name="connsiteY8" fmla="*/ 1784142 h 3352795"/>
                <a:gd name="connsiteX9" fmla="*/ 260156 w 1828819"/>
                <a:gd name="connsiteY9" fmla="*/ 3308142 h 3352795"/>
                <a:gd name="connsiteX10" fmla="*/ 152409 w 1828819"/>
                <a:gd name="connsiteY10" fmla="*/ 3352795 h 33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19" h="3352795">
                  <a:moveTo>
                    <a:pt x="152409" y="3352795"/>
                  </a:moveTo>
                  <a:cubicBezTo>
                    <a:pt x="113433" y="3352795"/>
                    <a:pt x="74419" y="3337898"/>
                    <a:pt x="44663" y="3308142"/>
                  </a:cubicBezTo>
                  <a:cubicBezTo>
                    <a:pt x="-14888" y="3248592"/>
                    <a:pt x="-14888" y="3152161"/>
                    <a:pt x="44663" y="3092648"/>
                  </a:cubicBezTo>
                  <a:lnTo>
                    <a:pt x="1460916" y="1676395"/>
                  </a:lnTo>
                  <a:lnTo>
                    <a:pt x="44663" y="260142"/>
                  </a:lnTo>
                  <a:cubicBezTo>
                    <a:pt x="-14888" y="200592"/>
                    <a:pt x="-14888" y="104161"/>
                    <a:pt x="44663" y="44648"/>
                  </a:cubicBezTo>
                  <a:cubicBezTo>
                    <a:pt x="104213" y="-14864"/>
                    <a:pt x="200644" y="-14902"/>
                    <a:pt x="260156" y="44648"/>
                  </a:cubicBezTo>
                  <a:lnTo>
                    <a:pt x="1784156" y="1568649"/>
                  </a:lnTo>
                  <a:cubicBezTo>
                    <a:pt x="1843707" y="1628199"/>
                    <a:pt x="1843707" y="1724630"/>
                    <a:pt x="1784156" y="1784142"/>
                  </a:cubicBezTo>
                  <a:lnTo>
                    <a:pt x="260156" y="3308142"/>
                  </a:lnTo>
                  <a:cubicBezTo>
                    <a:pt x="230400" y="3337898"/>
                    <a:pt x="191386" y="3352795"/>
                    <a:pt x="152409" y="335279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77D44713-B763-4AE3-2B31-32ABF84DCC32}"/>
              </a:ext>
            </a:extLst>
          </p:cNvPr>
          <p:cNvSpPr txBox="1"/>
          <p:nvPr/>
        </p:nvSpPr>
        <p:spPr>
          <a:xfrm>
            <a:off x="1079953" y="4420346"/>
            <a:ext cx="7065564" cy="1367681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defRPr/>
            </a:pPr>
            <a:r>
              <a:rPr lang="de-DE" sz="1600" b="1">
                <a:cs typeface="Segoe UI" panose="020B0502040204020203" pitchFamily="34" charset="0"/>
              </a:rPr>
              <a:t>Dazu wird Deutschlands Energieversorgung umgestellt: </a:t>
            </a:r>
            <a:r>
              <a:rPr lang="de-DE" sz="1600">
                <a:cs typeface="Segoe UI" panose="020B0502040204020203" pitchFamily="34" charset="0"/>
              </a:rPr>
              <a:t>Weg von fossilen Brennstoffen, hin zu Erneuerbaren Energien und mehr Energieeffizienz. </a:t>
            </a:r>
          </a:p>
        </p:txBody>
      </p:sp>
      <p:sp>
        <p:nvSpPr>
          <p:cNvPr id="36" name="Foliennummernplatzhalter 3">
            <a:extLst>
              <a:ext uri="{FF2B5EF4-FFF2-40B4-BE49-F238E27FC236}">
                <a16:creationId xmlns:a16="http://schemas.microsoft.com/office/drawing/2014/main" id="{B07716E0-BA19-83F4-173D-96B1EC14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F7892AE-778B-0F7D-D052-54F76D46E7F2}"/>
              </a:ext>
            </a:extLst>
          </p:cNvPr>
          <p:cNvSpPr/>
          <p:nvPr/>
        </p:nvSpPr>
        <p:spPr>
          <a:xfrm>
            <a:off x="8256013" y="0"/>
            <a:ext cx="397073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8E0855-43CD-0942-40C0-948C9BCA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/>
              <a:t>7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65A9A9B-E590-5417-CC5D-F97A75E9579F}"/>
              </a:ext>
            </a:extLst>
          </p:cNvPr>
          <p:cNvSpPr txBox="1"/>
          <p:nvPr/>
        </p:nvSpPr>
        <p:spPr>
          <a:xfrm>
            <a:off x="8417514" y="1564811"/>
            <a:ext cx="3647728" cy="39395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1800">
                <a:ea typeface="+mn-lt"/>
                <a:cs typeface="+mn-lt"/>
              </a:rPr>
              <a:t>Aufgrund der </a:t>
            </a:r>
            <a:r>
              <a:rPr lang="de-DE" sz="1800" b="1">
                <a:ea typeface="+mn-lt"/>
                <a:cs typeface="+mn-lt"/>
              </a:rPr>
              <a:t>CO2-Bepreisung </a:t>
            </a:r>
            <a:r>
              <a:rPr lang="de-DE" sz="1800">
                <a:ea typeface="+mn-lt"/>
                <a:cs typeface="+mn-lt"/>
              </a:rPr>
              <a:t>werden die Preise für Gas und Öl langfristig weiter steigen. </a:t>
            </a:r>
          </a:p>
          <a:p>
            <a:pPr marL="171450" indent="-171450">
              <a:buClr>
                <a:schemeClr val="accent1"/>
              </a:buClr>
              <a:buFont typeface="Arial"/>
              <a:buChar char="•"/>
            </a:pPr>
            <a:endParaRPr lang="de-DE" sz="1800"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endParaRPr lang="de-DE" sz="1800"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de-DE" sz="1800">
                <a:ea typeface="+mn-lt"/>
                <a:cs typeface="+mn-lt"/>
              </a:rPr>
              <a:t>Wärmepumpen im Eigenheim werden </a:t>
            </a:r>
            <a:r>
              <a:rPr lang="de-DE" sz="1800" b="1">
                <a:ea typeface="+mn-lt"/>
                <a:cs typeface="+mn-lt"/>
              </a:rPr>
              <a:t>staatlich gefördert</a:t>
            </a:r>
            <a:r>
              <a:rPr lang="de-DE" sz="1800">
                <a:ea typeface="+mn-lt"/>
                <a:cs typeface="+mn-lt"/>
              </a:rPr>
              <a:t>.  </a:t>
            </a:r>
            <a:endParaRPr lang="de-DE"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endParaRPr lang="de-DE" sz="1800">
              <a:ea typeface="+mn-lt"/>
              <a:cs typeface="+mn-lt"/>
            </a:endParaRPr>
          </a:p>
          <a:p>
            <a:pPr marL="171450" indent="-171450">
              <a:buClr>
                <a:schemeClr val="accent1"/>
              </a:buClr>
              <a:buFont typeface="Arial"/>
              <a:buChar char="•"/>
            </a:pPr>
            <a:endParaRPr lang="de-DE" sz="1800"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de-DE" sz="1800">
                <a:ea typeface="+mn-lt"/>
                <a:cs typeface="+mn-lt"/>
              </a:rPr>
              <a:t>Es ist anzunehmen, dass der </a:t>
            </a:r>
            <a:r>
              <a:rPr lang="de-DE" sz="1800" b="1">
                <a:ea typeface="+mn-lt"/>
                <a:cs typeface="+mn-lt"/>
              </a:rPr>
              <a:t>Kostenvorteil der Wärmepumpe </a:t>
            </a:r>
            <a:r>
              <a:rPr lang="de-DE" sz="1800">
                <a:ea typeface="+mn-lt"/>
                <a:cs typeface="+mn-lt"/>
              </a:rPr>
              <a:t>jedes Jahr größer wird.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3CFCC30-C8B9-3D91-296D-058569C0DB3F}"/>
              </a:ext>
            </a:extLst>
          </p:cNvPr>
          <p:cNvCxnSpPr>
            <a:cxnSpLocks/>
          </p:cNvCxnSpPr>
          <p:nvPr/>
        </p:nvCxnSpPr>
        <p:spPr>
          <a:xfrm>
            <a:off x="8417514" y="2670981"/>
            <a:ext cx="39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4133C7A-8EA4-D926-B76D-1A67DE2B9087}"/>
              </a:ext>
            </a:extLst>
          </p:cNvPr>
          <p:cNvCxnSpPr>
            <a:cxnSpLocks/>
          </p:cNvCxnSpPr>
          <p:nvPr/>
        </p:nvCxnSpPr>
        <p:spPr>
          <a:xfrm>
            <a:off x="8417514" y="3789040"/>
            <a:ext cx="39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4EEAEFE6-6CFA-DA7A-DE53-1FE5B0B620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120" y="476672"/>
            <a:ext cx="607601" cy="6076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F1AF02-0EED-8226-9ABA-6526B871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7344788" cy="792000"/>
          </a:xfrm>
        </p:spPr>
        <p:txBody>
          <a:bodyPr/>
          <a:lstStyle/>
          <a:p>
            <a:r>
              <a:rPr lang="de-DE" dirty="0"/>
              <a:t>Studien zur Entwicklung der </a:t>
            </a:r>
            <a:br>
              <a:rPr lang="de-DE" dirty="0"/>
            </a:br>
            <a:r>
              <a:rPr lang="de-DE" dirty="0"/>
              <a:t>Energiekosten für das Heizen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D3EAB0-30E4-9637-2243-875C43089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272962"/>
            <a:ext cx="7344788" cy="433538"/>
          </a:xfrm>
        </p:spPr>
        <p:txBody>
          <a:bodyPr>
            <a:noAutofit/>
          </a:bodyPr>
          <a:lstStyle/>
          <a:p>
            <a:r>
              <a:rPr lang="de-DE"/>
              <a:t>Die jährlichen Kosten der Heizenergie werden angegeben für ein Haus mit 15.000 kWh Wärmebedarf, Wirkungsgrad Gas- und Ölheizung 90%, Jahresarbeitszahl der Wärmepumpe 3,5. </a:t>
            </a:r>
            <a:br>
              <a:rPr lang="de-DE"/>
            </a:br>
            <a:r>
              <a:rPr lang="de-DE"/>
              <a:t>Quelle der Daten: Fraunhofer ISE 2024 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5BC40CC-6BB1-6AF4-A3EB-B4504E541270}"/>
              </a:ext>
            </a:extLst>
          </p:cNvPr>
          <p:cNvSpPr/>
          <p:nvPr/>
        </p:nvSpPr>
        <p:spPr>
          <a:xfrm>
            <a:off x="479425" y="1700212"/>
            <a:ext cx="7345363" cy="41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AF8A8E0-2A26-E755-2888-74D1C0DF7ED6}"/>
              </a:ext>
            </a:extLst>
          </p:cNvPr>
          <p:cNvSpPr/>
          <p:nvPr/>
        </p:nvSpPr>
        <p:spPr>
          <a:xfrm>
            <a:off x="552184" y="1772212"/>
            <a:ext cx="7200000" cy="4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 anchorCtr="0"/>
          <a:lstStyle/>
          <a:p>
            <a:r>
              <a:rPr lang="de-DE" sz="1600" b="1">
                <a:solidFill>
                  <a:schemeClr val="tx1"/>
                </a:solidFill>
              </a:rPr>
              <a:t>Jährliche Heizkosten in Euro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CEC0EAEB-8ABA-D1FD-D4D8-3EC471E44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422321"/>
              </p:ext>
            </p:extLst>
          </p:nvPr>
        </p:nvGraphicFramePr>
        <p:xfrm>
          <a:off x="552106" y="2168861"/>
          <a:ext cx="7200000" cy="363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27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6FB43DD-CB75-F19B-5CB1-F1202E3FAE58}"/>
              </a:ext>
            </a:extLst>
          </p:cNvPr>
          <p:cNvSpPr/>
          <p:nvPr/>
        </p:nvSpPr>
        <p:spPr>
          <a:xfrm>
            <a:off x="0" y="0"/>
            <a:ext cx="3446301" cy="574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A5CA951-124B-CB23-81A9-1358B79F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93" y="623396"/>
            <a:ext cx="3887788" cy="792163"/>
          </a:xfrm>
        </p:spPr>
        <p:txBody>
          <a:bodyPr/>
          <a:lstStyle/>
          <a:p>
            <a:r>
              <a:rPr lang="de-DE" dirty="0"/>
              <a:t>Umstieg auf klimafreundliche Heizungen</a:t>
            </a:r>
            <a:br>
              <a:rPr lang="de-DE" dirty="0"/>
            </a:br>
            <a:r>
              <a:rPr lang="de-DE" b="0" dirty="0"/>
              <a:t>Klimaneutralität</a:t>
            </a:r>
            <a:br>
              <a:rPr lang="de-DE" b="0" dirty="0"/>
            </a:br>
            <a:r>
              <a:rPr lang="de-DE" b="0" dirty="0"/>
              <a:t>2045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306129-C598-ECBA-B1B4-8D51E00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EB5A1-DB5C-4ED8-84F5-FECAB95FC62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5F5613-3645-B2C5-B1FF-B3B0BF475564}"/>
              </a:ext>
            </a:extLst>
          </p:cNvPr>
          <p:cNvSpPr txBox="1"/>
          <p:nvPr/>
        </p:nvSpPr>
        <p:spPr>
          <a:xfrm>
            <a:off x="4597104" y="1064171"/>
            <a:ext cx="7235429" cy="4862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Mit dem Gesetz für Erneuerbares Heizen – dem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Gebäudeenergiegesetz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– hat Deutschland seit Januar 2024 die Energiewende im Gebäudebereich gestärkt, um: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Auf klimafreundliches Heizen umzusteigen,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Die Abhängigkeit von fossilen Brennstoffen, wie Gas und Öl, zu verringern,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Und damit Verbraucherinnen und Verbraucher vor Preissprüngen bei Öl und Gas zu schützen.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2027A"/>
                </a:solidFill>
                <a:effectLst/>
                <a:uLnTx/>
                <a:uFillTx/>
                <a:latin typeface="Segoe UI"/>
                <a:ea typeface="+mn-ea"/>
                <a:cs typeface="Calibri"/>
              </a:rPr>
              <a:t>Spätestens bis zum Jahr 2045 müssen alle Heizungen vollständig mit Erneuerbaren Energien betrieben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2027A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3253AF1C-6B90-2604-2AEC-DB6DB3F754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7788" y="4832521"/>
            <a:ext cx="535605" cy="535605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FBC680C-B1D6-4A10-8FDF-9E0CECB61023}"/>
              </a:ext>
            </a:extLst>
          </p:cNvPr>
          <p:cNvCxnSpPr>
            <a:cxnSpLocks/>
          </p:cNvCxnSpPr>
          <p:nvPr/>
        </p:nvCxnSpPr>
        <p:spPr>
          <a:xfrm>
            <a:off x="4062753" y="1262925"/>
            <a:ext cx="31146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C2BBF5F-5B37-C5F6-4A84-F908CDE9F94E}"/>
              </a:ext>
            </a:extLst>
          </p:cNvPr>
          <p:cNvGrpSpPr/>
          <p:nvPr/>
        </p:nvGrpSpPr>
        <p:grpSpPr>
          <a:xfrm>
            <a:off x="3444426" y="4111378"/>
            <a:ext cx="9496874" cy="2744791"/>
            <a:chOff x="4061500" y="4301169"/>
            <a:chExt cx="4065252" cy="2556831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789DEF91-ADA7-9D49-0D57-AA08D1E57D2C}"/>
                </a:ext>
              </a:extLst>
            </p:cNvPr>
            <p:cNvCxnSpPr/>
            <p:nvPr/>
          </p:nvCxnSpPr>
          <p:spPr>
            <a:xfrm>
              <a:off x="4061500" y="4301169"/>
              <a:ext cx="2496" cy="25568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C3ACAFB3-6004-D0F4-4233-3355839C37D9}"/>
                </a:ext>
              </a:extLst>
            </p:cNvPr>
            <p:cNvCxnSpPr>
              <a:cxnSpLocks/>
            </p:cNvCxnSpPr>
            <p:nvPr/>
          </p:nvCxnSpPr>
          <p:spPr>
            <a:xfrm>
              <a:off x="8124256" y="4301169"/>
              <a:ext cx="2496" cy="25568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39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03AB325-1BC5-4079-3F1F-3F28AD19EADD}"/>
              </a:ext>
            </a:extLst>
          </p:cNvPr>
          <p:cNvSpPr/>
          <p:nvPr/>
        </p:nvSpPr>
        <p:spPr>
          <a:xfrm>
            <a:off x="-1" y="4077221"/>
            <a:ext cx="12191995" cy="2801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BB03ED-75A4-171B-62A7-B18DA416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792000"/>
          </a:xfrm>
        </p:spPr>
        <p:txBody>
          <a:bodyPr/>
          <a:lstStyle/>
          <a:p>
            <a:r>
              <a:rPr lang="de-DE" dirty="0"/>
              <a:t>Das neue Gebäudeenergiegesetz (GEG)</a:t>
            </a:r>
            <a:br>
              <a:rPr lang="de-DE" dirty="0"/>
            </a:br>
            <a:r>
              <a:rPr lang="de-DE" b="0" dirty="0"/>
              <a:t>Klimafreundliches Heizen: Das gilt seit dem 1. Januar 2024*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C58E9A-17E9-EAC3-2F18-0772AA41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0" y="6562500"/>
            <a:ext cx="288000" cy="144000"/>
          </a:xfrm>
        </p:spPr>
        <p:txBody>
          <a:bodyPr/>
          <a:lstStyle/>
          <a:p>
            <a:fld id="{142EB5A1-DB5C-4ED8-84F5-FECAB95FC62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1C2A732-8E1D-0F44-D25F-E4163D74A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6562500"/>
            <a:ext cx="11233150" cy="144000"/>
          </a:xfrm>
        </p:spPr>
        <p:txBody>
          <a:bodyPr/>
          <a:lstStyle/>
          <a:p>
            <a:r>
              <a:rPr lang="de-DE"/>
              <a:t>* Überblick, mehr Informationen unter www.energiewechsel.de/geg. Quelle BMWK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5903532-33B7-373C-CDF8-BC73EEA8A273}"/>
              </a:ext>
            </a:extLst>
          </p:cNvPr>
          <p:cNvSpPr txBox="1">
            <a:spLocks/>
          </p:cNvSpPr>
          <p:nvPr/>
        </p:nvSpPr>
        <p:spPr>
          <a:xfrm>
            <a:off x="6312032" y="4217361"/>
            <a:ext cx="5616566" cy="2631863"/>
          </a:xfrm>
          <a:prstGeom prst="rect">
            <a:avLst/>
          </a:prstGeom>
          <a:noFill/>
          <a:effectLst>
            <a:outerShdw blurRad="254000" sx="99549" sy="99549" algn="ctr" rotWithShape="0">
              <a:prstClr val="black">
                <a:alpha val="20433"/>
              </a:prstClr>
            </a:outerShdw>
          </a:effectLst>
        </p:spPr>
        <p:txBody>
          <a:bodyPr lIns="0" tIns="0" rIns="0" bIns="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 cap="all" spc="30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500"/>
              </a:spcBef>
              <a:defRPr/>
            </a:pPr>
            <a:r>
              <a:rPr lang="de-DE" sz="140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Heizung funktioniert oder lässt sich reparieren?</a:t>
            </a:r>
            <a:br>
              <a:rPr lang="de-DE" sz="140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</a:br>
            <a:r>
              <a:rPr lang="de-DE" sz="1400" b="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Sie haben die Wahl: Bestehende Heizungsanlagen können</a:t>
            </a:r>
            <a:br>
              <a:rPr lang="de-DE" sz="1400" b="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</a:br>
            <a:r>
              <a:rPr lang="de-DE" sz="1400" b="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weiterhin betrieben oder ausgetauscht werden. 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  <a:defRPr/>
            </a:pPr>
            <a:r>
              <a:rPr lang="de-DE" sz="140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Heizung irreparabel kaputt?</a:t>
            </a:r>
            <a:br>
              <a:rPr lang="de-DE" sz="140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</a:br>
            <a:r>
              <a:rPr lang="de-DE" sz="1400" b="0" cap="none" spc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Umstieg auf Heizung mit 65 Prozent Erneuerbarer Energie.</a:t>
            </a:r>
            <a:br>
              <a:rPr lang="de-DE" sz="1400" b="0" cap="none" spc="0">
                <a:solidFill>
                  <a:schemeClr val="tx1"/>
                </a:solidFill>
                <a:latin typeface="+mj-lt"/>
                <a:ea typeface="Calibri"/>
                <a:cs typeface="Segoe UI" panose="020B0502040204020203" pitchFamily="34" charset="0"/>
              </a:rPr>
            </a:br>
            <a:r>
              <a:rPr lang="de-DE" sz="1400" b="0" cap="none" spc="0">
                <a:solidFill>
                  <a:schemeClr val="tx1"/>
                </a:solidFill>
                <a:latin typeface="+mj-lt"/>
                <a:ea typeface="Calibri"/>
                <a:cs typeface="Segoe UI" panose="020B0502040204020203" pitchFamily="34" charset="0"/>
              </a:rPr>
              <a:t>Der Umstieg auf klimafreundliche Heizungen wird gefördert.</a:t>
            </a:r>
          </a:p>
          <a:p>
            <a:pPr lvl="0" algn="l">
              <a:lnSpc>
                <a:spcPct val="100000"/>
              </a:lnSpc>
              <a:spcBef>
                <a:spcPts val="1500"/>
              </a:spcBef>
              <a:tabLst>
                <a:tab pos="212725" algn="l"/>
              </a:tabLst>
              <a:defRPr/>
            </a:pPr>
            <a:r>
              <a:rPr lang="de-DE" sz="1400" cap="none" spc="0">
                <a:solidFill>
                  <a:srgbClr val="12027A"/>
                </a:solidFill>
                <a:latin typeface="Segoe UI"/>
                <a:cs typeface="Segoe UI" panose="020B0502040204020203" pitchFamily="34" charset="0"/>
                <a:sym typeface="Wingdings" panose="05000000000000000000" pitchFamily="2" charset="2"/>
              </a:rPr>
              <a:t>	In nahezu allen Bestandsgebäuden lassen sich Wärmepumpen 	effizient einsetzen – das lohnt sich für die Umwelt und für 	den eigenen Geldbeutel.</a:t>
            </a:r>
            <a:endParaRPr kumimoji="0" lang="de-DE" sz="1400" i="0" u="none" strike="noStrike" kern="1200" cap="all" spc="3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687CA17-D544-11A3-5712-19479E924D9C}"/>
              </a:ext>
            </a:extLst>
          </p:cNvPr>
          <p:cNvSpPr txBox="1">
            <a:spLocks/>
          </p:cNvSpPr>
          <p:nvPr/>
        </p:nvSpPr>
        <p:spPr>
          <a:xfrm>
            <a:off x="486513" y="4217361"/>
            <a:ext cx="5616575" cy="2143859"/>
          </a:xfrm>
          <a:prstGeom prst="rect">
            <a:avLst/>
          </a:prstGeom>
          <a:noFill/>
          <a:effectLst>
            <a:outerShdw blurRad="254000" sx="99549" sy="99549" algn="ctr" rotWithShape="0">
              <a:prstClr val="black">
                <a:alpha val="20433"/>
              </a:prstClr>
            </a:outerShdw>
          </a:effectLst>
        </p:spPr>
        <p:txBody>
          <a:bodyPr lIns="0" tIns="0" rIns="0" bIns="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 cap="all" spc="30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Im Neubaugebiet:</a:t>
            </a:r>
            <a:br>
              <a:rPr lang="de-DE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Heizung mit mindestens 65 Prozent erneuerbaren Energien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tabLst/>
              <a:defRPr/>
            </a:pPr>
            <a:r>
              <a:rPr lang="de-DE" sz="1400" cap="none" spc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Außerhalb eines Neubaugebietes:</a:t>
            </a:r>
            <a:br>
              <a:rPr lang="de-DE" sz="1400" cap="none" spc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Segoe UI" panose="020B0502040204020203" pitchFamily="34" charset="0"/>
              </a:rPr>
              <a:t>Heizung mit mindestens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65 Prozent erneuerbaren Energien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frühestens ab 2026</a:t>
            </a:r>
            <a:endParaRPr lang="de-DE" sz="1400" cap="none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212725" algn="l"/>
              </a:tabLst>
              <a:defRPr/>
            </a:pPr>
            <a:r>
              <a:rPr lang="de-DE" sz="1400" b="0" cap="none" spc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de-DE" sz="1400" cap="none" spc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  <a:sym typeface="Wingdings" panose="05000000000000000000" pitchFamily="2" charset="2"/>
              </a:rPr>
              <a:t>In Neubauten hat sich die Wärmepumpe durchgesetzt (73 %)</a:t>
            </a:r>
            <a:endParaRPr lang="de-DE" sz="1400" cap="none" spc="0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E7FC470-529D-0E5D-34C6-37987548225F}"/>
              </a:ext>
            </a:extLst>
          </p:cNvPr>
          <p:cNvSpPr txBox="1"/>
          <p:nvPr/>
        </p:nvSpPr>
        <p:spPr>
          <a:xfrm>
            <a:off x="503428" y="1700808"/>
            <a:ext cx="5268486" cy="2032754"/>
          </a:xfrm>
          <a:prstGeom prst="round2SameRect">
            <a:avLst>
              <a:gd name="adj1" fmla="val 0"/>
              <a:gd name="adj2" fmla="val 16652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Neubau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B7A326-525B-D3C1-BE4A-12FA09223E02}"/>
              </a:ext>
            </a:extLst>
          </p:cNvPr>
          <p:cNvSpPr txBox="1"/>
          <p:nvPr/>
        </p:nvSpPr>
        <p:spPr>
          <a:xfrm>
            <a:off x="6420084" y="1700808"/>
            <a:ext cx="5447828" cy="2032754"/>
          </a:xfrm>
          <a:prstGeom prst="round2SameRect">
            <a:avLst>
              <a:gd name="adj1" fmla="val 0"/>
              <a:gd name="adj2" fmla="val 16652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Bestand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57AA45A-293D-0C85-8626-6C2023388E1A}"/>
              </a:ext>
            </a:extLst>
          </p:cNvPr>
          <p:cNvCxnSpPr/>
          <p:nvPr/>
        </p:nvCxnSpPr>
        <p:spPr>
          <a:xfrm>
            <a:off x="6096000" y="1700808"/>
            <a:ext cx="0" cy="515719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113F69D-E0C4-90C1-592F-7D6B91A38A2B}"/>
              </a:ext>
            </a:extLst>
          </p:cNvPr>
          <p:cNvCxnSpPr>
            <a:cxnSpLocks/>
          </p:cNvCxnSpPr>
          <p:nvPr/>
        </p:nvCxnSpPr>
        <p:spPr>
          <a:xfrm flipH="1">
            <a:off x="0" y="1700808"/>
            <a:ext cx="1219199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fik 10">
            <a:extLst>
              <a:ext uri="{FF2B5EF4-FFF2-40B4-BE49-F238E27FC236}">
                <a16:creationId xmlns:a16="http://schemas.microsoft.com/office/drawing/2014/main" id="{2EE0EA11-F41B-2944-AE8B-0EE0D02154F9}"/>
              </a:ext>
            </a:extLst>
          </p:cNvPr>
          <p:cNvSpPr/>
          <p:nvPr/>
        </p:nvSpPr>
        <p:spPr>
          <a:xfrm>
            <a:off x="479376" y="5625244"/>
            <a:ext cx="145464" cy="266681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Grafik 10">
            <a:extLst>
              <a:ext uri="{FF2B5EF4-FFF2-40B4-BE49-F238E27FC236}">
                <a16:creationId xmlns:a16="http://schemas.microsoft.com/office/drawing/2014/main" id="{E5401A26-3DDF-55F5-AA9A-C8FF0B43F944}"/>
              </a:ext>
            </a:extLst>
          </p:cNvPr>
          <p:cNvSpPr/>
          <p:nvPr/>
        </p:nvSpPr>
        <p:spPr>
          <a:xfrm>
            <a:off x="6312024" y="5985284"/>
            <a:ext cx="145464" cy="272501"/>
          </a:xfrm>
          <a:custGeom>
            <a:avLst/>
            <a:gdLst>
              <a:gd name="connsiteX0" fmla="*/ 152409 w 1828819"/>
              <a:gd name="connsiteY0" fmla="*/ 3352795 h 3352795"/>
              <a:gd name="connsiteX1" fmla="*/ 44663 w 1828819"/>
              <a:gd name="connsiteY1" fmla="*/ 3308142 h 3352795"/>
              <a:gd name="connsiteX2" fmla="*/ 44663 w 1828819"/>
              <a:gd name="connsiteY2" fmla="*/ 3092648 h 3352795"/>
              <a:gd name="connsiteX3" fmla="*/ 1460916 w 1828819"/>
              <a:gd name="connsiteY3" fmla="*/ 1676395 h 3352795"/>
              <a:gd name="connsiteX4" fmla="*/ 44663 w 1828819"/>
              <a:gd name="connsiteY4" fmla="*/ 260142 h 3352795"/>
              <a:gd name="connsiteX5" fmla="*/ 44663 w 1828819"/>
              <a:gd name="connsiteY5" fmla="*/ 44648 h 3352795"/>
              <a:gd name="connsiteX6" fmla="*/ 260156 w 1828819"/>
              <a:gd name="connsiteY6" fmla="*/ 44648 h 3352795"/>
              <a:gd name="connsiteX7" fmla="*/ 1784156 w 1828819"/>
              <a:gd name="connsiteY7" fmla="*/ 1568649 h 3352795"/>
              <a:gd name="connsiteX8" fmla="*/ 1784156 w 1828819"/>
              <a:gd name="connsiteY8" fmla="*/ 1784142 h 3352795"/>
              <a:gd name="connsiteX9" fmla="*/ 260156 w 1828819"/>
              <a:gd name="connsiteY9" fmla="*/ 3308142 h 3352795"/>
              <a:gd name="connsiteX10" fmla="*/ 152409 w 1828819"/>
              <a:gd name="connsiteY10" fmla="*/ 3352795 h 33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19" h="3352795">
                <a:moveTo>
                  <a:pt x="152409" y="3352795"/>
                </a:moveTo>
                <a:cubicBezTo>
                  <a:pt x="113433" y="3352795"/>
                  <a:pt x="74419" y="3337898"/>
                  <a:pt x="44663" y="3308142"/>
                </a:cubicBezTo>
                <a:cubicBezTo>
                  <a:pt x="-14888" y="3248592"/>
                  <a:pt x="-14888" y="3152161"/>
                  <a:pt x="44663" y="3092648"/>
                </a:cubicBezTo>
                <a:lnTo>
                  <a:pt x="1460916" y="1676395"/>
                </a:lnTo>
                <a:lnTo>
                  <a:pt x="44663" y="260142"/>
                </a:lnTo>
                <a:cubicBezTo>
                  <a:pt x="-14888" y="200592"/>
                  <a:pt x="-14888" y="104161"/>
                  <a:pt x="44663" y="44648"/>
                </a:cubicBezTo>
                <a:cubicBezTo>
                  <a:pt x="104213" y="-14864"/>
                  <a:pt x="200644" y="-14902"/>
                  <a:pt x="260156" y="44648"/>
                </a:cubicBezTo>
                <a:lnTo>
                  <a:pt x="1784156" y="1568649"/>
                </a:lnTo>
                <a:cubicBezTo>
                  <a:pt x="1843707" y="1628199"/>
                  <a:pt x="1843707" y="1724630"/>
                  <a:pt x="1784156" y="1784142"/>
                </a:cubicBezTo>
                <a:lnTo>
                  <a:pt x="260156" y="3308142"/>
                </a:lnTo>
                <a:cubicBezTo>
                  <a:pt x="230400" y="3337898"/>
                  <a:pt x="191386" y="3352795"/>
                  <a:pt x="152409" y="335279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3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Benutzerdefiniert 15">
      <a:dk1>
        <a:srgbClr val="12027A"/>
      </a:dk1>
      <a:lt1>
        <a:sysClr val="window" lastClr="FFFFFF"/>
      </a:lt1>
      <a:dk2>
        <a:srgbClr val="F0EBE4"/>
      </a:dk2>
      <a:lt2>
        <a:srgbClr val="F6F3EE"/>
      </a:lt2>
      <a:accent1>
        <a:srgbClr val="12027A"/>
      </a:accent1>
      <a:accent2>
        <a:srgbClr val="17C1E3"/>
      </a:accent2>
      <a:accent3>
        <a:srgbClr val="FE5900"/>
      </a:accent3>
      <a:accent4>
        <a:srgbClr val="FAB200"/>
      </a:accent4>
      <a:accent5>
        <a:srgbClr val="F6F3EE"/>
      </a:accent5>
      <a:accent6>
        <a:srgbClr val="78B36E"/>
      </a:accent6>
      <a:hlink>
        <a:srgbClr val="000000"/>
      </a:hlink>
      <a:folHlink>
        <a:srgbClr val="000000"/>
      </a:folHlink>
    </a:clrScheme>
    <a:fontScheme name="Benutzerdefiniert 2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rderstep">
    <a:dk1>
      <a:srgbClr val="28465F"/>
    </a:dk1>
    <a:lt1>
      <a:srgbClr val="FFFFFF"/>
    </a:lt1>
    <a:dk2>
      <a:srgbClr val="28465F"/>
    </a:dk2>
    <a:lt2>
      <a:srgbClr val="FFFFFF"/>
    </a:lt2>
    <a:accent1>
      <a:srgbClr val="62C1E0"/>
    </a:accent1>
    <a:accent2>
      <a:srgbClr val="637484"/>
    </a:accent2>
    <a:accent3>
      <a:srgbClr val="CBD1D6"/>
    </a:accent3>
    <a:accent4>
      <a:srgbClr val="77B52C"/>
    </a:accent4>
    <a:accent5>
      <a:srgbClr val="C2D8A1"/>
    </a:accent5>
    <a:accent6>
      <a:srgbClr val="FDD818"/>
    </a:accent6>
    <a:hlink>
      <a:srgbClr val="28465F"/>
    </a:hlink>
    <a:folHlink>
      <a:srgbClr val="62C1E0"/>
    </a:folHlink>
  </a:clrScheme>
  <a:fontScheme name="Benutzerdefiniert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2f91e9-d16f-47ff-a967-d9bdea7e3e1e">
      <Terms xmlns="http://schemas.microsoft.com/office/infopath/2007/PartnerControls"/>
    </lcf76f155ced4ddcb4097134ff3c332f>
    <TaxCatchAll xmlns="c1c654e0-87d0-40df-836e-e6be518b88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4AEDB37538F74E94A6B80FF203E7F3" ma:contentTypeVersion="11" ma:contentTypeDescription="Ein neues Dokument erstellen." ma:contentTypeScope="" ma:versionID="59414b5a4b21a1f2dda0857574c8db71">
  <xsd:schema xmlns:xsd="http://www.w3.org/2001/XMLSchema" xmlns:xs="http://www.w3.org/2001/XMLSchema" xmlns:p="http://schemas.microsoft.com/office/2006/metadata/properties" xmlns:ns2="632f91e9-d16f-47ff-a967-d9bdea7e3e1e" xmlns:ns3="c1c654e0-87d0-40df-836e-e6be518b88b0" targetNamespace="http://schemas.microsoft.com/office/2006/metadata/properties" ma:root="true" ma:fieldsID="50186459b9946006e0088c6066da5086" ns2:_="" ns3:_="">
    <xsd:import namespace="632f91e9-d16f-47ff-a967-d9bdea7e3e1e"/>
    <xsd:import namespace="c1c654e0-87d0-40df-836e-e6be518b8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f91e9-d16f-47ff-a967-d9bdea7e3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51521880-4917-43e1-86cd-d442102f20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654e0-87d0-40df-836e-e6be518b88b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acca81-cd0c-48ed-990f-2d0948aec03c}" ma:internalName="TaxCatchAll" ma:showField="CatchAllData" ma:web="c1c654e0-87d0-40df-836e-e6be518b8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ECA4A-DDDB-496C-BAF4-B4F04602FA95}">
  <ds:schemaRefs>
    <ds:schemaRef ds:uri="632f91e9-d16f-47ff-a967-d9bdea7e3e1e"/>
    <ds:schemaRef ds:uri="c1c654e0-87d0-40df-836e-e6be518b88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53DDEA-48ED-4280-B1A7-CD09819DB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7A7C5-B466-4E13-92BC-117F4DE42CE1}">
  <ds:schemaRefs>
    <ds:schemaRef ds:uri="632f91e9-d16f-47ff-a967-d9bdea7e3e1e"/>
    <ds:schemaRef ds:uri="c1c654e0-87d0-40df-836e-e6be518b88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3677</Words>
  <Application>Microsoft Office PowerPoint</Application>
  <PresentationFormat>Breitbild</PresentationFormat>
  <Paragraphs>553</Paragraphs>
  <Slides>47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Arial</vt:lpstr>
      <vt:lpstr>Segoe UI</vt:lpstr>
      <vt:lpstr>Calibri</vt:lpstr>
      <vt:lpstr>Symbol</vt:lpstr>
      <vt:lpstr>Office</vt:lpstr>
      <vt:lpstr>PowerPoint-Präsentation</vt:lpstr>
      <vt:lpstr>Wir stellen uns vor</vt:lpstr>
      <vt:lpstr>Das steht heute auf dem Programm</vt:lpstr>
      <vt:lpstr>Ein kurzes Kennenlernen</vt:lpstr>
      <vt:lpstr>PowerPoint-Präsentation</vt:lpstr>
      <vt:lpstr>Umsteuern auf erneuerbare Energien und Effizienz steigern Klimaneutralität 2045</vt:lpstr>
      <vt:lpstr>Studien zur Entwicklung der  Energiekosten für das Heizen</vt:lpstr>
      <vt:lpstr>Umstieg auf klimafreundliche Heizungen Klimaneutralität 2045</vt:lpstr>
      <vt:lpstr>Das neue Gebäudeenergiegesetz (GEG) Klimafreundliches Heizen: Das gilt seit dem 1. Januar 2024*</vt:lpstr>
      <vt:lpstr>Wärmeversorgung im Überblick </vt:lpstr>
      <vt:lpstr>Ein Blick nach Europa zeigt: Wärmepumpen in nordischen Ländern bereits stark verbreitet </vt:lpstr>
      <vt:lpstr>PowerPoint-Präsentation</vt:lpstr>
      <vt:lpstr>PowerPoint-Präsentation</vt:lpstr>
      <vt:lpstr>PowerPoint-Präsentation</vt:lpstr>
      <vt:lpstr>Diese Möglichkeiten sieht das Gesetz vor 1|2</vt:lpstr>
      <vt:lpstr>Diese Möglichkeiten sieht das Gesetz vor 2|2</vt:lpstr>
      <vt:lpstr>Was ist die kommunale Wärmeplanung? Ein strategisches Planungsinstrument</vt:lpstr>
      <vt:lpstr>Beispiel-Planung: Hannovers Wärmekarte  Viele Wärmepläne werden grundsätzlich ähnlich sein. </vt:lpstr>
      <vt:lpstr>Ist es sinnvoll auf den Abschluss der Wärmeplanung zu warten?</vt:lpstr>
      <vt:lpstr>PowerPoint-Präsentation</vt:lpstr>
      <vt:lpstr>Eine Wärmepumpe nutzt Luft, Boden oder Wasser als Wärmequelle</vt:lpstr>
      <vt:lpstr>Das gehört zu einer Wärmepumpenanlage</vt:lpstr>
      <vt:lpstr>Diese Wärmepumpen- Typen gibt es</vt:lpstr>
      <vt:lpstr>Absatzzahlen 2023</vt:lpstr>
      <vt:lpstr>Diese Wärmepumpen-Typen gibt es </vt:lpstr>
      <vt:lpstr>PowerPoint-Präsentation</vt:lpstr>
      <vt:lpstr>Das ist zu tun, damit die Heizung effizient läuft Worauf bei allen Heizungen zu achten ist</vt:lpstr>
      <vt:lpstr>Es ist wichtig, wie groß der Heizkörper oder die Heizfläche ist </vt:lpstr>
      <vt:lpstr>Kosten, Finanzierung, Förderung</vt:lpstr>
      <vt:lpstr>Wie fördert die Bundesregierung den Umstieg auf Erneuerbares Heizen?</vt:lpstr>
      <vt:lpstr>Kosten für die Umstellung auf eine Luft-Wasser-Wärmepumpe. Typische Kosten für ein Haus mit 120 m2, das 15.000 kWh/a Wärme braucht </vt:lpstr>
      <vt:lpstr>So rechnet sich eine Wärmepumpe Beispiel Luft-Wasser-Wärmepumpe* </vt:lpstr>
      <vt:lpstr>Drei Modelle zur Finanzierung</vt:lpstr>
      <vt:lpstr>PowerPoint-Präsentation</vt:lpstr>
      <vt:lpstr>Verlässlich informieren</vt:lpstr>
      <vt:lpstr>Vor Ort informieren</vt:lpstr>
      <vt:lpstr>Beraten lassen</vt:lpstr>
      <vt:lpstr>Fragerunde</vt:lpstr>
      <vt:lpstr>PowerPoint-Präsentation</vt:lpstr>
      <vt:lpstr>PowerPoint-Präsentation</vt:lpstr>
      <vt:lpstr>Was erwarten Expertinnen und Experten für Deutschland?</vt:lpstr>
      <vt:lpstr>Diese technischen Zahlen sind jetzt wichtig</vt:lpstr>
      <vt:lpstr>Der europäische Emissionshandel</vt:lpstr>
      <vt:lpstr>Umsteuern auf  Erneuerbare Energien Klimaneutralität 2045</vt:lpstr>
      <vt:lpstr>Und International? D unter den Schlusslichtern Norwegen, Finnland, Schweden und Estland führen</vt:lpstr>
      <vt:lpstr>Ist das Stromnetz für einen flächendeckenden Einsatz von Wärmepumpen bereit?</vt:lpstr>
      <vt:lpstr>Markt der Energieexperten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TNC Production GmbH</dc:creator>
  <cp:keywords/>
  <dc:description/>
  <cp:lastModifiedBy>Münke, Raili</cp:lastModifiedBy>
  <cp:revision>24</cp:revision>
  <dcterms:created xsi:type="dcterms:W3CDTF">2023-04-03T12:27:01Z</dcterms:created>
  <dcterms:modified xsi:type="dcterms:W3CDTF">2024-12-04T06:35:56Z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0x010100674AEDB37538F74E94A6B80FF203E7F3</vt:lpwstr>
  </property>
  <property fmtid="{D5CDD505-2E9C-101B-9397-08002B2CF9AE}" pid="3" name="MediaServiceImageTags">
    <vt:lpwstr/>
  </property>
</Properties>
</file>